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60" r:id="rId2"/>
    <p:sldId id="258" r:id="rId3"/>
    <p:sldId id="259" r:id="rId4"/>
    <p:sldId id="261" r:id="rId5"/>
    <p:sldId id="262" r:id="rId6"/>
    <p:sldId id="483" r:id="rId7"/>
    <p:sldId id="256" r:id="rId8"/>
    <p:sldId id="304" r:id="rId9"/>
    <p:sldId id="305" r:id="rId10"/>
    <p:sldId id="310" r:id="rId11"/>
    <p:sldId id="308" r:id="rId12"/>
    <p:sldId id="311" r:id="rId13"/>
    <p:sldId id="312" r:id="rId14"/>
    <p:sldId id="313" r:id="rId15"/>
    <p:sldId id="315" r:id="rId16"/>
    <p:sldId id="316" r:id="rId17"/>
    <p:sldId id="318" r:id="rId18"/>
    <p:sldId id="320" r:id="rId19"/>
    <p:sldId id="317" r:id="rId20"/>
    <p:sldId id="321" r:id="rId21"/>
    <p:sldId id="319" r:id="rId22"/>
    <p:sldId id="322" r:id="rId23"/>
    <p:sldId id="390" r:id="rId24"/>
    <p:sldId id="362" r:id="rId25"/>
    <p:sldId id="363" r:id="rId26"/>
    <p:sldId id="391" r:id="rId27"/>
    <p:sldId id="392" r:id="rId28"/>
    <p:sldId id="365" r:id="rId29"/>
    <p:sldId id="366" r:id="rId30"/>
    <p:sldId id="367" r:id="rId31"/>
    <p:sldId id="368" r:id="rId32"/>
    <p:sldId id="370" r:id="rId33"/>
    <p:sldId id="371" r:id="rId34"/>
    <p:sldId id="373" r:id="rId35"/>
    <p:sldId id="407" r:id="rId36"/>
    <p:sldId id="384" r:id="rId37"/>
    <p:sldId id="399" r:id="rId38"/>
    <p:sldId id="389" r:id="rId39"/>
    <p:sldId id="401" r:id="rId40"/>
    <p:sldId id="388" r:id="rId41"/>
    <p:sldId id="374" r:id="rId42"/>
    <p:sldId id="404" r:id="rId43"/>
    <p:sldId id="405" r:id="rId44"/>
    <p:sldId id="402" r:id="rId45"/>
    <p:sldId id="406" r:id="rId46"/>
    <p:sldId id="403" r:id="rId47"/>
    <p:sldId id="377" r:id="rId48"/>
    <p:sldId id="394" r:id="rId49"/>
    <p:sldId id="395" r:id="rId50"/>
    <p:sldId id="396" r:id="rId51"/>
    <p:sldId id="408" r:id="rId52"/>
    <p:sldId id="428" r:id="rId53"/>
    <p:sldId id="455" r:id="rId54"/>
    <p:sldId id="431" r:id="rId55"/>
    <p:sldId id="457" r:id="rId56"/>
    <p:sldId id="437" r:id="rId57"/>
    <p:sldId id="439" r:id="rId58"/>
    <p:sldId id="463" r:id="rId59"/>
    <p:sldId id="445" r:id="rId60"/>
    <p:sldId id="451" r:id="rId61"/>
    <p:sldId id="479" r:id="rId62"/>
    <p:sldId id="481" r:id="rId63"/>
    <p:sldId id="480" r:id="rId64"/>
    <p:sldId id="476" r:id="rId65"/>
    <p:sldId id="482" r:id="rId66"/>
    <p:sldId id="484" r:id="rId67"/>
    <p:sldId id="485" r:id="rId68"/>
    <p:sldId id="486" r:id="rId69"/>
    <p:sldId id="487" r:id="rId70"/>
    <p:sldId id="409" r:id="rId71"/>
    <p:sldId id="410" r:id="rId72"/>
    <p:sldId id="411" r:id="rId73"/>
    <p:sldId id="415" r:id="rId74"/>
    <p:sldId id="416" r:id="rId75"/>
    <p:sldId id="417" r:id="rId76"/>
    <p:sldId id="414" r:id="rId77"/>
    <p:sldId id="418" r:id="rId78"/>
    <p:sldId id="427" r:id="rId79"/>
    <p:sldId id="420" r:id="rId80"/>
    <p:sldId id="421" r:id="rId81"/>
    <p:sldId id="422" r:id="rId82"/>
    <p:sldId id="423" r:id="rId83"/>
    <p:sldId id="424" r:id="rId84"/>
    <p:sldId id="425" r:id="rId85"/>
    <p:sldId id="426" r:id="rId86"/>
    <p:sldId id="492" r:id="rId87"/>
    <p:sldId id="488" r:id="rId88"/>
    <p:sldId id="489" r:id="rId89"/>
    <p:sldId id="490" r:id="rId90"/>
    <p:sldId id="265" r:id="rId91"/>
    <p:sldId id="266" r:id="rId92"/>
    <p:sldId id="263" r:id="rId93"/>
    <p:sldId id="267" r:id="rId94"/>
    <p:sldId id="278" r:id="rId95"/>
    <p:sldId id="279" r:id="rId96"/>
    <p:sldId id="264" r:id="rId97"/>
    <p:sldId id="281" r:id="rId98"/>
    <p:sldId id="283" r:id="rId99"/>
    <p:sldId id="284" r:id="rId100"/>
    <p:sldId id="280" r:id="rId101"/>
    <p:sldId id="285" r:id="rId102"/>
    <p:sldId id="286" r:id="rId103"/>
    <p:sldId id="287" r:id="rId104"/>
    <p:sldId id="289" r:id="rId105"/>
    <p:sldId id="269" r:id="rId106"/>
    <p:sldId id="290" r:id="rId107"/>
    <p:sldId id="291" r:id="rId108"/>
    <p:sldId id="292" r:id="rId109"/>
    <p:sldId id="294" r:id="rId110"/>
    <p:sldId id="293" r:id="rId111"/>
    <p:sldId id="491" r:id="rId112"/>
    <p:sldId id="295" r:id="rId113"/>
    <p:sldId id="296" r:id="rId114"/>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47"/>
    <p:restoredTop sz="94750"/>
  </p:normalViewPr>
  <p:slideViewPr>
    <p:cSldViewPr snapToGrid="0" snapToObjects="1">
      <p:cViewPr>
        <p:scale>
          <a:sx n="200" d="100"/>
          <a:sy n="200" d="100"/>
        </p:scale>
        <p:origin x="336"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2MB Page</c:v>
                </c:pt>
              </c:strCache>
            </c:strRef>
          </c:tx>
          <c:spPr>
            <a:solidFill>
              <a:srgbClr val="1D9F74"/>
            </a:solidFill>
            <a:ln>
              <a:noFill/>
            </a:ln>
            <a:effectLst/>
          </c:spPr>
          <c:invertIfNegative val="0"/>
          <c:cat>
            <c:strRef>
              <c:f>Sheet1!$B$1:$E$1</c:f>
              <c:strCache>
                <c:ptCount val="4"/>
                <c:pt idx="0">
                  <c:v>First Run</c:v>
                </c:pt>
                <c:pt idx="1">
                  <c:v>Second Run</c:v>
                </c:pt>
                <c:pt idx="2">
                  <c:v>Thrid Run</c:v>
                </c:pt>
                <c:pt idx="3">
                  <c:v>Fourth Run</c:v>
                </c:pt>
              </c:strCache>
            </c:strRef>
          </c:cat>
          <c:val>
            <c:numRef>
              <c:f>Sheet1!$B$2:$E$2</c:f>
              <c:numCache>
                <c:formatCode>General</c:formatCode>
                <c:ptCount val="4"/>
                <c:pt idx="0">
                  <c:v>100</c:v>
                </c:pt>
                <c:pt idx="1">
                  <c:v>89.7</c:v>
                </c:pt>
                <c:pt idx="2">
                  <c:v>78.099999999999994</c:v>
                </c:pt>
                <c:pt idx="3">
                  <c:v>74.400000000000006</c:v>
                </c:pt>
              </c:numCache>
            </c:numRef>
          </c:val>
          <c:extLst>
            <c:ext xmlns:c16="http://schemas.microsoft.com/office/drawing/2014/chart" uri="{C3380CC4-5D6E-409C-BE32-E72D297353CC}">
              <c16:uniqueId val="{00000000-D6CE-874A-BC1C-5E1A44A8F81C}"/>
            </c:ext>
          </c:extLst>
        </c:ser>
        <c:dLbls>
          <c:showLegendKey val="0"/>
          <c:showVal val="0"/>
          <c:showCatName val="0"/>
          <c:showSerName val="0"/>
          <c:showPercent val="0"/>
          <c:showBubbleSize val="0"/>
        </c:dLbls>
        <c:gapWidth val="219"/>
        <c:overlap val="-27"/>
        <c:axId val="1149050112"/>
        <c:axId val="1148294368"/>
      </c:barChart>
      <c:catAx>
        <c:axId val="11490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CN"/>
          </a:p>
        </c:txPr>
        <c:crossAx val="1148294368"/>
        <c:crosses val="autoZero"/>
        <c:auto val="1"/>
        <c:lblAlgn val="ctr"/>
        <c:lblOffset val="100"/>
        <c:noMultiLvlLbl val="0"/>
      </c:catAx>
      <c:valAx>
        <c:axId val="114829436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2000" dirty="0"/>
                  <a:t>Normalized Throughput (%)</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N"/>
          </a:p>
        </c:txPr>
        <c:crossAx val="114905011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Number of Pus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Sheet1!$B$1:$I$1</c:f>
              <c:strCache>
                <c:ptCount val="8"/>
                <c:pt idx="0">
                  <c:v>A4 (2010)</c:v>
                </c:pt>
                <c:pt idx="1">
                  <c:v>A5 (2011) </c:v>
                </c:pt>
                <c:pt idx="2">
                  <c:v>A6 (2012)</c:v>
                </c:pt>
                <c:pt idx="3">
                  <c:v>A7 (2013)</c:v>
                </c:pt>
                <c:pt idx="4">
                  <c:v>A8 (2014)</c:v>
                </c:pt>
                <c:pt idx="5">
                  <c:v>A9 (2015)</c:v>
                </c:pt>
                <c:pt idx="6">
                  <c:v>A10 (2016)</c:v>
                </c:pt>
                <c:pt idx="7">
                  <c:v>A11 (2017)</c:v>
                </c:pt>
              </c:strCache>
            </c:strRef>
          </c:cat>
          <c:val>
            <c:numRef>
              <c:f>Sheet1!$B$2:$I$2</c:f>
              <c:numCache>
                <c:formatCode>General</c:formatCode>
                <c:ptCount val="8"/>
                <c:pt idx="0">
                  <c:v>9</c:v>
                </c:pt>
                <c:pt idx="1">
                  <c:v>12</c:v>
                </c:pt>
                <c:pt idx="2">
                  <c:v>17</c:v>
                </c:pt>
                <c:pt idx="3">
                  <c:v>22</c:v>
                </c:pt>
                <c:pt idx="4">
                  <c:v>29</c:v>
                </c:pt>
                <c:pt idx="5">
                  <c:v>31</c:v>
                </c:pt>
                <c:pt idx="6">
                  <c:v>36</c:v>
                </c:pt>
                <c:pt idx="7">
                  <c:v>41</c:v>
                </c:pt>
              </c:numCache>
            </c:numRef>
          </c:val>
          <c:extLst>
            <c:ext xmlns:c16="http://schemas.microsoft.com/office/drawing/2014/chart" uri="{C3380CC4-5D6E-409C-BE32-E72D297353CC}">
              <c16:uniqueId val="{00000000-B8BF-4189-BA0D-8CBBEF3DC310}"/>
            </c:ext>
          </c:extLst>
        </c:ser>
        <c:dLbls>
          <c:dLblPos val="inEnd"/>
          <c:showLegendKey val="0"/>
          <c:showVal val="1"/>
          <c:showCatName val="0"/>
          <c:showSerName val="0"/>
          <c:showPercent val="0"/>
          <c:showBubbleSize val="0"/>
        </c:dLbls>
        <c:gapWidth val="100"/>
        <c:overlap val="-24"/>
        <c:axId val="1493161599"/>
        <c:axId val="1493158687"/>
      </c:barChart>
      <c:catAx>
        <c:axId val="1493161599"/>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CN"/>
          </a:p>
        </c:txPr>
        <c:crossAx val="1493158687"/>
        <c:crosses val="autoZero"/>
        <c:auto val="1"/>
        <c:lblAlgn val="ctr"/>
        <c:lblOffset val="100"/>
        <c:noMultiLvlLbl val="0"/>
      </c:catAx>
      <c:valAx>
        <c:axId val="1493158687"/>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ltLang="zh-CN" sz="1400" baseline="0" dirty="0"/>
                  <a:t>Number of Specialized IPs</a:t>
                </a:r>
                <a:endParaRPr lang="zh-CN" altLang="en-US" sz="1400" baseline="0" dirty="0"/>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CN"/>
          </a:p>
        </c:txPr>
        <c:crossAx val="1493161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C5F254-2BEE-4EF3-AA0A-79A813A8A91D}"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zh-CN" altLang="en-US"/>
        </a:p>
      </dgm:t>
    </dgm:pt>
    <dgm:pt modelId="{C7755416-BB3F-4DA4-A09E-17B8D7305055}">
      <dgm:prSet phldrT="[文本]" custT="1"/>
      <dgm:spPr/>
      <dgm:t>
        <a:bodyPr/>
        <a:lstStyle/>
        <a:p>
          <a:r>
            <a:rPr lang="en-US" altLang="zh-CN" sz="2000" dirty="0"/>
            <a:t>Which PUs to use?</a:t>
          </a:r>
        </a:p>
        <a:p>
          <a:r>
            <a:rPr lang="en-US" altLang="zh-CN" sz="2000" dirty="0"/>
            <a:t># of Cores of PUs?</a:t>
          </a:r>
        </a:p>
        <a:p>
          <a:r>
            <a:rPr lang="en-US" altLang="zh-CN" sz="2000" dirty="0"/>
            <a:t>Frequencies of PUs?</a:t>
          </a:r>
        </a:p>
        <a:p>
          <a:r>
            <a:rPr lang="en-US" altLang="zh-CN" sz="2000" dirty="0"/>
            <a:t>Total bandwidth?</a:t>
          </a:r>
        </a:p>
      </dgm:t>
    </dgm:pt>
    <dgm:pt modelId="{9A177C9D-E541-460C-97C2-80BE851FEA9A}" type="parTrans" cxnId="{63C9D34C-363F-4857-AC78-F3AB326306D1}">
      <dgm:prSet/>
      <dgm:spPr/>
      <dgm:t>
        <a:bodyPr/>
        <a:lstStyle/>
        <a:p>
          <a:endParaRPr lang="zh-CN" altLang="en-US"/>
        </a:p>
      </dgm:t>
    </dgm:pt>
    <dgm:pt modelId="{BF3E5E6D-4149-47AC-97A9-E96F3DCF4F96}" type="sibTrans" cxnId="{63C9D34C-363F-4857-AC78-F3AB326306D1}">
      <dgm:prSet/>
      <dgm:spPr/>
      <dgm:t>
        <a:bodyPr/>
        <a:lstStyle/>
        <a:p>
          <a:endParaRPr lang="zh-CN" altLang="en-US"/>
        </a:p>
      </dgm:t>
    </dgm:pt>
    <dgm:pt modelId="{F2257EDB-54FE-4B77-A522-7A40CB9F2610}">
      <dgm:prSet phldrT="[文本]" custT="1"/>
      <dgm:spPr/>
      <dgm:t>
        <a:bodyPr/>
        <a:lstStyle/>
        <a:p>
          <a:r>
            <a:rPr lang="en-US" altLang="zh-CN" sz="2000" dirty="0"/>
            <a:t>Performance Requirements</a:t>
          </a:r>
          <a:endParaRPr lang="zh-CN" altLang="en-US" sz="2000" dirty="0"/>
        </a:p>
      </dgm:t>
    </dgm:pt>
    <dgm:pt modelId="{1E5F5D39-3CAA-414B-8916-5C220E368892}" type="parTrans" cxnId="{5BCC978F-CD2E-4EBD-9218-86032C5E0321}">
      <dgm:prSet/>
      <dgm:spPr/>
      <dgm:t>
        <a:bodyPr/>
        <a:lstStyle/>
        <a:p>
          <a:endParaRPr lang="zh-CN" altLang="en-US"/>
        </a:p>
      </dgm:t>
    </dgm:pt>
    <dgm:pt modelId="{AD793A78-C272-4E02-87F3-21FD0605F96B}" type="sibTrans" cxnId="{5BCC978F-CD2E-4EBD-9218-86032C5E0321}">
      <dgm:prSet/>
      <dgm:spPr/>
      <dgm:t>
        <a:bodyPr/>
        <a:lstStyle/>
        <a:p>
          <a:endParaRPr lang="zh-CN" altLang="en-US"/>
        </a:p>
      </dgm:t>
    </dgm:pt>
    <dgm:pt modelId="{4BC8E6C4-B7B2-4A24-9CED-3C7115075EEE}">
      <dgm:prSet phldrT="[文本]" custT="1"/>
      <dgm:spPr/>
      <dgm:t>
        <a:bodyPr/>
        <a:lstStyle/>
        <a:p>
          <a:r>
            <a:rPr lang="en-US" altLang="zh-CN" sz="2000" dirty="0"/>
            <a:t>Budget </a:t>
          </a:r>
        </a:p>
        <a:p>
          <a:r>
            <a:rPr lang="en-US" altLang="zh-CN" sz="2000" dirty="0"/>
            <a:t>Constraints</a:t>
          </a:r>
          <a:endParaRPr lang="zh-CN" altLang="en-US" sz="2000" dirty="0"/>
        </a:p>
      </dgm:t>
    </dgm:pt>
    <dgm:pt modelId="{8621535C-3112-4333-AAD6-5A047B2546CC}" type="parTrans" cxnId="{EB7E7017-2D02-4692-AA40-0517BACBE8DC}">
      <dgm:prSet/>
      <dgm:spPr/>
      <dgm:t>
        <a:bodyPr/>
        <a:lstStyle/>
        <a:p>
          <a:endParaRPr lang="zh-CN" altLang="en-US"/>
        </a:p>
      </dgm:t>
    </dgm:pt>
    <dgm:pt modelId="{8FF8E4EF-4F92-4A1E-A5A8-75AE0B18DC1B}" type="sibTrans" cxnId="{EB7E7017-2D02-4692-AA40-0517BACBE8DC}">
      <dgm:prSet/>
      <dgm:spPr/>
      <dgm:t>
        <a:bodyPr/>
        <a:lstStyle/>
        <a:p>
          <a:endParaRPr lang="zh-CN" altLang="en-US"/>
        </a:p>
      </dgm:t>
    </dgm:pt>
    <dgm:pt modelId="{69D55B33-5E38-44E5-832E-8B93007530BB}">
      <dgm:prSet phldrT="[文本]" custT="1"/>
      <dgm:spPr/>
      <dgm:t>
        <a:bodyPr/>
        <a:lstStyle/>
        <a:p>
          <a:r>
            <a:rPr lang="en-US" altLang="zh-CN" sz="2000" dirty="0"/>
            <a:t>Set of PUs</a:t>
          </a:r>
          <a:endParaRPr lang="zh-CN" altLang="en-US" sz="2000" dirty="0"/>
        </a:p>
      </dgm:t>
    </dgm:pt>
    <dgm:pt modelId="{B5490BA5-C06D-489D-A244-7480013A6FA7}" type="parTrans" cxnId="{27F13FC5-4C84-49A2-B748-85A7268D9DCD}">
      <dgm:prSet/>
      <dgm:spPr/>
      <dgm:t>
        <a:bodyPr/>
        <a:lstStyle/>
        <a:p>
          <a:endParaRPr lang="zh-CN" altLang="en-US"/>
        </a:p>
      </dgm:t>
    </dgm:pt>
    <dgm:pt modelId="{C9939161-DB6D-4563-A3B1-3B3D892187A5}" type="sibTrans" cxnId="{27F13FC5-4C84-49A2-B748-85A7268D9DCD}">
      <dgm:prSet/>
      <dgm:spPr/>
      <dgm:t>
        <a:bodyPr/>
        <a:lstStyle/>
        <a:p>
          <a:endParaRPr lang="zh-CN" altLang="en-US"/>
        </a:p>
      </dgm:t>
    </dgm:pt>
    <dgm:pt modelId="{9EA0B7E2-07D4-4B3F-8814-D2A4A490B5A9}">
      <dgm:prSet phldrT="[文本]" custT="1"/>
      <dgm:spPr/>
      <dgm:t>
        <a:bodyPr/>
        <a:lstStyle/>
        <a:p>
          <a:r>
            <a:rPr lang="en-US" altLang="zh-CN" sz="2000" dirty="0"/>
            <a:t>Target</a:t>
          </a:r>
        </a:p>
        <a:p>
          <a:r>
            <a:rPr lang="en-US" altLang="zh-CN" sz="2000" dirty="0"/>
            <a:t>Applications</a:t>
          </a:r>
        </a:p>
      </dgm:t>
    </dgm:pt>
    <dgm:pt modelId="{D971C0FE-9F3B-4AFE-BAAE-CBA63B046A9B}" type="parTrans" cxnId="{603BC0D1-4801-4192-86D3-D255D007FBF3}">
      <dgm:prSet/>
      <dgm:spPr/>
      <dgm:t>
        <a:bodyPr/>
        <a:lstStyle/>
        <a:p>
          <a:endParaRPr lang="zh-CN" altLang="en-US"/>
        </a:p>
      </dgm:t>
    </dgm:pt>
    <dgm:pt modelId="{D3E89749-97A1-4A8C-973C-419C282618C6}" type="sibTrans" cxnId="{603BC0D1-4801-4192-86D3-D255D007FBF3}">
      <dgm:prSet/>
      <dgm:spPr/>
      <dgm:t>
        <a:bodyPr/>
        <a:lstStyle/>
        <a:p>
          <a:endParaRPr lang="zh-CN" altLang="en-US"/>
        </a:p>
      </dgm:t>
    </dgm:pt>
    <dgm:pt modelId="{C46F812C-3DC3-40B0-B029-137D0B85F48F}" type="pres">
      <dgm:prSet presAssocID="{5DC5F254-2BEE-4EF3-AA0A-79A813A8A91D}" presName="composite" presStyleCnt="0">
        <dgm:presLayoutVars>
          <dgm:chMax val="1"/>
          <dgm:dir/>
          <dgm:resizeHandles val="exact"/>
        </dgm:presLayoutVars>
      </dgm:prSet>
      <dgm:spPr/>
    </dgm:pt>
    <dgm:pt modelId="{8063288E-1905-4903-9B0A-A65BD61596F7}" type="pres">
      <dgm:prSet presAssocID="{5DC5F254-2BEE-4EF3-AA0A-79A813A8A91D}" presName="radial" presStyleCnt="0">
        <dgm:presLayoutVars>
          <dgm:animLvl val="ctr"/>
        </dgm:presLayoutVars>
      </dgm:prSet>
      <dgm:spPr/>
    </dgm:pt>
    <dgm:pt modelId="{A429BF29-5EC7-4E7E-808A-9B703DF91817}" type="pres">
      <dgm:prSet presAssocID="{C7755416-BB3F-4DA4-A09E-17B8D7305055}" presName="centerShape" presStyleLbl="vennNode1" presStyleIdx="0" presStyleCnt="5"/>
      <dgm:spPr/>
    </dgm:pt>
    <dgm:pt modelId="{DCF22388-E3FC-4399-9EFB-50A4459F3015}" type="pres">
      <dgm:prSet presAssocID="{F2257EDB-54FE-4B77-A522-7A40CB9F2610}" presName="node" presStyleLbl="vennNode1" presStyleIdx="1" presStyleCnt="5" custScaleX="141024">
        <dgm:presLayoutVars>
          <dgm:bulletEnabled val="1"/>
        </dgm:presLayoutVars>
      </dgm:prSet>
      <dgm:spPr/>
    </dgm:pt>
    <dgm:pt modelId="{976BD454-11B7-4A75-99C2-3BEBB6D45340}" type="pres">
      <dgm:prSet presAssocID="{4BC8E6C4-B7B2-4A24-9CED-3C7115075EEE}" presName="node" presStyleLbl="vennNode1" presStyleIdx="2" presStyleCnt="5" custScaleX="128973">
        <dgm:presLayoutVars>
          <dgm:bulletEnabled val="1"/>
        </dgm:presLayoutVars>
      </dgm:prSet>
      <dgm:spPr/>
    </dgm:pt>
    <dgm:pt modelId="{B223AAD5-46AB-4139-85F0-DC13EED753F8}" type="pres">
      <dgm:prSet presAssocID="{69D55B33-5E38-44E5-832E-8B93007530BB}" presName="node" presStyleLbl="vennNode1" presStyleIdx="3" presStyleCnt="5" custScaleX="140969">
        <dgm:presLayoutVars>
          <dgm:bulletEnabled val="1"/>
        </dgm:presLayoutVars>
      </dgm:prSet>
      <dgm:spPr/>
    </dgm:pt>
    <dgm:pt modelId="{6EBC5E86-8099-4EF6-989C-99BDD9148B53}" type="pres">
      <dgm:prSet presAssocID="{9EA0B7E2-07D4-4B3F-8814-D2A4A490B5A9}" presName="node" presStyleLbl="vennNode1" presStyleIdx="4" presStyleCnt="5" custScaleX="125480">
        <dgm:presLayoutVars>
          <dgm:bulletEnabled val="1"/>
        </dgm:presLayoutVars>
      </dgm:prSet>
      <dgm:spPr/>
    </dgm:pt>
  </dgm:ptLst>
  <dgm:cxnLst>
    <dgm:cxn modelId="{EB7E7017-2D02-4692-AA40-0517BACBE8DC}" srcId="{C7755416-BB3F-4DA4-A09E-17B8D7305055}" destId="{4BC8E6C4-B7B2-4A24-9CED-3C7115075EEE}" srcOrd="1" destOrd="0" parTransId="{8621535C-3112-4333-AAD6-5A047B2546CC}" sibTransId="{8FF8E4EF-4F92-4A1E-A5A8-75AE0B18DC1B}"/>
    <dgm:cxn modelId="{9AC65C25-1D08-41A0-8D63-821EE7343F52}" type="presOf" srcId="{5DC5F254-2BEE-4EF3-AA0A-79A813A8A91D}" destId="{C46F812C-3DC3-40B0-B029-137D0B85F48F}" srcOrd="0" destOrd="0" presId="urn:microsoft.com/office/officeart/2005/8/layout/radial3"/>
    <dgm:cxn modelId="{63C9D34C-363F-4857-AC78-F3AB326306D1}" srcId="{5DC5F254-2BEE-4EF3-AA0A-79A813A8A91D}" destId="{C7755416-BB3F-4DA4-A09E-17B8D7305055}" srcOrd="0" destOrd="0" parTransId="{9A177C9D-E541-460C-97C2-80BE851FEA9A}" sibTransId="{BF3E5E6D-4149-47AC-97A9-E96F3DCF4F96}"/>
    <dgm:cxn modelId="{D383EE67-3FAC-4650-8379-1D14A65F3B8D}" type="presOf" srcId="{4BC8E6C4-B7B2-4A24-9CED-3C7115075EEE}" destId="{976BD454-11B7-4A75-99C2-3BEBB6D45340}" srcOrd="0" destOrd="0" presId="urn:microsoft.com/office/officeart/2005/8/layout/radial3"/>
    <dgm:cxn modelId="{52E06B68-2FB6-422F-9DA2-3BF2E5DE6745}" type="presOf" srcId="{C7755416-BB3F-4DA4-A09E-17B8D7305055}" destId="{A429BF29-5EC7-4E7E-808A-9B703DF91817}" srcOrd="0" destOrd="0" presId="urn:microsoft.com/office/officeart/2005/8/layout/radial3"/>
    <dgm:cxn modelId="{5BCC978F-CD2E-4EBD-9218-86032C5E0321}" srcId="{C7755416-BB3F-4DA4-A09E-17B8D7305055}" destId="{F2257EDB-54FE-4B77-A522-7A40CB9F2610}" srcOrd="0" destOrd="0" parTransId="{1E5F5D39-3CAA-414B-8916-5C220E368892}" sibTransId="{AD793A78-C272-4E02-87F3-21FD0605F96B}"/>
    <dgm:cxn modelId="{C9D77090-52F9-4FB4-93EA-D7009FC761A8}" type="presOf" srcId="{F2257EDB-54FE-4B77-A522-7A40CB9F2610}" destId="{DCF22388-E3FC-4399-9EFB-50A4459F3015}" srcOrd="0" destOrd="0" presId="urn:microsoft.com/office/officeart/2005/8/layout/radial3"/>
    <dgm:cxn modelId="{F1AAA099-27C7-41A7-801A-8E952ADD6266}" type="presOf" srcId="{69D55B33-5E38-44E5-832E-8B93007530BB}" destId="{B223AAD5-46AB-4139-85F0-DC13EED753F8}" srcOrd="0" destOrd="0" presId="urn:microsoft.com/office/officeart/2005/8/layout/radial3"/>
    <dgm:cxn modelId="{27F13FC5-4C84-49A2-B748-85A7268D9DCD}" srcId="{C7755416-BB3F-4DA4-A09E-17B8D7305055}" destId="{69D55B33-5E38-44E5-832E-8B93007530BB}" srcOrd="2" destOrd="0" parTransId="{B5490BA5-C06D-489D-A244-7480013A6FA7}" sibTransId="{C9939161-DB6D-4563-A3B1-3B3D892187A5}"/>
    <dgm:cxn modelId="{603BC0D1-4801-4192-86D3-D255D007FBF3}" srcId="{C7755416-BB3F-4DA4-A09E-17B8D7305055}" destId="{9EA0B7E2-07D4-4B3F-8814-D2A4A490B5A9}" srcOrd="3" destOrd="0" parTransId="{D971C0FE-9F3B-4AFE-BAAE-CBA63B046A9B}" sibTransId="{D3E89749-97A1-4A8C-973C-419C282618C6}"/>
    <dgm:cxn modelId="{2363A8EC-A81C-44BC-B194-16B588521EC6}" type="presOf" srcId="{9EA0B7E2-07D4-4B3F-8814-D2A4A490B5A9}" destId="{6EBC5E86-8099-4EF6-989C-99BDD9148B53}" srcOrd="0" destOrd="0" presId="urn:microsoft.com/office/officeart/2005/8/layout/radial3"/>
    <dgm:cxn modelId="{318F570C-02B0-4160-95ED-CB1A5317B9AB}" type="presParOf" srcId="{C46F812C-3DC3-40B0-B029-137D0B85F48F}" destId="{8063288E-1905-4903-9B0A-A65BD61596F7}" srcOrd="0" destOrd="0" presId="urn:microsoft.com/office/officeart/2005/8/layout/radial3"/>
    <dgm:cxn modelId="{4321981D-45CC-4393-AE26-DE4F6498DB84}" type="presParOf" srcId="{8063288E-1905-4903-9B0A-A65BD61596F7}" destId="{A429BF29-5EC7-4E7E-808A-9B703DF91817}" srcOrd="0" destOrd="0" presId="urn:microsoft.com/office/officeart/2005/8/layout/radial3"/>
    <dgm:cxn modelId="{898B129E-3DF3-45AE-A36B-9AD8A027EF49}" type="presParOf" srcId="{8063288E-1905-4903-9B0A-A65BD61596F7}" destId="{DCF22388-E3FC-4399-9EFB-50A4459F3015}" srcOrd="1" destOrd="0" presId="urn:microsoft.com/office/officeart/2005/8/layout/radial3"/>
    <dgm:cxn modelId="{B97FA34E-38D6-4722-BA89-8958B5C33621}" type="presParOf" srcId="{8063288E-1905-4903-9B0A-A65BD61596F7}" destId="{976BD454-11B7-4A75-99C2-3BEBB6D45340}" srcOrd="2" destOrd="0" presId="urn:microsoft.com/office/officeart/2005/8/layout/radial3"/>
    <dgm:cxn modelId="{B025E0DC-D27F-4197-B13B-5B05C92B4470}" type="presParOf" srcId="{8063288E-1905-4903-9B0A-A65BD61596F7}" destId="{B223AAD5-46AB-4139-85F0-DC13EED753F8}" srcOrd="3" destOrd="0" presId="urn:microsoft.com/office/officeart/2005/8/layout/radial3"/>
    <dgm:cxn modelId="{2C9E71C3-3292-4A9B-9E6A-8C25357AB8C5}" type="presParOf" srcId="{8063288E-1905-4903-9B0A-A65BD61596F7}" destId="{6EBC5E86-8099-4EF6-989C-99BDD9148B53}"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99085E-48A6-4CF4-A9E1-B5B87E8F3F7A}" type="doc">
      <dgm:prSet loTypeId="urn:microsoft.com/office/officeart/2005/8/layout/process2" loCatId="process" qsTypeId="urn:microsoft.com/office/officeart/2005/8/quickstyle/3d5" qsCatId="3D" csTypeId="urn:microsoft.com/office/officeart/2005/8/colors/colorful1" csCatId="colorful" phldr="1"/>
      <dgm:spPr/>
    </dgm:pt>
    <dgm:pt modelId="{2C258539-5249-4BA8-8858-1A72F76B99C2}">
      <dgm:prSet phldrT="[文本]"/>
      <dgm:spPr/>
      <dgm:t>
        <a:bodyPr/>
        <a:lstStyle/>
        <a:p>
          <a:r>
            <a:rPr lang="en-US" altLang="zh-CN" dirty="0"/>
            <a:t>Analysis	Memory Contention</a:t>
          </a:r>
          <a:endParaRPr lang="zh-CN" altLang="en-US" dirty="0"/>
        </a:p>
      </dgm:t>
    </dgm:pt>
    <dgm:pt modelId="{DD8FFFC6-B9DD-4EC8-ADC8-AFBEB0C04C24}" type="parTrans" cxnId="{339DF23D-65B8-4C68-B678-51C58C7278AF}">
      <dgm:prSet/>
      <dgm:spPr/>
      <dgm:t>
        <a:bodyPr/>
        <a:lstStyle/>
        <a:p>
          <a:endParaRPr lang="zh-CN" altLang="en-US"/>
        </a:p>
      </dgm:t>
    </dgm:pt>
    <dgm:pt modelId="{6101903D-15F7-432E-AD9C-AE5537F9ADAC}" type="sibTrans" cxnId="{339DF23D-65B8-4C68-B678-51C58C7278AF}">
      <dgm:prSet/>
      <dgm:spPr/>
      <dgm:t>
        <a:bodyPr/>
        <a:lstStyle/>
        <a:p>
          <a:endParaRPr lang="zh-CN" altLang="en-US"/>
        </a:p>
      </dgm:t>
    </dgm:pt>
    <dgm:pt modelId="{E66A5A6A-6A0A-43F2-A06C-5BA3913122B6}">
      <dgm:prSet phldrT="[文本]"/>
      <dgm:spPr/>
      <dgm:t>
        <a:bodyPr/>
        <a:lstStyle/>
        <a:p>
          <a:r>
            <a:rPr lang="en-US" altLang="zh-CN" dirty="0"/>
            <a:t>Capture Contention effects </a:t>
          </a:r>
          <a:endParaRPr lang="zh-CN" altLang="en-US" dirty="0"/>
        </a:p>
      </dgm:t>
    </dgm:pt>
    <dgm:pt modelId="{B988E8A3-BCB6-4A48-B995-0D09E7DB4995}" type="parTrans" cxnId="{F6733D28-6CDD-4629-9BBA-95649128DC47}">
      <dgm:prSet/>
      <dgm:spPr/>
      <dgm:t>
        <a:bodyPr/>
        <a:lstStyle/>
        <a:p>
          <a:endParaRPr lang="zh-CN" altLang="en-US"/>
        </a:p>
      </dgm:t>
    </dgm:pt>
    <dgm:pt modelId="{18E8A02D-89BC-4987-B72E-D5201730E811}" type="sibTrans" cxnId="{F6733D28-6CDD-4629-9BBA-95649128DC47}">
      <dgm:prSet/>
      <dgm:spPr/>
      <dgm:t>
        <a:bodyPr/>
        <a:lstStyle/>
        <a:p>
          <a:endParaRPr lang="zh-CN" altLang="en-US"/>
        </a:p>
      </dgm:t>
    </dgm:pt>
    <dgm:pt modelId="{12D09D8E-5D9C-4795-B3E9-0E65F012DF5E}">
      <dgm:prSet phldrT="[文本]"/>
      <dgm:spPr/>
      <dgm:t>
        <a:bodyPr/>
        <a:lstStyle/>
        <a:p>
          <a:r>
            <a:rPr lang="en-US" altLang="zh-CN" dirty="0"/>
            <a:t>Predict co-located slowdown</a:t>
          </a:r>
          <a:endParaRPr lang="zh-CN" altLang="en-US" dirty="0"/>
        </a:p>
      </dgm:t>
    </dgm:pt>
    <dgm:pt modelId="{908067AC-C932-437D-958B-1F7016390C31}" type="parTrans" cxnId="{881DF9B3-8431-466A-950B-880275DADA1F}">
      <dgm:prSet/>
      <dgm:spPr/>
      <dgm:t>
        <a:bodyPr/>
        <a:lstStyle/>
        <a:p>
          <a:endParaRPr lang="zh-CN" altLang="en-US"/>
        </a:p>
      </dgm:t>
    </dgm:pt>
    <dgm:pt modelId="{A4906892-8290-4846-8E82-FAEB87703631}" type="sibTrans" cxnId="{881DF9B3-8431-466A-950B-880275DADA1F}">
      <dgm:prSet/>
      <dgm:spPr/>
      <dgm:t>
        <a:bodyPr/>
        <a:lstStyle/>
        <a:p>
          <a:endParaRPr lang="zh-CN" altLang="en-US"/>
        </a:p>
      </dgm:t>
    </dgm:pt>
    <dgm:pt modelId="{472DDE70-052C-4135-A181-953A42C1AEAD}">
      <dgm:prSet phldrT="[文本]"/>
      <dgm:spPr/>
      <dgm:t>
        <a:bodyPr/>
        <a:lstStyle/>
        <a:p>
          <a:r>
            <a:rPr lang="en-US" altLang="zh-CN" dirty="0"/>
            <a:t>Our work</a:t>
          </a:r>
          <a:endParaRPr lang="zh-CN" altLang="en-US" dirty="0"/>
        </a:p>
      </dgm:t>
    </dgm:pt>
    <dgm:pt modelId="{475F4A22-AD18-4BAC-B663-321753F1BC0D}" type="parTrans" cxnId="{B45B0912-2911-4D6B-A432-A617FF3E7F72}">
      <dgm:prSet/>
      <dgm:spPr/>
      <dgm:t>
        <a:bodyPr/>
        <a:lstStyle/>
        <a:p>
          <a:endParaRPr lang="zh-CN" altLang="en-US"/>
        </a:p>
      </dgm:t>
    </dgm:pt>
    <dgm:pt modelId="{160A8F96-ACE7-4DAB-A777-E6811D7AA96C}" type="sibTrans" cxnId="{B45B0912-2911-4D6B-A432-A617FF3E7F72}">
      <dgm:prSet/>
      <dgm:spPr/>
      <dgm:t>
        <a:bodyPr/>
        <a:lstStyle/>
        <a:p>
          <a:endParaRPr lang="zh-CN" altLang="en-US"/>
        </a:p>
      </dgm:t>
    </dgm:pt>
    <dgm:pt modelId="{8DEA1D3F-AB24-4BD4-BEEF-44A9394AC110}" type="pres">
      <dgm:prSet presAssocID="{6899085E-48A6-4CF4-A9E1-B5B87E8F3F7A}" presName="linearFlow" presStyleCnt="0">
        <dgm:presLayoutVars>
          <dgm:resizeHandles val="exact"/>
        </dgm:presLayoutVars>
      </dgm:prSet>
      <dgm:spPr/>
    </dgm:pt>
    <dgm:pt modelId="{DD3AD926-AFDE-43D1-AB93-FEAB94F7E88D}" type="pres">
      <dgm:prSet presAssocID="{472DDE70-052C-4135-A181-953A42C1AEAD}" presName="node" presStyleLbl="node1" presStyleIdx="0" presStyleCnt="4">
        <dgm:presLayoutVars>
          <dgm:bulletEnabled val="1"/>
        </dgm:presLayoutVars>
      </dgm:prSet>
      <dgm:spPr/>
    </dgm:pt>
    <dgm:pt modelId="{2687FA5C-B30E-41FD-A966-15E435D6D265}" type="pres">
      <dgm:prSet presAssocID="{160A8F96-ACE7-4DAB-A777-E6811D7AA96C}" presName="sibTrans" presStyleLbl="sibTrans2D1" presStyleIdx="0" presStyleCnt="3"/>
      <dgm:spPr/>
    </dgm:pt>
    <dgm:pt modelId="{9EAB1AFE-8798-4111-A36B-7212A0052FD0}" type="pres">
      <dgm:prSet presAssocID="{160A8F96-ACE7-4DAB-A777-E6811D7AA96C}" presName="connectorText" presStyleLbl="sibTrans2D1" presStyleIdx="0" presStyleCnt="3"/>
      <dgm:spPr/>
    </dgm:pt>
    <dgm:pt modelId="{643A3528-94ED-420C-817D-3D4F5DAEB511}" type="pres">
      <dgm:prSet presAssocID="{2C258539-5249-4BA8-8858-1A72F76B99C2}" presName="node" presStyleLbl="node1" presStyleIdx="1" presStyleCnt="4">
        <dgm:presLayoutVars>
          <dgm:bulletEnabled val="1"/>
        </dgm:presLayoutVars>
      </dgm:prSet>
      <dgm:spPr/>
    </dgm:pt>
    <dgm:pt modelId="{5B76469C-EDB8-4A4B-9CDC-06DDA4F83D38}" type="pres">
      <dgm:prSet presAssocID="{6101903D-15F7-432E-AD9C-AE5537F9ADAC}" presName="sibTrans" presStyleLbl="sibTrans2D1" presStyleIdx="1" presStyleCnt="3"/>
      <dgm:spPr/>
    </dgm:pt>
    <dgm:pt modelId="{C4949D61-0010-4C2B-A472-305A89DC86CF}" type="pres">
      <dgm:prSet presAssocID="{6101903D-15F7-432E-AD9C-AE5537F9ADAC}" presName="connectorText" presStyleLbl="sibTrans2D1" presStyleIdx="1" presStyleCnt="3"/>
      <dgm:spPr/>
    </dgm:pt>
    <dgm:pt modelId="{1E42E8DB-6BB7-44B2-A41C-B33783693E09}" type="pres">
      <dgm:prSet presAssocID="{E66A5A6A-6A0A-43F2-A06C-5BA3913122B6}" presName="node" presStyleLbl="node1" presStyleIdx="2" presStyleCnt="4">
        <dgm:presLayoutVars>
          <dgm:bulletEnabled val="1"/>
        </dgm:presLayoutVars>
      </dgm:prSet>
      <dgm:spPr/>
    </dgm:pt>
    <dgm:pt modelId="{2A2280E8-ED65-4581-B421-CB63A581F72B}" type="pres">
      <dgm:prSet presAssocID="{18E8A02D-89BC-4987-B72E-D5201730E811}" presName="sibTrans" presStyleLbl="sibTrans2D1" presStyleIdx="2" presStyleCnt="3"/>
      <dgm:spPr/>
    </dgm:pt>
    <dgm:pt modelId="{62691EEB-D491-4189-B3E8-EA070222F20F}" type="pres">
      <dgm:prSet presAssocID="{18E8A02D-89BC-4987-B72E-D5201730E811}" presName="connectorText" presStyleLbl="sibTrans2D1" presStyleIdx="2" presStyleCnt="3"/>
      <dgm:spPr/>
    </dgm:pt>
    <dgm:pt modelId="{EEA809A0-657C-4C7C-9219-D55B36BBEF3A}" type="pres">
      <dgm:prSet presAssocID="{12D09D8E-5D9C-4795-B3E9-0E65F012DF5E}" presName="node" presStyleLbl="node1" presStyleIdx="3" presStyleCnt="4">
        <dgm:presLayoutVars>
          <dgm:bulletEnabled val="1"/>
        </dgm:presLayoutVars>
      </dgm:prSet>
      <dgm:spPr/>
    </dgm:pt>
  </dgm:ptLst>
  <dgm:cxnLst>
    <dgm:cxn modelId="{501B0307-0333-4589-BB48-33D0AE4D1396}" type="presOf" srcId="{2C258539-5249-4BA8-8858-1A72F76B99C2}" destId="{643A3528-94ED-420C-817D-3D4F5DAEB511}" srcOrd="0" destOrd="0" presId="urn:microsoft.com/office/officeart/2005/8/layout/process2"/>
    <dgm:cxn modelId="{7AA4410C-5A77-4BA9-82E5-0FA79D68CE6C}" type="presOf" srcId="{160A8F96-ACE7-4DAB-A777-E6811D7AA96C}" destId="{2687FA5C-B30E-41FD-A966-15E435D6D265}" srcOrd="0" destOrd="0" presId="urn:microsoft.com/office/officeart/2005/8/layout/process2"/>
    <dgm:cxn modelId="{B45B0912-2911-4D6B-A432-A617FF3E7F72}" srcId="{6899085E-48A6-4CF4-A9E1-B5B87E8F3F7A}" destId="{472DDE70-052C-4135-A181-953A42C1AEAD}" srcOrd="0" destOrd="0" parTransId="{475F4A22-AD18-4BAC-B663-321753F1BC0D}" sibTransId="{160A8F96-ACE7-4DAB-A777-E6811D7AA96C}"/>
    <dgm:cxn modelId="{F6733D28-6CDD-4629-9BBA-95649128DC47}" srcId="{6899085E-48A6-4CF4-A9E1-B5B87E8F3F7A}" destId="{E66A5A6A-6A0A-43F2-A06C-5BA3913122B6}" srcOrd="2" destOrd="0" parTransId="{B988E8A3-BCB6-4A48-B995-0D09E7DB4995}" sibTransId="{18E8A02D-89BC-4987-B72E-D5201730E811}"/>
    <dgm:cxn modelId="{339DF23D-65B8-4C68-B678-51C58C7278AF}" srcId="{6899085E-48A6-4CF4-A9E1-B5B87E8F3F7A}" destId="{2C258539-5249-4BA8-8858-1A72F76B99C2}" srcOrd="1" destOrd="0" parTransId="{DD8FFFC6-B9DD-4EC8-ADC8-AFBEB0C04C24}" sibTransId="{6101903D-15F7-432E-AD9C-AE5537F9ADAC}"/>
    <dgm:cxn modelId="{BE56BD43-20B4-4D04-8ABD-F604AFE7A164}" type="presOf" srcId="{18E8A02D-89BC-4987-B72E-D5201730E811}" destId="{62691EEB-D491-4189-B3E8-EA070222F20F}" srcOrd="1" destOrd="0" presId="urn:microsoft.com/office/officeart/2005/8/layout/process2"/>
    <dgm:cxn modelId="{20783F5F-8D8B-4A5D-AB21-44047D23F1CF}" type="presOf" srcId="{160A8F96-ACE7-4DAB-A777-E6811D7AA96C}" destId="{9EAB1AFE-8798-4111-A36B-7212A0052FD0}" srcOrd="1" destOrd="0" presId="urn:microsoft.com/office/officeart/2005/8/layout/process2"/>
    <dgm:cxn modelId="{217EAA6B-DFCA-4919-8C25-B6A8F33D25BE}" type="presOf" srcId="{6899085E-48A6-4CF4-A9E1-B5B87E8F3F7A}" destId="{8DEA1D3F-AB24-4BD4-BEEF-44A9394AC110}" srcOrd="0" destOrd="0" presId="urn:microsoft.com/office/officeart/2005/8/layout/process2"/>
    <dgm:cxn modelId="{40C4F975-4D15-47D0-B3A1-AF0C7AD723CD}" type="presOf" srcId="{6101903D-15F7-432E-AD9C-AE5537F9ADAC}" destId="{C4949D61-0010-4C2B-A472-305A89DC86CF}" srcOrd="1" destOrd="0" presId="urn:microsoft.com/office/officeart/2005/8/layout/process2"/>
    <dgm:cxn modelId="{30EE5877-F110-4E73-B6F3-02151169E3D1}" type="presOf" srcId="{12D09D8E-5D9C-4795-B3E9-0E65F012DF5E}" destId="{EEA809A0-657C-4C7C-9219-D55B36BBEF3A}" srcOrd="0" destOrd="0" presId="urn:microsoft.com/office/officeart/2005/8/layout/process2"/>
    <dgm:cxn modelId="{8502878A-5209-4D67-A52A-68E3410E223E}" type="presOf" srcId="{18E8A02D-89BC-4987-B72E-D5201730E811}" destId="{2A2280E8-ED65-4581-B421-CB63A581F72B}" srcOrd="0" destOrd="0" presId="urn:microsoft.com/office/officeart/2005/8/layout/process2"/>
    <dgm:cxn modelId="{53BC8F95-AE35-489F-A32A-9C855620F24E}" type="presOf" srcId="{E66A5A6A-6A0A-43F2-A06C-5BA3913122B6}" destId="{1E42E8DB-6BB7-44B2-A41C-B33783693E09}" srcOrd="0" destOrd="0" presId="urn:microsoft.com/office/officeart/2005/8/layout/process2"/>
    <dgm:cxn modelId="{881DF9B3-8431-466A-950B-880275DADA1F}" srcId="{6899085E-48A6-4CF4-A9E1-B5B87E8F3F7A}" destId="{12D09D8E-5D9C-4795-B3E9-0E65F012DF5E}" srcOrd="3" destOrd="0" parTransId="{908067AC-C932-437D-958B-1F7016390C31}" sibTransId="{A4906892-8290-4846-8E82-FAEB87703631}"/>
    <dgm:cxn modelId="{B98363D7-5D6E-4799-8AF2-42ADCFCDA31B}" type="presOf" srcId="{472DDE70-052C-4135-A181-953A42C1AEAD}" destId="{DD3AD926-AFDE-43D1-AB93-FEAB94F7E88D}" srcOrd="0" destOrd="0" presId="urn:microsoft.com/office/officeart/2005/8/layout/process2"/>
    <dgm:cxn modelId="{67086FF1-2349-48AF-A027-A6459E107574}" type="presOf" srcId="{6101903D-15F7-432E-AD9C-AE5537F9ADAC}" destId="{5B76469C-EDB8-4A4B-9CDC-06DDA4F83D38}" srcOrd="0" destOrd="0" presId="urn:microsoft.com/office/officeart/2005/8/layout/process2"/>
    <dgm:cxn modelId="{B512F1D8-D566-4E7E-A778-F8D3CE4AE009}" type="presParOf" srcId="{8DEA1D3F-AB24-4BD4-BEEF-44A9394AC110}" destId="{DD3AD926-AFDE-43D1-AB93-FEAB94F7E88D}" srcOrd="0" destOrd="0" presId="urn:microsoft.com/office/officeart/2005/8/layout/process2"/>
    <dgm:cxn modelId="{56989C36-717C-41AA-8765-E36F310979AA}" type="presParOf" srcId="{8DEA1D3F-AB24-4BD4-BEEF-44A9394AC110}" destId="{2687FA5C-B30E-41FD-A966-15E435D6D265}" srcOrd="1" destOrd="0" presId="urn:microsoft.com/office/officeart/2005/8/layout/process2"/>
    <dgm:cxn modelId="{F886EFEA-4787-4CCE-82E5-580C06C233F3}" type="presParOf" srcId="{2687FA5C-B30E-41FD-A966-15E435D6D265}" destId="{9EAB1AFE-8798-4111-A36B-7212A0052FD0}" srcOrd="0" destOrd="0" presId="urn:microsoft.com/office/officeart/2005/8/layout/process2"/>
    <dgm:cxn modelId="{18428EE5-8DAE-4212-82B5-F08C9A7B2863}" type="presParOf" srcId="{8DEA1D3F-AB24-4BD4-BEEF-44A9394AC110}" destId="{643A3528-94ED-420C-817D-3D4F5DAEB511}" srcOrd="2" destOrd="0" presId="urn:microsoft.com/office/officeart/2005/8/layout/process2"/>
    <dgm:cxn modelId="{23990656-2DE3-4202-A92F-2ED1CAC37852}" type="presParOf" srcId="{8DEA1D3F-AB24-4BD4-BEEF-44A9394AC110}" destId="{5B76469C-EDB8-4A4B-9CDC-06DDA4F83D38}" srcOrd="3" destOrd="0" presId="urn:microsoft.com/office/officeart/2005/8/layout/process2"/>
    <dgm:cxn modelId="{FE659B42-61C8-497B-A112-E5F244B9016B}" type="presParOf" srcId="{5B76469C-EDB8-4A4B-9CDC-06DDA4F83D38}" destId="{C4949D61-0010-4C2B-A472-305A89DC86CF}" srcOrd="0" destOrd="0" presId="urn:microsoft.com/office/officeart/2005/8/layout/process2"/>
    <dgm:cxn modelId="{59579311-F54B-4723-9F50-E03735D77A19}" type="presParOf" srcId="{8DEA1D3F-AB24-4BD4-BEEF-44A9394AC110}" destId="{1E42E8DB-6BB7-44B2-A41C-B33783693E09}" srcOrd="4" destOrd="0" presId="urn:microsoft.com/office/officeart/2005/8/layout/process2"/>
    <dgm:cxn modelId="{B17CD8FA-54E3-4763-B76A-BBCD64BF2FD9}" type="presParOf" srcId="{8DEA1D3F-AB24-4BD4-BEEF-44A9394AC110}" destId="{2A2280E8-ED65-4581-B421-CB63A581F72B}" srcOrd="5" destOrd="0" presId="urn:microsoft.com/office/officeart/2005/8/layout/process2"/>
    <dgm:cxn modelId="{75CB4E9E-741B-480F-90AA-7688C0935644}" type="presParOf" srcId="{2A2280E8-ED65-4581-B421-CB63A581F72B}" destId="{62691EEB-D491-4189-B3E8-EA070222F20F}" srcOrd="0" destOrd="0" presId="urn:microsoft.com/office/officeart/2005/8/layout/process2"/>
    <dgm:cxn modelId="{60FDD44F-2595-4909-B4DD-C0357D7F6BD6}" type="presParOf" srcId="{8DEA1D3F-AB24-4BD4-BEEF-44A9394AC110}" destId="{EEA809A0-657C-4C7C-9219-D55B36BBEF3A}" srcOrd="6"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9BF29-5EC7-4E7E-808A-9B703DF91817}">
      <dsp:nvSpPr>
        <dsp:cNvPr id="0" name=""/>
        <dsp:cNvSpPr/>
      </dsp:nvSpPr>
      <dsp:spPr>
        <a:xfrm>
          <a:off x="2548043" y="1206500"/>
          <a:ext cx="3005666" cy="300566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Which PUs to use?</a:t>
          </a:r>
        </a:p>
        <a:p>
          <a:pPr marL="0" lvl="0" indent="0" algn="ctr" defTabSz="889000">
            <a:lnSpc>
              <a:spcPct val="90000"/>
            </a:lnSpc>
            <a:spcBef>
              <a:spcPct val="0"/>
            </a:spcBef>
            <a:spcAft>
              <a:spcPct val="35000"/>
            </a:spcAft>
            <a:buNone/>
          </a:pPr>
          <a:r>
            <a:rPr lang="en-US" altLang="zh-CN" sz="2000" kern="1200" dirty="0"/>
            <a:t># of Cores of PUs?</a:t>
          </a:r>
        </a:p>
        <a:p>
          <a:pPr marL="0" lvl="0" indent="0" algn="ctr" defTabSz="889000">
            <a:lnSpc>
              <a:spcPct val="90000"/>
            </a:lnSpc>
            <a:spcBef>
              <a:spcPct val="0"/>
            </a:spcBef>
            <a:spcAft>
              <a:spcPct val="35000"/>
            </a:spcAft>
            <a:buNone/>
          </a:pPr>
          <a:r>
            <a:rPr lang="en-US" altLang="zh-CN" sz="2000" kern="1200" dirty="0"/>
            <a:t>Frequencies of PUs?</a:t>
          </a:r>
        </a:p>
        <a:p>
          <a:pPr marL="0" lvl="0" indent="0" algn="ctr" defTabSz="889000">
            <a:lnSpc>
              <a:spcPct val="90000"/>
            </a:lnSpc>
            <a:spcBef>
              <a:spcPct val="0"/>
            </a:spcBef>
            <a:spcAft>
              <a:spcPct val="35000"/>
            </a:spcAft>
            <a:buNone/>
          </a:pPr>
          <a:r>
            <a:rPr lang="en-US" altLang="zh-CN" sz="2000" kern="1200" dirty="0"/>
            <a:t>Total bandwidth?</a:t>
          </a:r>
        </a:p>
      </dsp:txBody>
      <dsp:txXfrm>
        <a:off x="2988213" y="1646670"/>
        <a:ext cx="2125326" cy="2125326"/>
      </dsp:txXfrm>
    </dsp:sp>
    <dsp:sp modelId="{DCF22388-E3FC-4399-9EFB-50A4459F3015}">
      <dsp:nvSpPr>
        <dsp:cNvPr id="0" name=""/>
        <dsp:cNvSpPr/>
      </dsp:nvSpPr>
      <dsp:spPr>
        <a:xfrm>
          <a:off x="2991198" y="536"/>
          <a:ext cx="2119355" cy="1502833"/>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Performance Requirements</a:t>
          </a:r>
          <a:endParaRPr lang="zh-CN" altLang="en-US" sz="2000" kern="1200" dirty="0"/>
        </a:p>
      </dsp:txBody>
      <dsp:txXfrm>
        <a:off x="3301570" y="220621"/>
        <a:ext cx="1498611" cy="1062663"/>
      </dsp:txXfrm>
    </dsp:sp>
    <dsp:sp modelId="{976BD454-11B7-4A75-99C2-3BEBB6D45340}">
      <dsp:nvSpPr>
        <dsp:cNvPr id="0" name=""/>
        <dsp:cNvSpPr/>
      </dsp:nvSpPr>
      <dsp:spPr>
        <a:xfrm>
          <a:off x="5039132" y="1957916"/>
          <a:ext cx="1938249" cy="1502833"/>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Budget </a:t>
          </a:r>
        </a:p>
        <a:p>
          <a:pPr marL="0" lvl="0" indent="0" algn="ctr" defTabSz="889000">
            <a:lnSpc>
              <a:spcPct val="90000"/>
            </a:lnSpc>
            <a:spcBef>
              <a:spcPct val="0"/>
            </a:spcBef>
            <a:spcAft>
              <a:spcPct val="35000"/>
            </a:spcAft>
            <a:buNone/>
          </a:pPr>
          <a:r>
            <a:rPr lang="en-US" altLang="zh-CN" sz="2000" kern="1200" dirty="0"/>
            <a:t>Constraints</a:t>
          </a:r>
          <a:endParaRPr lang="zh-CN" altLang="en-US" sz="2000" kern="1200" dirty="0"/>
        </a:p>
      </dsp:txBody>
      <dsp:txXfrm>
        <a:off x="5322982" y="2178001"/>
        <a:ext cx="1370549" cy="1062663"/>
      </dsp:txXfrm>
    </dsp:sp>
    <dsp:sp modelId="{B223AAD5-46AB-4139-85F0-DC13EED753F8}">
      <dsp:nvSpPr>
        <dsp:cNvPr id="0" name=""/>
        <dsp:cNvSpPr/>
      </dsp:nvSpPr>
      <dsp:spPr>
        <a:xfrm>
          <a:off x="2991611" y="3915297"/>
          <a:ext cx="2118529" cy="1502833"/>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Set of PUs</a:t>
          </a:r>
          <a:endParaRPr lang="zh-CN" altLang="en-US" sz="2000" kern="1200" dirty="0"/>
        </a:p>
      </dsp:txBody>
      <dsp:txXfrm>
        <a:off x="3301862" y="4135382"/>
        <a:ext cx="1498027" cy="1062663"/>
      </dsp:txXfrm>
    </dsp:sp>
    <dsp:sp modelId="{6EBC5E86-8099-4EF6-989C-99BDD9148B53}">
      <dsp:nvSpPr>
        <dsp:cNvPr id="0" name=""/>
        <dsp:cNvSpPr/>
      </dsp:nvSpPr>
      <dsp:spPr>
        <a:xfrm>
          <a:off x="1150618" y="1957916"/>
          <a:ext cx="1885755" cy="1502833"/>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Target</a:t>
          </a:r>
        </a:p>
        <a:p>
          <a:pPr marL="0" lvl="0" indent="0" algn="ctr" defTabSz="889000">
            <a:lnSpc>
              <a:spcPct val="90000"/>
            </a:lnSpc>
            <a:spcBef>
              <a:spcPct val="0"/>
            </a:spcBef>
            <a:spcAft>
              <a:spcPct val="35000"/>
            </a:spcAft>
            <a:buNone/>
          </a:pPr>
          <a:r>
            <a:rPr lang="en-US" altLang="zh-CN" sz="2000" kern="1200" dirty="0"/>
            <a:t>Applications</a:t>
          </a:r>
        </a:p>
      </dsp:txBody>
      <dsp:txXfrm>
        <a:off x="1426780" y="2178001"/>
        <a:ext cx="1333431" cy="1062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AD926-AFDE-43D1-AB93-FEAB94F7E88D}">
      <dsp:nvSpPr>
        <dsp:cNvPr id="0" name=""/>
        <dsp:cNvSpPr/>
      </dsp:nvSpPr>
      <dsp:spPr>
        <a:xfrm>
          <a:off x="1365480" y="1868"/>
          <a:ext cx="1901999" cy="694992"/>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Our work</a:t>
          </a:r>
          <a:endParaRPr lang="zh-CN" altLang="en-US" sz="1800" kern="1200" dirty="0"/>
        </a:p>
      </dsp:txBody>
      <dsp:txXfrm>
        <a:off x="1385836" y="22224"/>
        <a:ext cx="1861287" cy="654280"/>
      </dsp:txXfrm>
    </dsp:sp>
    <dsp:sp modelId="{2687FA5C-B30E-41FD-A966-15E435D6D265}">
      <dsp:nvSpPr>
        <dsp:cNvPr id="0" name=""/>
        <dsp:cNvSpPr/>
      </dsp:nvSpPr>
      <dsp:spPr>
        <a:xfrm rot="5400000">
          <a:off x="2186168" y="714235"/>
          <a:ext cx="260622" cy="312746"/>
        </a:xfrm>
        <a:prstGeom prst="rightArrow">
          <a:avLst>
            <a:gd name="adj1" fmla="val 60000"/>
            <a:gd name="adj2" fmla="val 50000"/>
          </a:avLst>
        </a:prstGeom>
        <a:solidFill>
          <a:schemeClr val="accent2">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5400000">
        <a:off x="2222656" y="740297"/>
        <a:ext cx="187648" cy="182435"/>
      </dsp:txXfrm>
    </dsp:sp>
    <dsp:sp modelId="{643A3528-94ED-420C-817D-3D4F5DAEB511}">
      <dsp:nvSpPr>
        <dsp:cNvPr id="0" name=""/>
        <dsp:cNvSpPr/>
      </dsp:nvSpPr>
      <dsp:spPr>
        <a:xfrm>
          <a:off x="1365480" y="1044357"/>
          <a:ext cx="1901999" cy="694992"/>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Analysis	Memory Contention</a:t>
          </a:r>
          <a:endParaRPr lang="zh-CN" altLang="en-US" sz="1800" kern="1200" dirty="0"/>
        </a:p>
      </dsp:txBody>
      <dsp:txXfrm>
        <a:off x="1385836" y="1064713"/>
        <a:ext cx="1861287" cy="654280"/>
      </dsp:txXfrm>
    </dsp:sp>
    <dsp:sp modelId="{5B76469C-EDB8-4A4B-9CDC-06DDA4F83D38}">
      <dsp:nvSpPr>
        <dsp:cNvPr id="0" name=""/>
        <dsp:cNvSpPr/>
      </dsp:nvSpPr>
      <dsp:spPr>
        <a:xfrm rot="5400000">
          <a:off x="2186168" y="1756724"/>
          <a:ext cx="260622" cy="312746"/>
        </a:xfrm>
        <a:prstGeom prst="rightArrow">
          <a:avLst>
            <a:gd name="adj1" fmla="val 60000"/>
            <a:gd name="adj2" fmla="val 50000"/>
          </a:avLst>
        </a:prstGeom>
        <a:solidFill>
          <a:schemeClr val="accent3">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5400000">
        <a:off x="2222656" y="1782786"/>
        <a:ext cx="187648" cy="182435"/>
      </dsp:txXfrm>
    </dsp:sp>
    <dsp:sp modelId="{1E42E8DB-6BB7-44B2-A41C-B33783693E09}">
      <dsp:nvSpPr>
        <dsp:cNvPr id="0" name=""/>
        <dsp:cNvSpPr/>
      </dsp:nvSpPr>
      <dsp:spPr>
        <a:xfrm>
          <a:off x="1365480" y="2086846"/>
          <a:ext cx="1901999" cy="694992"/>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Capture Contention effects </a:t>
          </a:r>
          <a:endParaRPr lang="zh-CN" altLang="en-US" sz="1800" kern="1200" dirty="0"/>
        </a:p>
      </dsp:txBody>
      <dsp:txXfrm>
        <a:off x="1385836" y="2107202"/>
        <a:ext cx="1861287" cy="654280"/>
      </dsp:txXfrm>
    </dsp:sp>
    <dsp:sp modelId="{2A2280E8-ED65-4581-B421-CB63A581F72B}">
      <dsp:nvSpPr>
        <dsp:cNvPr id="0" name=""/>
        <dsp:cNvSpPr/>
      </dsp:nvSpPr>
      <dsp:spPr>
        <a:xfrm rot="5400000">
          <a:off x="2186168" y="2799213"/>
          <a:ext cx="260622" cy="312746"/>
        </a:xfrm>
        <a:prstGeom prst="rightArrow">
          <a:avLst>
            <a:gd name="adj1" fmla="val 60000"/>
            <a:gd name="adj2" fmla="val 50000"/>
          </a:avLst>
        </a:prstGeom>
        <a:solidFill>
          <a:schemeClr val="accent4">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5400000">
        <a:off x="2222656" y="2825275"/>
        <a:ext cx="187648" cy="182435"/>
      </dsp:txXfrm>
    </dsp:sp>
    <dsp:sp modelId="{EEA809A0-657C-4C7C-9219-D55B36BBEF3A}">
      <dsp:nvSpPr>
        <dsp:cNvPr id="0" name=""/>
        <dsp:cNvSpPr/>
      </dsp:nvSpPr>
      <dsp:spPr>
        <a:xfrm>
          <a:off x="1365480" y="3129335"/>
          <a:ext cx="1901999" cy="69499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Predict co-located slowdown</a:t>
          </a:r>
          <a:endParaRPr lang="zh-CN" altLang="en-US" sz="1800" kern="1200" dirty="0"/>
        </a:p>
      </dsp:txBody>
      <dsp:txXfrm>
        <a:off x="1385836" y="3149691"/>
        <a:ext cx="1861287" cy="65428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3CA65-97B5-254F-9937-DB560C5AE97D}" type="datetimeFigureOut">
              <a:rPr lang="en-CN" smtClean="0"/>
              <a:t>2022/8/8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B2E74-0E19-5447-AECD-EFCD447F18BD}" type="slidenum">
              <a:rPr lang="en-CN" smtClean="0"/>
              <a:t>‹#›</a:t>
            </a:fld>
            <a:endParaRPr lang="en-CN"/>
          </a:p>
        </p:txBody>
      </p:sp>
    </p:spTree>
    <p:extLst>
      <p:ext uri="{BB962C8B-B14F-4D97-AF65-F5344CB8AC3E}">
        <p14:creationId xmlns:p14="http://schemas.microsoft.com/office/powerpoint/2010/main" val="2642754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1: I am Yuanchao Xu. I am from NC State University. I will introduce our work, called MERR: ~. This work is a collaboration with UCF. </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7</a:t>
            </a:fld>
            <a:endParaRPr lang="zh-CN" altLang="en-US"/>
          </a:p>
        </p:txBody>
      </p:sp>
    </p:spTree>
    <p:extLst>
      <p:ext uri="{BB962C8B-B14F-4D97-AF65-F5344CB8AC3E}">
        <p14:creationId xmlns:p14="http://schemas.microsoft.com/office/powerpoint/2010/main" val="1675574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page table subtree is a part of metadata in the PMO. Now, when an attach system call is invoked for a 1GB PMO, the process only need to </a:t>
            </a:r>
            <a:r>
              <a:rPr lang="en-US" sz="1200" b="0" i="0" u="none" strike="noStrike" kern="1200" dirty="0" err="1">
                <a:solidFill>
                  <a:schemeClr val="tx1"/>
                </a:solidFill>
                <a:effectLst/>
                <a:latin typeface="+mn-lt"/>
                <a:ea typeface="+mn-ea"/>
                <a:cs typeface="+mn-cs"/>
              </a:rPr>
              <a:t>initlied</a:t>
            </a:r>
            <a:r>
              <a:rPr lang="en-US" sz="1200" b="0" i="0" u="none" strike="noStrike" kern="1200" dirty="0">
                <a:solidFill>
                  <a:schemeClr val="tx1"/>
                </a:solidFill>
                <a:effectLst/>
                <a:latin typeface="+mn-lt"/>
                <a:ea typeface="+mn-ea"/>
                <a:cs typeface="+mn-cs"/>
              </a:rPr>
              <a:t> one PTE. Then this PMO is mapped to this process. The process can use regular </a:t>
            </a:r>
            <a:r>
              <a:rPr lang="en-US" sz="1200" b="0" i="0" u="none" strike="noStrike" kern="1200" dirty="0" err="1">
                <a:solidFill>
                  <a:schemeClr val="tx1"/>
                </a:solidFill>
                <a:effectLst/>
                <a:latin typeface="+mn-lt"/>
                <a:ea typeface="+mn-ea"/>
                <a:cs typeface="+mn-cs"/>
              </a:rPr>
              <a:t>ld</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instruction to access entire PMO under the permission control. When an detach system call is </a:t>
            </a:r>
            <a:r>
              <a:rPr lang="en-US" sz="1200" b="0" i="0" u="none" strike="noStrike" kern="1200" dirty="0" err="1">
                <a:solidFill>
                  <a:schemeClr val="tx1"/>
                </a:solidFill>
                <a:effectLst/>
                <a:latin typeface="+mn-lt"/>
                <a:ea typeface="+mn-ea"/>
                <a:cs typeface="+mn-cs"/>
              </a:rPr>
              <a:t>invoed</a:t>
            </a:r>
            <a:r>
              <a:rPr lang="en-US" sz="1200" b="0" i="0" u="none" strike="noStrike" kern="1200" dirty="0">
                <a:solidFill>
                  <a:schemeClr val="tx1"/>
                </a:solidFill>
                <a:effectLst/>
                <a:latin typeface="+mn-lt"/>
                <a:ea typeface="+mn-ea"/>
                <a:cs typeface="+mn-cs"/>
              </a:rPr>
              <a:t> to this PMO. The process only need to clean one PTE to remove entire 1GB PMO from the process address space. This process is not able to access any data in this PMO. </a:t>
            </a:r>
            <a:r>
              <a:rPr lang="en-US" sz="1200" b="0" i="0" u="none" strike="noStrike" kern="1200" dirty="0" err="1">
                <a:solidFill>
                  <a:schemeClr val="tx1"/>
                </a:solidFill>
                <a:effectLst/>
                <a:latin typeface="+mn-lt"/>
                <a:ea typeface="+mn-ea"/>
                <a:cs typeface="+mn-cs"/>
              </a:rPr>
              <a:t>Whater</a:t>
            </a:r>
            <a:r>
              <a:rPr lang="en-US" sz="1200" b="0" i="0" u="none" strike="noStrike" kern="1200" dirty="0">
                <a:solidFill>
                  <a:schemeClr val="tx1"/>
                </a:solidFill>
                <a:effectLst/>
                <a:latin typeface="+mn-lt"/>
                <a:ea typeface="+mn-ea"/>
                <a:cs typeface="+mn-cs"/>
              </a:rPr>
              <a:t> how large the PMO is, both attach and detach system calls only need to modify one PTE.</a:t>
            </a:r>
            <a:endParaRPr lang="en-US" b="0" dirty="0">
              <a:effectLst/>
            </a:endParaRPr>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16</a:t>
            </a:fld>
            <a:endParaRPr lang="zh-CN" altLang="en-US"/>
          </a:p>
        </p:txBody>
      </p:sp>
    </p:spTree>
    <p:extLst>
      <p:ext uri="{BB962C8B-B14F-4D97-AF65-F5344CB8AC3E}">
        <p14:creationId xmlns:p14="http://schemas.microsoft.com/office/powerpoint/2010/main" val="41752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Based on this design, we are able to perform fast address space re-randomization. We call it PMO space layout randomization.  For the attach system call, the random selector can select one of many possible PTEs. Then, it just </a:t>
            </a:r>
            <a:r>
              <a:rPr lang="en-US" sz="1200" b="0" i="0" u="none" strike="noStrike" kern="1200" dirty="0" err="1">
                <a:solidFill>
                  <a:schemeClr val="tx1"/>
                </a:solidFill>
                <a:effectLst/>
                <a:latin typeface="+mn-lt"/>
                <a:ea typeface="+mn-ea"/>
                <a:cs typeface="+mn-cs"/>
              </a:rPr>
              <a:t>intilied</a:t>
            </a:r>
            <a:r>
              <a:rPr lang="en-US" sz="1200" b="0" i="0" u="none" strike="noStrike" kern="1200" dirty="0">
                <a:solidFill>
                  <a:schemeClr val="tx1"/>
                </a:solidFill>
                <a:effectLst/>
                <a:latin typeface="+mn-lt"/>
                <a:ea typeface="+mn-ea"/>
                <a:cs typeface="+mn-cs"/>
              </a:rPr>
              <a:t> one PTE, the rerandomization is finished. For the </a:t>
            </a:r>
            <a:r>
              <a:rPr lang="en-US" sz="1200" b="0" i="0" u="none" strike="noStrike" kern="1200" dirty="0" err="1">
                <a:solidFill>
                  <a:schemeClr val="tx1"/>
                </a:solidFill>
                <a:effectLst/>
                <a:latin typeface="+mn-lt"/>
                <a:ea typeface="+mn-ea"/>
                <a:cs typeface="+mn-cs"/>
              </a:rPr>
              <a:t>relocatability</a:t>
            </a:r>
            <a:r>
              <a:rPr lang="en-US" sz="1200" b="0" i="0" u="none" strike="noStrike" kern="1200" dirty="0">
                <a:solidFill>
                  <a:schemeClr val="tx1"/>
                </a:solidFill>
                <a:effectLst/>
                <a:latin typeface="+mn-lt"/>
                <a:ea typeface="+mn-ea"/>
                <a:cs typeface="+mn-cs"/>
              </a:rPr>
              <a:t> support, </a:t>
            </a:r>
            <a:r>
              <a:rPr lang="en-US" sz="1200" b="0" i="0" u="none" strike="noStrike" kern="1200" dirty="0" err="1">
                <a:solidFill>
                  <a:schemeClr val="tx1"/>
                </a:solidFill>
                <a:effectLst/>
                <a:latin typeface="+mn-lt"/>
                <a:ea typeface="+mn-ea"/>
                <a:cs typeface="+mn-cs"/>
              </a:rPr>
              <a:t>perisistent</a:t>
            </a:r>
            <a:r>
              <a:rPr lang="en-US" sz="1200" b="0" i="0" u="none" strike="noStrike" kern="1200" dirty="0">
                <a:solidFill>
                  <a:schemeClr val="tx1"/>
                </a:solidFill>
                <a:effectLst/>
                <a:latin typeface="+mn-lt"/>
                <a:ea typeface="+mn-ea"/>
                <a:cs typeface="+mn-cs"/>
              </a:rPr>
              <a:t> memory programming model already has the </a:t>
            </a:r>
            <a:r>
              <a:rPr lang="en-US" sz="1200" b="0" i="0" u="none" strike="noStrike" kern="1200" dirty="0" err="1">
                <a:solidFill>
                  <a:schemeClr val="tx1"/>
                </a:solidFill>
                <a:effectLst/>
                <a:latin typeface="+mn-lt"/>
                <a:ea typeface="+mn-ea"/>
                <a:cs typeface="+mn-cs"/>
              </a:rPr>
              <a:t>relocalability</a:t>
            </a:r>
            <a:r>
              <a:rPr lang="en-US" sz="1200" b="0" i="0" u="none" strike="noStrike" kern="1200" dirty="0">
                <a:solidFill>
                  <a:schemeClr val="tx1"/>
                </a:solidFill>
                <a:effectLst/>
                <a:latin typeface="+mn-lt"/>
                <a:ea typeface="+mn-ea"/>
                <a:cs typeface="+mn-cs"/>
              </a:rPr>
              <a:t> support in software or hardware. we already have all reduction and randomization support. However, a new problem raises</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17</a:t>
            </a:fld>
            <a:endParaRPr lang="zh-CN" altLang="en-US"/>
          </a:p>
        </p:txBody>
      </p:sp>
    </p:spTree>
    <p:extLst>
      <p:ext uri="{BB962C8B-B14F-4D97-AF65-F5344CB8AC3E}">
        <p14:creationId xmlns:p14="http://schemas.microsoft.com/office/powerpoint/2010/main" val="343966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problem is permission control of PMO. When the process finishes the attach system call as previous steps. </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18</a:t>
            </a:fld>
            <a:endParaRPr lang="zh-CN" altLang="en-US"/>
          </a:p>
        </p:txBody>
      </p:sp>
    </p:spTree>
    <p:extLst>
      <p:ext uri="{BB962C8B-B14F-4D97-AF65-F5344CB8AC3E}">
        <p14:creationId xmlns:p14="http://schemas.microsoft.com/office/powerpoint/2010/main" val="1344934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requested read write permission is actually supported. In the current system, permission is per page permission which is checked in TLB. The permission is set and stored in the last level page table directory. We may use a default permission of this PMO. But when the requested permission is different from the default permission. All of last level PTEs need to be changed.</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19</a:t>
            </a:fld>
            <a:endParaRPr lang="zh-CN" altLang="en-US"/>
          </a:p>
        </p:txBody>
      </p:sp>
    </p:spTree>
    <p:extLst>
      <p:ext uri="{BB962C8B-B14F-4D97-AF65-F5344CB8AC3E}">
        <p14:creationId xmlns:p14="http://schemas.microsoft.com/office/powerpoint/2010/main" val="1762185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Moreover, when a PMO is shared by two process with different permission, read write and read only. Only one embedded page table subtree cannot support this.</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20</a:t>
            </a:fld>
            <a:endParaRPr lang="zh-CN" altLang="en-US"/>
          </a:p>
        </p:txBody>
      </p:sp>
    </p:spTree>
    <p:extLst>
      <p:ext uri="{BB962C8B-B14F-4D97-AF65-F5344CB8AC3E}">
        <p14:creationId xmlns:p14="http://schemas.microsoft.com/office/powerpoint/2010/main" val="1581331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Therefore, we propose an on-chip permission matrix per core to support Process wide PMO permissions in different processes. The basic idea is following, the </a:t>
            </a:r>
            <a:r>
              <a:rPr lang="en-US" sz="1200" b="0" i="0" u="none" strike="noStrike" kern="1200" dirty="0" err="1">
                <a:solidFill>
                  <a:schemeClr val="tx1"/>
                </a:solidFill>
                <a:effectLst/>
                <a:latin typeface="+mn-lt"/>
                <a:ea typeface="+mn-ea"/>
                <a:cs typeface="+mn-cs"/>
              </a:rPr>
              <a:t>ld</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instruction will use </a:t>
            </a:r>
            <a:r>
              <a:rPr lang="en-US" sz="1200" b="0" i="0" u="none" strike="noStrike" kern="1200" dirty="0" err="1">
                <a:solidFill>
                  <a:schemeClr val="tx1"/>
                </a:solidFill>
                <a:effectLst/>
                <a:latin typeface="+mn-lt"/>
                <a:ea typeface="+mn-ea"/>
                <a:cs typeface="+mn-cs"/>
              </a:rPr>
              <a:t>viritull</a:t>
            </a:r>
            <a:r>
              <a:rPr lang="en-US" sz="1200" b="0" i="0" u="none" strike="noStrike" kern="1200" dirty="0">
                <a:solidFill>
                  <a:schemeClr val="tx1"/>
                </a:solidFill>
                <a:effectLst/>
                <a:latin typeface="+mn-lt"/>
                <a:ea typeface="+mn-ea"/>
                <a:cs typeface="+mn-cs"/>
              </a:rPr>
              <a:t> address to check </a:t>
            </a:r>
            <a:r>
              <a:rPr lang="en-US" sz="1200" b="0" i="0" u="none" strike="noStrike" kern="1200" dirty="0" err="1">
                <a:solidFill>
                  <a:schemeClr val="tx1"/>
                </a:solidFill>
                <a:effectLst/>
                <a:latin typeface="+mn-lt"/>
                <a:ea typeface="+mn-ea"/>
                <a:cs typeface="+mn-cs"/>
              </a:rPr>
              <a:t>agained</a:t>
            </a:r>
            <a:r>
              <a:rPr lang="en-US" sz="1200" b="0" i="0" u="none" strike="noStrike" kern="1200" dirty="0">
                <a:solidFill>
                  <a:schemeClr val="tx1"/>
                </a:solidFill>
                <a:effectLst/>
                <a:latin typeface="+mn-lt"/>
                <a:ea typeface="+mn-ea"/>
                <a:cs typeface="+mn-cs"/>
              </a:rPr>
              <a:t> both TLB and permission matrix. Then, the process-wide PMO permission and page-level permission are obtained. After that, this access will check against most strict permission among these two to decide whether this access is </a:t>
            </a:r>
            <a:r>
              <a:rPr lang="en-US" sz="1200" b="0" i="0" u="none" strike="noStrike" kern="1200" dirty="0" err="1">
                <a:solidFill>
                  <a:schemeClr val="tx1"/>
                </a:solidFill>
                <a:effectLst/>
                <a:latin typeface="+mn-lt"/>
                <a:ea typeface="+mn-ea"/>
                <a:cs typeface="+mn-cs"/>
              </a:rPr>
              <a:t>legmaticl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Entires</a:t>
            </a:r>
            <a:r>
              <a:rPr lang="en-US" sz="1200" b="0" i="0" u="none" strike="noStrike" kern="1200" dirty="0">
                <a:solidFill>
                  <a:schemeClr val="tx1"/>
                </a:solidFill>
                <a:effectLst/>
                <a:latin typeface="+mn-lt"/>
                <a:ea typeface="+mn-ea"/>
                <a:cs typeface="+mn-cs"/>
              </a:rPr>
              <a:t> in the permission matrix are added by attach and </a:t>
            </a:r>
            <a:r>
              <a:rPr lang="en-US" sz="1200" b="0" i="0" u="none" strike="noStrike" kern="1200" dirty="0" err="1">
                <a:solidFill>
                  <a:schemeClr val="tx1"/>
                </a:solidFill>
                <a:effectLst/>
                <a:latin typeface="+mn-lt"/>
                <a:ea typeface="+mn-ea"/>
                <a:cs typeface="+mn-cs"/>
              </a:rPr>
              <a:t>entires</a:t>
            </a:r>
            <a:r>
              <a:rPr lang="en-US" sz="1200" b="0" i="0" u="none" strike="noStrike" kern="1200" dirty="0">
                <a:solidFill>
                  <a:schemeClr val="tx1"/>
                </a:solidFill>
                <a:effectLst/>
                <a:latin typeface="+mn-lt"/>
                <a:ea typeface="+mn-ea"/>
                <a:cs typeface="+mn-cs"/>
              </a:rPr>
              <a:t> are removed by detach.</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21</a:t>
            </a:fld>
            <a:endParaRPr lang="zh-CN" altLang="en-US"/>
          </a:p>
        </p:txBody>
      </p:sp>
    </p:spTree>
    <p:extLst>
      <p:ext uri="{BB962C8B-B14F-4D97-AF65-F5344CB8AC3E}">
        <p14:creationId xmlns:p14="http://schemas.microsoft.com/office/powerpoint/2010/main" val="2164503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22</a:t>
            </a:fld>
            <a:endParaRPr lang="zh-CN" altLang="en-US"/>
          </a:p>
        </p:txBody>
      </p:sp>
    </p:spTree>
    <p:extLst>
      <p:ext uri="{BB962C8B-B14F-4D97-AF65-F5344CB8AC3E}">
        <p14:creationId xmlns:p14="http://schemas.microsoft.com/office/powerpoint/2010/main" val="2788057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-&gt; Here is an example</a:t>
            </a:r>
          </a:p>
          <a:p>
            <a:endParaRPr lang="en-US" dirty="0"/>
          </a:p>
          <a:p>
            <a:r>
              <a:rPr lang="en-US" dirty="0"/>
              <a:t>There are two PMOs in the PAS. Thread 1 invokes the attach system call to </a:t>
            </a:r>
            <a:r>
              <a:rPr lang="en-US" dirty="0" err="1"/>
              <a:t>mmap</a:t>
            </a:r>
            <a:r>
              <a:rPr lang="en-US" dirty="0"/>
              <a:t> PMO1 to the process address space. </a:t>
            </a:r>
          </a:p>
          <a:p>
            <a:r>
              <a:rPr lang="en-US" dirty="0"/>
              <a:t>Thread 2 from the same process also invokes the attach system calls to </a:t>
            </a:r>
            <a:r>
              <a:rPr lang="en-US" dirty="0" err="1"/>
              <a:t>mmap</a:t>
            </a:r>
            <a:r>
              <a:rPr lang="en-US" dirty="0"/>
              <a:t> PMO2 to the address space.</a:t>
            </a:r>
          </a:p>
          <a:p>
            <a:r>
              <a:rPr lang="en-US" dirty="0"/>
              <a:t>The thread 2 may use the bugs of the </a:t>
            </a:r>
            <a:r>
              <a:rPr lang="en-US" dirty="0" err="1"/>
              <a:t>vulenrbility</a:t>
            </a:r>
            <a:r>
              <a:rPr lang="en-US" dirty="0"/>
              <a:t> to </a:t>
            </a:r>
            <a:r>
              <a:rPr lang="en-US" dirty="0" err="1"/>
              <a:t>currpt</a:t>
            </a:r>
            <a:r>
              <a:rPr lang="en-US" dirty="0"/>
              <a:t> the data in PMO 2</a:t>
            </a:r>
          </a:p>
          <a:p>
            <a:r>
              <a:rPr lang="en-US" dirty="0"/>
              <a:t>After the termination of the process. The </a:t>
            </a:r>
            <a:r>
              <a:rPr lang="en-US" dirty="0" err="1"/>
              <a:t>cupprted</a:t>
            </a:r>
            <a:r>
              <a:rPr lang="en-US" dirty="0"/>
              <a:t> data is still there. The </a:t>
            </a:r>
            <a:r>
              <a:rPr lang="en-US" dirty="0" err="1"/>
              <a:t>curroptin</a:t>
            </a:r>
            <a:r>
              <a:rPr lang="en-US" dirty="0"/>
              <a:t> is </a:t>
            </a:r>
            <a:r>
              <a:rPr lang="en-US" dirty="0" err="1"/>
              <a:t>persisetnt</a:t>
            </a:r>
            <a:r>
              <a:rPr lang="en-US" dirty="0"/>
              <a:t> and it will be </a:t>
            </a:r>
            <a:r>
              <a:rPr lang="en-US" dirty="0" err="1"/>
              <a:t>propogated</a:t>
            </a:r>
            <a:r>
              <a:rPr lang="en-US" dirty="0"/>
              <a:t> to all future usage</a:t>
            </a:r>
          </a:p>
          <a:p>
            <a:endParaRPr lang="en-US" dirty="0"/>
          </a:p>
          <a:p>
            <a:r>
              <a:rPr lang="en-US" dirty="0"/>
              <a:t>We proposed to improve the security by using intra-process </a:t>
            </a:r>
            <a:r>
              <a:rPr lang="en-US" dirty="0" err="1"/>
              <a:t>isoltaion</a:t>
            </a:r>
            <a:r>
              <a:rPr lang="en-US" dirty="0"/>
              <a:t> </a:t>
            </a:r>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23</a:t>
            </a:fld>
            <a:endParaRPr lang="zh-CN" altLang="en-US"/>
          </a:p>
        </p:txBody>
      </p:sp>
    </p:spTree>
    <p:extLst>
      <p:ext uri="{BB962C8B-B14F-4D97-AF65-F5344CB8AC3E}">
        <p14:creationId xmlns:p14="http://schemas.microsoft.com/office/powerpoint/2010/main" val="1350183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intra-process isolation will </a:t>
            </a:r>
            <a:r>
              <a:rPr lang="en-US" dirty="0" err="1"/>
              <a:t>saperate</a:t>
            </a:r>
            <a:r>
              <a:rPr lang="en-US" dirty="0"/>
              <a:t> the process address space into several </a:t>
            </a:r>
            <a:r>
              <a:rPr lang="en-US" dirty="0" err="1"/>
              <a:t>partions</a:t>
            </a:r>
            <a:r>
              <a:rPr lang="en-US" dirty="0"/>
              <a:t>. In the example, we </a:t>
            </a:r>
            <a:r>
              <a:rPr lang="en-US" dirty="0" err="1"/>
              <a:t>speart</a:t>
            </a:r>
            <a:r>
              <a:rPr lang="en-US" dirty="0"/>
              <a:t> it into two parts.</a:t>
            </a:r>
          </a:p>
          <a:p>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24</a:t>
            </a:fld>
            <a:endParaRPr lang="zh-CN" altLang="en-US"/>
          </a:p>
        </p:txBody>
      </p:sp>
    </p:spTree>
    <p:extLst>
      <p:ext uri="{BB962C8B-B14F-4D97-AF65-F5344CB8AC3E}">
        <p14:creationId xmlns:p14="http://schemas.microsoft.com/office/powerpoint/2010/main" val="3093384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PMO =&gt; domain</a:t>
            </a:r>
          </a:p>
          <a:p>
            <a:endParaRPr lang="en-US" dirty="0"/>
          </a:p>
          <a:p>
            <a:r>
              <a:rPr lang="en-US" dirty="0"/>
              <a:t>PM =&gt; many domains</a:t>
            </a:r>
          </a:p>
          <a:p>
            <a:endParaRPr lang="en-US" dirty="0"/>
          </a:p>
          <a:p>
            <a:r>
              <a:rPr lang="en-US" dirty="0"/>
              <a:t>runtime time domain-&gt;</a:t>
            </a:r>
            <a:r>
              <a:rPr lang="en-US" dirty="0" err="1"/>
              <a:t>pkeys</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25</a:t>
            </a:fld>
            <a:endParaRPr lang="zh-CN" altLang="en-US"/>
          </a:p>
        </p:txBody>
      </p:sp>
    </p:spTree>
    <p:extLst>
      <p:ext uri="{BB962C8B-B14F-4D97-AF65-F5344CB8AC3E}">
        <p14:creationId xmlns:p14="http://schemas.microsoft.com/office/powerpoint/2010/main" val="249389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3: Security in the PM is more important. Without system calls protection, like open or close files. The attacker is able to use a dangling pointer to perform unauthorized reads and writes to the data. After they corrupted data, the corrupted data in the DRAM won’t be propagated to other processes beyond this process lifetime. However, the corrupted persistent memory data is able to propagate to other users beyond this process lifetime. To improve the security of persistent memory</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8</a:t>
            </a:fld>
            <a:endParaRPr lang="zh-CN" altLang="en-US"/>
          </a:p>
        </p:txBody>
      </p:sp>
    </p:spTree>
    <p:extLst>
      <p:ext uri="{BB962C8B-B14F-4D97-AF65-F5344CB8AC3E}">
        <p14:creationId xmlns:p14="http://schemas.microsoft.com/office/powerpoint/2010/main" val="4229247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Howerever</a:t>
            </a:r>
            <a:r>
              <a:rPr lang="en-US" dirty="0"/>
              <a:t>, server application</a:t>
            </a:r>
          </a:p>
          <a:p>
            <a:endParaRPr lang="en-US" dirty="0"/>
          </a:p>
          <a:p>
            <a:endParaRPr lang="en-US" dirty="0"/>
          </a:p>
          <a:p>
            <a:r>
              <a:rPr lang="en-US" dirty="0"/>
              <a:t>frequent remapping from domains to </a:t>
            </a:r>
            <a:r>
              <a:rPr lang="en-US" dirty="0" err="1"/>
              <a:t>pkeys</a:t>
            </a:r>
            <a:r>
              <a:rPr lang="en-US" dirty="0"/>
              <a:t> </a:t>
            </a:r>
            <a:r>
              <a:rPr lang="en-US" dirty="0" err="1"/>
              <a:t>subsential</a:t>
            </a:r>
            <a:r>
              <a:rPr lang="en-US" dirty="0"/>
              <a:t> overhead</a:t>
            </a:r>
          </a:p>
          <a:p>
            <a:endParaRPr lang="en-US" dirty="0"/>
          </a:p>
          <a:p>
            <a:r>
              <a:rPr lang="en-US" dirty="0"/>
              <a:t>two </a:t>
            </a:r>
            <a:r>
              <a:rPr lang="en-US" dirty="0" err="1"/>
              <a:t>effcietn</a:t>
            </a:r>
            <a:r>
              <a:rPr lang="en-US" dirty="0"/>
              <a:t> scalability problem</a:t>
            </a:r>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26</a:t>
            </a:fld>
            <a:endParaRPr lang="zh-CN" altLang="en-US"/>
          </a:p>
        </p:txBody>
      </p:sp>
    </p:spTree>
    <p:extLst>
      <p:ext uri="{BB962C8B-B14F-4D97-AF65-F5344CB8AC3E}">
        <p14:creationId xmlns:p14="http://schemas.microsoft.com/office/powerpoint/2010/main" val="3443126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27</a:t>
            </a:fld>
            <a:endParaRPr lang="zh-CN" altLang="en-US"/>
          </a:p>
        </p:txBody>
      </p:sp>
    </p:spTree>
    <p:extLst>
      <p:ext uri="{BB962C8B-B14F-4D97-AF65-F5344CB8AC3E}">
        <p14:creationId xmlns:p14="http://schemas.microsoft.com/office/powerpoint/2010/main" val="3902753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memory.  many pages</a:t>
            </a:r>
          </a:p>
          <a:p>
            <a:endParaRPr lang="en-US" dirty="0"/>
          </a:p>
          <a:p>
            <a:r>
              <a:rPr lang="en-US" dirty="0"/>
              <a:t>tag with </a:t>
            </a:r>
            <a:r>
              <a:rPr lang="en-US" dirty="0" err="1"/>
              <a:t>pyhsical</a:t>
            </a:r>
            <a:r>
              <a:rPr lang="en-US" dirty="0"/>
              <a:t> </a:t>
            </a:r>
            <a:r>
              <a:rPr lang="en-US" dirty="0" err="1"/>
              <a:t>kesp</a:t>
            </a:r>
            <a:endParaRPr lang="en-US" dirty="0"/>
          </a:p>
          <a:p>
            <a:endParaRPr lang="en-US" dirty="0"/>
          </a:p>
          <a:p>
            <a:r>
              <a:rPr lang="en-US" dirty="0"/>
              <a:t>thread private PKRU register </a:t>
            </a:r>
            <a:r>
              <a:rPr lang="en-US" dirty="0" err="1"/>
              <a:t>recordes</a:t>
            </a:r>
            <a:r>
              <a:rPr lang="en-US" dirty="0"/>
              <a:t> the permission of </a:t>
            </a:r>
            <a:r>
              <a:rPr lang="en-US" dirty="0" err="1"/>
              <a:t>pkeys</a:t>
            </a:r>
            <a:endParaRPr lang="en-US" dirty="0"/>
          </a:p>
          <a:p>
            <a:endParaRPr lang="en-US" dirty="0"/>
          </a:p>
          <a:p>
            <a:r>
              <a:rPr lang="en-US" dirty="0"/>
              <a:t>thread give </a:t>
            </a:r>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28</a:t>
            </a:fld>
            <a:endParaRPr lang="zh-CN" altLang="en-US"/>
          </a:p>
        </p:txBody>
      </p:sp>
    </p:spTree>
    <p:extLst>
      <p:ext uri="{BB962C8B-B14F-4D97-AF65-F5344CB8AC3E}">
        <p14:creationId xmlns:p14="http://schemas.microsoft.com/office/powerpoint/2010/main" val="411062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 on access pages belong to </a:t>
            </a:r>
            <a:r>
              <a:rPr lang="en-US" dirty="0" err="1"/>
              <a:t>pkeys</a:t>
            </a:r>
            <a:r>
              <a:rPr lang="en-US" dirty="0"/>
              <a:t> 1</a:t>
            </a:r>
          </a:p>
          <a:p>
            <a:endParaRPr lang="en-US" dirty="0"/>
          </a:p>
          <a:p>
            <a:r>
              <a:rPr lang="en-US" dirty="0"/>
              <a:t>min page, </a:t>
            </a:r>
            <a:r>
              <a:rPr lang="en-US" dirty="0" err="1"/>
              <a:t>pkey</a:t>
            </a:r>
            <a:endParaRPr lang="en-US" dirty="0"/>
          </a:p>
          <a:p>
            <a:endParaRPr lang="en-US" dirty="0"/>
          </a:p>
          <a:p>
            <a:r>
              <a:rPr lang="en-US" dirty="0"/>
              <a:t>success when </a:t>
            </a:r>
            <a:r>
              <a:rPr lang="en-US" dirty="0" err="1"/>
              <a:t>minmum</a:t>
            </a:r>
            <a:r>
              <a:rPr lang="en-US" dirty="0"/>
              <a:t> </a:t>
            </a:r>
          </a:p>
          <a:p>
            <a:endParaRPr lang="en-US" dirty="0"/>
          </a:p>
          <a:p>
            <a:r>
              <a:rPr lang="en-US" dirty="0"/>
              <a:t>when </a:t>
            </a:r>
            <a:r>
              <a:rPr lang="en-US" dirty="0" err="1"/>
              <a:t>thred</a:t>
            </a:r>
            <a:r>
              <a:rPr lang="en-US" dirty="0"/>
              <a:t> 2 wants </a:t>
            </a:r>
          </a:p>
          <a:p>
            <a:endParaRPr lang="en-US" dirty="0"/>
          </a:p>
          <a:p>
            <a:r>
              <a:rPr lang="en-US" dirty="0"/>
              <a:t>after access, </a:t>
            </a:r>
          </a:p>
          <a:p>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29</a:t>
            </a:fld>
            <a:endParaRPr lang="zh-CN" altLang="en-US"/>
          </a:p>
        </p:txBody>
      </p:sp>
    </p:spTree>
    <p:extLst>
      <p:ext uri="{BB962C8B-B14F-4D97-AF65-F5344CB8AC3E}">
        <p14:creationId xmlns:p14="http://schemas.microsoft.com/office/powerpoint/2010/main" val="1613008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30</a:t>
            </a:fld>
            <a:endParaRPr lang="zh-CN" altLang="en-US"/>
          </a:p>
        </p:txBody>
      </p:sp>
    </p:spTree>
    <p:extLst>
      <p:ext uri="{BB962C8B-B14F-4D97-AF65-F5344CB8AC3E}">
        <p14:creationId xmlns:p14="http://schemas.microsoft.com/office/powerpoint/2010/main" val="1750637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t>
            </a:r>
            <a:r>
              <a:rPr lang="en-US" dirty="0" err="1"/>
              <a:t>detal</a:t>
            </a:r>
            <a:r>
              <a:rPr lang="en-US" dirty="0"/>
              <a:t> about MPK</a:t>
            </a:r>
          </a:p>
          <a:p>
            <a:endParaRPr lang="en-US" dirty="0"/>
          </a:p>
          <a:p>
            <a:r>
              <a:rPr lang="en-US" dirty="0"/>
              <a:t>to tag the memory pages, all of these pages for a domain need to be tagged</a:t>
            </a:r>
          </a:p>
          <a:p>
            <a:endParaRPr lang="en-US" dirty="0"/>
          </a:p>
          <a:p>
            <a:r>
              <a:rPr lang="en-US" dirty="0"/>
              <a:t>Then, when an access to one of these pages, TLB will load the PTE from page table with the </a:t>
            </a:r>
            <a:r>
              <a:rPr lang="en-US" dirty="0" err="1"/>
              <a:t>pkey</a:t>
            </a:r>
            <a:endParaRPr lang="en-US" dirty="0"/>
          </a:p>
          <a:p>
            <a:endParaRPr lang="en-US" dirty="0"/>
          </a:p>
          <a:p>
            <a:r>
              <a:rPr lang="en-US" dirty="0"/>
              <a:t>after that, the </a:t>
            </a:r>
            <a:r>
              <a:rPr lang="en-US" dirty="0" err="1"/>
              <a:t>pkyes</a:t>
            </a:r>
            <a:r>
              <a:rPr lang="en-US" dirty="0"/>
              <a:t> is used to index the permission in </a:t>
            </a:r>
            <a:r>
              <a:rPr lang="en-US" dirty="0" err="1"/>
              <a:t>PKRu</a:t>
            </a:r>
            <a:r>
              <a:rPr lang="en-US" dirty="0"/>
              <a:t> register</a:t>
            </a:r>
          </a:p>
          <a:p>
            <a:endParaRPr lang="en-US" dirty="0"/>
          </a:p>
          <a:p>
            <a:r>
              <a:rPr lang="en-US" dirty="0" err="1"/>
              <a:t>acctually</a:t>
            </a:r>
            <a:r>
              <a:rPr lang="en-US" dirty="0"/>
              <a:t> the second permission is the </a:t>
            </a:r>
            <a:r>
              <a:rPr lang="en-US" dirty="0" err="1"/>
              <a:t>pkey</a:t>
            </a:r>
            <a:r>
              <a:rPr lang="en-US" dirty="0"/>
              <a:t> 1 permission</a:t>
            </a:r>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31</a:t>
            </a:fld>
            <a:endParaRPr lang="zh-CN" altLang="en-US"/>
          </a:p>
        </p:txBody>
      </p:sp>
    </p:spTree>
    <p:extLst>
      <p:ext uri="{BB962C8B-B14F-4D97-AF65-F5344CB8AC3E}">
        <p14:creationId xmlns:p14="http://schemas.microsoft.com/office/powerpoint/2010/main" val="282632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inef</a:t>
            </a:r>
            <a:r>
              <a:rPr lang="en-US" dirty="0"/>
              <a:t> is f</a:t>
            </a:r>
          </a:p>
          <a:p>
            <a:endParaRPr lang="en-US" dirty="0"/>
          </a:p>
          <a:p>
            <a:r>
              <a:rPr lang="en-US" dirty="0"/>
              <a:t>when a PMO </a:t>
            </a:r>
            <a:r>
              <a:rPr lang="en-US" dirty="0" err="1"/>
              <a:t>alraedy</a:t>
            </a:r>
            <a:r>
              <a:rPr lang="en-US" dirty="0"/>
              <a:t> occupy the </a:t>
            </a:r>
            <a:r>
              <a:rPr lang="en-US" dirty="0" err="1"/>
              <a:t>pkey</a:t>
            </a:r>
            <a:r>
              <a:rPr lang="en-US" dirty="0"/>
              <a:t> and we wants to </a:t>
            </a:r>
            <a:r>
              <a:rPr lang="en-US" dirty="0" err="1"/>
              <a:t>assing</a:t>
            </a:r>
            <a:r>
              <a:rPr lang="en-US" dirty="0"/>
              <a:t> this </a:t>
            </a:r>
            <a:r>
              <a:rPr lang="en-US" dirty="0" err="1"/>
              <a:t>pkey</a:t>
            </a:r>
            <a:r>
              <a:rPr lang="en-US" dirty="0"/>
              <a:t> to another PMO.</a:t>
            </a:r>
          </a:p>
          <a:p>
            <a:endParaRPr lang="en-US" dirty="0"/>
          </a:p>
          <a:p>
            <a:r>
              <a:rPr lang="en-US" dirty="0"/>
              <a:t>we need to </a:t>
            </a:r>
            <a:r>
              <a:rPr lang="en-US" dirty="0" err="1"/>
              <a:t>clcean</a:t>
            </a:r>
            <a:r>
              <a:rPr lang="en-US" dirty="0"/>
              <a:t> ,set </a:t>
            </a:r>
          </a:p>
          <a:p>
            <a:endParaRPr lang="en-US" dirty="0"/>
          </a:p>
          <a:p>
            <a:r>
              <a:rPr lang="en-US" dirty="0" err="1"/>
              <a:t>permisison</a:t>
            </a:r>
            <a:endParaRPr lang="en-US" dirty="0"/>
          </a:p>
          <a:p>
            <a:endParaRPr lang="en-US" dirty="0"/>
          </a:p>
          <a:p>
            <a:r>
              <a:rPr lang="en-US" dirty="0"/>
              <a:t>TLB stores out</a:t>
            </a:r>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32</a:t>
            </a:fld>
            <a:endParaRPr lang="zh-CN" altLang="en-US"/>
          </a:p>
        </p:txBody>
      </p:sp>
    </p:spTree>
    <p:extLst>
      <p:ext uri="{BB962C8B-B14F-4D97-AF65-F5344CB8AC3E}">
        <p14:creationId xmlns:p14="http://schemas.microsoft.com/office/powerpoint/2010/main" val="101067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33</a:t>
            </a:fld>
            <a:endParaRPr lang="zh-CN" altLang="en-US"/>
          </a:p>
        </p:txBody>
      </p:sp>
    </p:spTree>
    <p:extLst>
      <p:ext uri="{BB962C8B-B14F-4D97-AF65-F5344CB8AC3E}">
        <p14:creationId xmlns:p14="http://schemas.microsoft.com/office/powerpoint/2010/main" val="1706038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34</a:t>
            </a:fld>
            <a:endParaRPr lang="zh-CN" altLang="en-US"/>
          </a:p>
        </p:txBody>
      </p:sp>
    </p:spTree>
    <p:extLst>
      <p:ext uri="{BB962C8B-B14F-4D97-AF65-F5344CB8AC3E}">
        <p14:creationId xmlns:p14="http://schemas.microsoft.com/office/powerpoint/2010/main" val="346925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35</a:t>
            </a:fld>
            <a:endParaRPr lang="zh-CN" altLang="en-US"/>
          </a:p>
        </p:txBody>
      </p:sp>
    </p:spTree>
    <p:extLst>
      <p:ext uri="{BB962C8B-B14F-4D97-AF65-F5344CB8AC3E}">
        <p14:creationId xmlns:p14="http://schemas.microsoft.com/office/powerpoint/2010/main" val="278805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propose an idea:~</a:t>
            </a:r>
            <a:endParaRPr lang="en-US" b="0" dirty="0">
              <a:effectLst/>
            </a:endParaRPr>
          </a:p>
          <a:p>
            <a:pPr rtl="0"/>
            <a:r>
              <a:rPr lang="en-US" sz="1200" b="0" i="0" u="none" strike="noStrike" kern="1200" dirty="0">
                <a:solidFill>
                  <a:schemeClr val="tx1"/>
                </a:solidFill>
                <a:effectLst/>
                <a:latin typeface="+mn-lt"/>
                <a:ea typeface="+mn-ea"/>
                <a:cs typeface="+mn-cs"/>
              </a:rPr>
              <a:t>In the traditional program, the program will malloc the data and then perform </a:t>
            </a:r>
            <a:r>
              <a:rPr lang="en-US" sz="1200" b="0" i="0" u="none" strike="noStrike" kern="1200" dirty="0" err="1">
                <a:solidFill>
                  <a:schemeClr val="tx1"/>
                </a:solidFill>
                <a:effectLst/>
                <a:latin typeface="+mn-lt"/>
                <a:ea typeface="+mn-ea"/>
                <a:cs typeface="+mn-cs"/>
              </a:rPr>
              <a:t>acessess</a:t>
            </a:r>
            <a:r>
              <a:rPr lang="en-US" sz="1200" b="0" i="0" u="none" strike="noStrike" kern="1200" dirty="0">
                <a:solidFill>
                  <a:schemeClr val="tx1"/>
                </a:solidFill>
                <a:effectLst/>
                <a:latin typeface="+mn-lt"/>
                <a:ea typeface="+mn-ea"/>
                <a:cs typeface="+mn-cs"/>
              </a:rPr>
              <a:t>. After the last access, the program free the data. Between the malloc and free, the data is memory </a:t>
            </a:r>
            <a:r>
              <a:rPr lang="en-US" sz="1200" b="0" i="0" u="none" strike="noStrike" kern="1200" dirty="0" err="1">
                <a:solidFill>
                  <a:schemeClr val="tx1"/>
                </a:solidFill>
                <a:effectLst/>
                <a:latin typeface="+mn-lt"/>
                <a:ea typeface="+mn-ea"/>
                <a:cs typeface="+mn-cs"/>
              </a:rPr>
              <a:t>maped</a:t>
            </a:r>
            <a:r>
              <a:rPr lang="en-US" sz="1200" b="0" i="0" u="none" strike="noStrike" kern="1200" dirty="0">
                <a:solidFill>
                  <a:schemeClr val="tx1"/>
                </a:solidFill>
                <a:effectLst/>
                <a:latin typeface="+mn-lt"/>
                <a:ea typeface="+mn-ea"/>
                <a:cs typeface="+mn-cs"/>
              </a:rPr>
              <a:t> to this process. We regard this memory is exposed. This period time is memory exposure. The attacker is able to use the vulnerabilities to </a:t>
            </a:r>
            <a:r>
              <a:rPr lang="en-US" sz="1200" b="0" i="0" u="none" strike="noStrike" kern="1200" dirty="0" err="1">
                <a:solidFill>
                  <a:schemeClr val="tx1"/>
                </a:solidFill>
                <a:effectLst/>
                <a:latin typeface="+mn-lt"/>
                <a:ea typeface="+mn-ea"/>
                <a:cs typeface="+mn-cs"/>
              </a:rPr>
              <a:t>lauch</a:t>
            </a:r>
            <a:r>
              <a:rPr lang="en-US" sz="1200" b="0" i="0" u="none" strike="noStrike" kern="1200" dirty="0">
                <a:solidFill>
                  <a:schemeClr val="tx1"/>
                </a:solidFill>
                <a:effectLst/>
                <a:latin typeface="+mn-lt"/>
                <a:ea typeface="+mn-ea"/>
                <a:cs typeface="+mn-cs"/>
              </a:rPr>
              <a:t> attacks during the memory exposure. Our idea is to reduce the memory exposure into small temperature windows. </a:t>
            </a:r>
            <a:endParaRPr lang="en-US" b="0" dirty="0">
              <a:effectLst/>
            </a:endParaRPr>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9</a:t>
            </a:fld>
            <a:endParaRPr lang="zh-CN" altLang="en-US"/>
          </a:p>
        </p:txBody>
      </p:sp>
    </p:spTree>
    <p:extLst>
      <p:ext uri="{BB962C8B-B14F-4D97-AF65-F5344CB8AC3E}">
        <p14:creationId xmlns:p14="http://schemas.microsoft.com/office/powerpoint/2010/main" val="543766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52</a:t>
            </a:fld>
            <a:endParaRPr lang="zh-CN" altLang="en-US"/>
          </a:p>
        </p:txBody>
      </p:sp>
    </p:spTree>
    <p:extLst>
      <p:ext uri="{BB962C8B-B14F-4D97-AF65-F5344CB8AC3E}">
        <p14:creationId xmlns:p14="http://schemas.microsoft.com/office/powerpoint/2010/main" val="2788057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r>
              <a:rPr lang="en-CN" dirty="0"/>
              <a:t>object life time &gt; process life time </a:t>
            </a:r>
          </a:p>
        </p:txBody>
      </p:sp>
      <p:sp>
        <p:nvSpPr>
          <p:cNvPr id="4" name="Slide Number Placeholder 3"/>
          <p:cNvSpPr>
            <a:spLocks noGrp="1"/>
          </p:cNvSpPr>
          <p:nvPr>
            <p:ph type="sldNum" sz="quarter" idx="5"/>
          </p:nvPr>
        </p:nvSpPr>
        <p:spPr/>
        <p:txBody>
          <a:bodyPr/>
          <a:lstStyle/>
          <a:p>
            <a:fld id="{AE46B4B4-F930-7946-A1D8-841D61DB6052}" type="slidenum">
              <a:rPr lang="en-CN" smtClean="0"/>
              <a:t>53</a:t>
            </a:fld>
            <a:endParaRPr lang="en-CN"/>
          </a:p>
        </p:txBody>
      </p:sp>
    </p:spTree>
    <p:extLst>
      <p:ext uri="{BB962C8B-B14F-4D97-AF65-F5344CB8AC3E}">
        <p14:creationId xmlns:p14="http://schemas.microsoft.com/office/powerpoint/2010/main" val="1147622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美化图片</a:t>
            </a:r>
          </a:p>
        </p:txBody>
      </p:sp>
      <p:sp>
        <p:nvSpPr>
          <p:cNvPr id="4" name="Slide Number Placeholder 3"/>
          <p:cNvSpPr>
            <a:spLocks noGrp="1"/>
          </p:cNvSpPr>
          <p:nvPr>
            <p:ph type="sldNum" sz="quarter" idx="5"/>
          </p:nvPr>
        </p:nvSpPr>
        <p:spPr/>
        <p:txBody>
          <a:bodyPr/>
          <a:lstStyle/>
          <a:p>
            <a:fld id="{AE46B4B4-F930-7946-A1D8-841D61DB6052}" type="slidenum">
              <a:rPr lang="en-CN" smtClean="0"/>
              <a:t>54</a:t>
            </a:fld>
            <a:endParaRPr lang="en-CN"/>
          </a:p>
        </p:txBody>
      </p:sp>
    </p:spTree>
    <p:extLst>
      <p:ext uri="{BB962C8B-B14F-4D97-AF65-F5344CB8AC3E}">
        <p14:creationId xmlns:p14="http://schemas.microsoft.com/office/powerpoint/2010/main" val="1705787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GC record this information</a:t>
            </a:r>
          </a:p>
        </p:txBody>
      </p:sp>
      <p:sp>
        <p:nvSpPr>
          <p:cNvPr id="4" name="Slide Number Placeholder 3"/>
          <p:cNvSpPr>
            <a:spLocks noGrp="1"/>
          </p:cNvSpPr>
          <p:nvPr>
            <p:ph type="sldNum" sz="quarter" idx="5"/>
          </p:nvPr>
        </p:nvSpPr>
        <p:spPr/>
        <p:txBody>
          <a:bodyPr/>
          <a:lstStyle/>
          <a:p>
            <a:fld id="{AE46B4B4-F930-7946-A1D8-841D61DB6052}" type="slidenum">
              <a:rPr lang="en-CN" smtClean="0"/>
              <a:t>59</a:t>
            </a:fld>
            <a:endParaRPr lang="en-CN"/>
          </a:p>
        </p:txBody>
      </p:sp>
    </p:spTree>
    <p:extLst>
      <p:ext uri="{BB962C8B-B14F-4D97-AF65-F5344CB8AC3E}">
        <p14:creationId xmlns:p14="http://schemas.microsoft.com/office/powerpoint/2010/main" val="79204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66</a:t>
            </a:fld>
            <a:endParaRPr lang="zh-CN" altLang="en-US"/>
          </a:p>
        </p:txBody>
      </p:sp>
    </p:spTree>
    <p:extLst>
      <p:ext uri="{BB962C8B-B14F-4D97-AF65-F5344CB8AC3E}">
        <p14:creationId xmlns:p14="http://schemas.microsoft.com/office/powerpoint/2010/main" val="2788057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By NV-DRAM we mean conventional large DRAM (DDR4,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with typically rack-scale battery backup …</a:t>
            </a:r>
            <a:endParaRPr lang="en-US" b="0" dirty="0">
              <a:effectLst/>
            </a:endParaRPr>
          </a:p>
          <a:p>
            <a:pPr rtl="0"/>
            <a:r>
              <a:rPr lang="en-US" sz="1200" b="0" i="0" u="none" strike="noStrike" kern="1200" dirty="0">
                <a:solidFill>
                  <a:schemeClr val="tx1"/>
                </a:solidFill>
                <a:effectLst/>
                <a:latin typeface="+mn-lt"/>
                <a:ea typeface="+mn-ea"/>
                <a:cs typeface="+mn-cs"/>
              </a:rPr>
              <a:t>* Explain on next slide</a:t>
            </a:r>
            <a:endParaRPr lang="en-US" b="0" dirty="0">
              <a:effectLst/>
            </a:endParaRPr>
          </a:p>
          <a:p>
            <a:br>
              <a:rPr lang="en-US" dirty="0"/>
            </a:br>
            <a:endParaRPr lang="en-CN" dirty="0"/>
          </a:p>
        </p:txBody>
      </p:sp>
      <p:sp>
        <p:nvSpPr>
          <p:cNvPr id="4" name="Slide Number Placeholder 3"/>
          <p:cNvSpPr>
            <a:spLocks noGrp="1"/>
          </p:cNvSpPr>
          <p:nvPr>
            <p:ph type="sldNum" sz="quarter" idx="5"/>
          </p:nvPr>
        </p:nvSpPr>
        <p:spPr/>
        <p:txBody>
          <a:bodyPr/>
          <a:lstStyle/>
          <a:p>
            <a:fld id="{A5E01641-340D-C84C-BAA2-746B71F72599}" type="slidenum">
              <a:rPr lang="en-CN" smtClean="0"/>
              <a:t>67</a:t>
            </a:fld>
            <a:endParaRPr lang="en-CN"/>
          </a:p>
        </p:txBody>
      </p:sp>
    </p:spTree>
    <p:extLst>
      <p:ext uri="{BB962C8B-B14F-4D97-AF65-F5344CB8AC3E}">
        <p14:creationId xmlns:p14="http://schemas.microsoft.com/office/powerpoint/2010/main" val="2102423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Can’t flush everything in the persistent region.</a:t>
            </a:r>
          </a:p>
        </p:txBody>
      </p:sp>
      <p:sp>
        <p:nvSpPr>
          <p:cNvPr id="4" name="Slide Number Placeholder 3"/>
          <p:cNvSpPr>
            <a:spLocks noGrp="1"/>
          </p:cNvSpPr>
          <p:nvPr>
            <p:ph type="sldNum" sz="quarter" idx="5"/>
          </p:nvPr>
        </p:nvSpPr>
        <p:spPr/>
        <p:txBody>
          <a:bodyPr/>
          <a:lstStyle/>
          <a:p>
            <a:fld id="{A5E01641-340D-C84C-BAA2-746B71F72599}" type="slidenum">
              <a:rPr lang="en-CN" smtClean="0"/>
              <a:t>68</a:t>
            </a:fld>
            <a:endParaRPr lang="en-CN"/>
          </a:p>
        </p:txBody>
      </p:sp>
    </p:spTree>
    <p:extLst>
      <p:ext uri="{BB962C8B-B14F-4D97-AF65-F5344CB8AC3E}">
        <p14:creationId xmlns:p14="http://schemas.microsoft.com/office/powerpoint/2010/main" val="3502891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Applications have utilized persistence for decades.</a:t>
            </a:r>
            <a:endParaRPr lang="en-US" b="0" dirty="0">
              <a:effectLst/>
            </a:endParaRPr>
          </a:p>
          <a:p>
            <a:pPr rtl="0"/>
            <a:r>
              <a:rPr lang="en-US" sz="1200" b="0" i="0" u="none" strike="noStrike" kern="1200" dirty="0">
                <a:solidFill>
                  <a:schemeClr val="tx1"/>
                </a:solidFill>
                <a:effectLst/>
                <a:latin typeface="+mn-lt"/>
                <a:ea typeface="+mn-ea"/>
                <a:cs typeface="+mn-cs"/>
              </a:rPr>
              <a:t>Typically transactional semantics require a log of some, in addition to the primary data object</a:t>
            </a:r>
            <a:endParaRPr lang="en-US" b="0" dirty="0">
              <a:effectLst/>
            </a:endParaRPr>
          </a:p>
          <a:p>
            <a:pPr rtl="0"/>
            <a:r>
              <a:rPr lang="en-US" sz="1200" b="0" i="0" u="none" strike="noStrike" kern="1200" dirty="0">
                <a:solidFill>
                  <a:schemeClr val="tx1"/>
                </a:solidFill>
                <a:effectLst/>
                <a:latin typeface="+mn-lt"/>
                <a:ea typeface="+mn-ea"/>
                <a:cs typeface="+mn-cs"/>
              </a:rPr>
              <a:t>Normal operations are performed both on the objects and the logs. </a:t>
            </a:r>
          </a:p>
          <a:p>
            <a:pPr rtl="0"/>
            <a:r>
              <a:rPr lang="en-US" sz="1200" b="0" i="0" u="none" strike="noStrike" kern="1200" dirty="0">
                <a:solidFill>
                  <a:schemeClr val="tx1"/>
                </a:solidFill>
                <a:effectLst/>
                <a:latin typeface="+mn-lt"/>
                <a:ea typeface="+mn-ea"/>
                <a:cs typeface="+mn-cs"/>
              </a:rPr>
              <a:t>Log is periodically flushed to storage</a:t>
            </a:r>
            <a:endParaRPr lang="en-US" b="0" dirty="0">
              <a:effectLst/>
            </a:endParaRPr>
          </a:p>
          <a:p>
            <a:pPr rtl="0"/>
            <a:r>
              <a:rPr lang="en-US" sz="1200" b="0" i="0" u="none" strike="noStrike" kern="1200" dirty="0">
                <a:solidFill>
                  <a:schemeClr val="tx1"/>
                </a:solidFill>
                <a:effectLst/>
                <a:latin typeface="+mn-lt"/>
                <a:ea typeface="+mn-ea"/>
                <a:cs typeface="+mn-cs"/>
              </a:rPr>
              <a:t>Under failure, the in-memory object is restored from the old version, potentially, a snapshot.</a:t>
            </a:r>
            <a:endParaRPr lang="en-US" b="0" dirty="0">
              <a:effectLst/>
            </a:endParaRPr>
          </a:p>
          <a:p>
            <a:r>
              <a:rPr lang="en-US" b="0" dirty="0">
                <a:effectLst/>
              </a:rPr>
              <a:t>The logs are replayed to restore it to a newer version</a:t>
            </a:r>
          </a:p>
          <a:p>
            <a:endParaRPr lang="en-US" b="0" dirty="0">
              <a:effectLst/>
            </a:endParaRPr>
          </a:p>
          <a:p>
            <a:br>
              <a:rPr lang="en-US" b="0" dirty="0">
                <a:effectLst/>
              </a:rPr>
            </a:br>
            <a:endParaRPr lang="en-CN" dirty="0"/>
          </a:p>
        </p:txBody>
      </p:sp>
      <p:sp>
        <p:nvSpPr>
          <p:cNvPr id="4" name="Slide Number Placeholder 3"/>
          <p:cNvSpPr>
            <a:spLocks noGrp="1"/>
          </p:cNvSpPr>
          <p:nvPr>
            <p:ph type="sldNum" sz="quarter" idx="5"/>
          </p:nvPr>
        </p:nvSpPr>
        <p:spPr/>
        <p:txBody>
          <a:bodyPr/>
          <a:lstStyle/>
          <a:p>
            <a:fld id="{A5E01641-340D-C84C-BAA2-746B71F72599}" type="slidenum">
              <a:rPr lang="en-CN" smtClean="0"/>
              <a:t>69</a:t>
            </a:fld>
            <a:endParaRPr lang="en-CN"/>
          </a:p>
        </p:txBody>
      </p:sp>
    </p:spTree>
    <p:extLst>
      <p:ext uri="{BB962C8B-B14F-4D97-AF65-F5344CB8AC3E}">
        <p14:creationId xmlns:p14="http://schemas.microsoft.com/office/powerpoint/2010/main" val="2901563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general, </a:t>
            </a:r>
            <a:r>
              <a:rPr lang="en-US" sz="1200" b="0" i="0" u="none" strike="noStrike" kern="1200" dirty="0" err="1">
                <a:solidFill>
                  <a:schemeClr val="tx1"/>
                </a:solidFill>
                <a:effectLst/>
                <a:latin typeface="+mn-lt"/>
                <a:ea typeface="+mn-ea"/>
                <a:cs typeface="+mn-cs"/>
              </a:rPr>
              <a:t>HardPM</a:t>
            </a:r>
            <a:r>
              <a:rPr lang="en-US" sz="1200" b="0" i="0" u="none" strike="noStrike" kern="1200" dirty="0">
                <a:solidFill>
                  <a:schemeClr val="tx1"/>
                </a:solidFill>
                <a:effectLst/>
                <a:latin typeface="+mn-lt"/>
                <a:ea typeface="+mn-ea"/>
                <a:cs typeface="+mn-cs"/>
              </a:rPr>
              <a:t> presupposes a particular persistence model (what we call “large in-memory persistence”)</a:t>
            </a:r>
            <a:endParaRPr lang="en-US" b="0" dirty="0">
              <a:effectLst/>
            </a:endParaRP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SoftPM</a:t>
            </a:r>
            <a:r>
              <a:rPr lang="en-US" sz="1200" b="0" i="0" u="none" strike="noStrike" kern="1200" dirty="0">
                <a:solidFill>
                  <a:schemeClr val="tx1"/>
                </a:solidFill>
                <a:effectLst/>
                <a:latin typeface="+mn-lt"/>
                <a:ea typeface="+mn-ea"/>
                <a:cs typeface="+mn-cs"/>
              </a:rPr>
              <a:t> is flexible, as it is built from conventional, general purpose hardware</a:t>
            </a:r>
            <a:endParaRPr lang="en-US" b="0" dirty="0">
              <a:effectLst/>
            </a:endParaRPr>
          </a:p>
          <a:p>
            <a:pPr rtl="0"/>
            <a:r>
              <a:rPr lang="en-US" sz="1200" b="0" i="0" u="none" strike="noStrike" kern="1200" dirty="0">
                <a:solidFill>
                  <a:schemeClr val="tx1"/>
                </a:solidFill>
                <a:effectLst/>
                <a:latin typeface="+mn-lt"/>
                <a:ea typeface="+mn-ea"/>
                <a:cs typeface="+mn-cs"/>
              </a:rPr>
              <a:t>So the methodology of investigating it is important.</a:t>
            </a:r>
            <a:endParaRPr lang="en-US" b="0" dirty="0">
              <a:effectLst/>
            </a:endParaRPr>
          </a:p>
          <a:p>
            <a:pPr rtl="0"/>
            <a:r>
              <a:rPr lang="en-US" sz="1200" b="0" i="0" u="none" strike="noStrike" kern="1200" dirty="0">
                <a:solidFill>
                  <a:schemeClr val="tx1"/>
                </a:solidFill>
                <a:effectLst/>
                <a:latin typeface="+mn-lt"/>
                <a:ea typeface="+mn-ea"/>
                <a:cs typeface="+mn-cs"/>
              </a:rPr>
              <a:t>It has two aspects:</a:t>
            </a:r>
            <a:endParaRPr lang="en-US" b="0" dirty="0">
              <a:effectLst/>
            </a:endParaRPr>
          </a:p>
          <a:p>
            <a:pPr rtl="0" fontAlgn="base"/>
            <a:r>
              <a:rPr lang="en-US" sz="1200" b="0" i="0" u="none" strike="noStrike" kern="1200" dirty="0">
                <a:solidFill>
                  <a:schemeClr val="tx1"/>
                </a:solidFill>
                <a:effectLst/>
                <a:latin typeface="+mn-lt"/>
                <a:ea typeface="+mn-ea"/>
                <a:cs typeface="+mn-cs"/>
              </a:rPr>
              <a:t>Identify the dominant persistence models used in applications</a:t>
            </a:r>
          </a:p>
          <a:p>
            <a:pPr rtl="0" fontAlgn="base"/>
            <a:r>
              <a:rPr lang="en-US" sz="1200" b="0" i="0" u="none" strike="noStrike" kern="1200" dirty="0">
                <a:solidFill>
                  <a:schemeClr val="tx1"/>
                </a:solidFill>
                <a:effectLst/>
                <a:latin typeface="+mn-lt"/>
                <a:ea typeface="+mn-ea"/>
                <a:cs typeface="+mn-cs"/>
              </a:rPr>
              <a:t>Structure the systems infrastructure accordingly</a:t>
            </a:r>
          </a:p>
          <a:p>
            <a:pPr rtl="0"/>
            <a:r>
              <a:rPr lang="en-US" sz="1200" b="0" i="0" u="none" strike="noStrike" kern="1200" dirty="0">
                <a:solidFill>
                  <a:schemeClr val="tx1"/>
                </a:solidFill>
                <a:effectLst/>
                <a:latin typeface="+mn-lt"/>
                <a:ea typeface="+mn-ea"/>
                <a:cs typeface="+mn-cs"/>
              </a:rPr>
              <a:t>We walk through that in this talk</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focus on the performance under normal operation, restoration on failure is essentially the same as in conventional scenarios (such as persist to SSD or remote device)</a:t>
            </a:r>
            <a:endParaRPr lang="en-US" b="0" dirty="0">
              <a:effectLst/>
            </a:endParaRPr>
          </a:p>
          <a:p>
            <a:br>
              <a:rPr lang="en-US" b="0" dirty="0">
                <a:effectLst/>
              </a:rPr>
            </a:br>
            <a:endParaRPr lang="en-CN" dirty="0"/>
          </a:p>
        </p:txBody>
      </p:sp>
      <p:sp>
        <p:nvSpPr>
          <p:cNvPr id="4" name="Slide Number Placeholder 3"/>
          <p:cNvSpPr>
            <a:spLocks noGrp="1"/>
          </p:cNvSpPr>
          <p:nvPr>
            <p:ph type="sldNum" sz="quarter" idx="5"/>
          </p:nvPr>
        </p:nvSpPr>
        <p:spPr/>
        <p:txBody>
          <a:bodyPr/>
          <a:lstStyle/>
          <a:p>
            <a:fld id="{A5E01641-340D-C84C-BAA2-746B71F72599}" type="slidenum">
              <a:rPr lang="en-CN" smtClean="0"/>
              <a:t>70</a:t>
            </a:fld>
            <a:endParaRPr lang="en-CN"/>
          </a:p>
        </p:txBody>
      </p:sp>
    </p:spTree>
    <p:extLst>
      <p:ext uri="{BB962C8B-B14F-4D97-AF65-F5344CB8AC3E}">
        <p14:creationId xmlns:p14="http://schemas.microsoft.com/office/powerpoint/2010/main" val="733220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71</a:t>
            </a:fld>
            <a:endParaRPr lang="en-CN"/>
          </a:p>
        </p:txBody>
      </p:sp>
    </p:spTree>
    <p:extLst>
      <p:ext uri="{BB962C8B-B14F-4D97-AF65-F5344CB8AC3E}">
        <p14:creationId xmlns:p14="http://schemas.microsoft.com/office/powerpoint/2010/main" val="2517572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data is not mapped to a process  out size these windows. Every time when we open the small temperature window, we also perform a runtime randomization. In this way, when the attackers try to launch software attacks outside the </a:t>
            </a:r>
            <a:r>
              <a:rPr lang="en-US" sz="1200" b="0" i="0" u="none" strike="noStrike" kern="1200" dirty="0" err="1">
                <a:solidFill>
                  <a:schemeClr val="tx1"/>
                </a:solidFill>
                <a:effectLst/>
                <a:latin typeface="+mn-lt"/>
                <a:ea typeface="+mn-ea"/>
                <a:cs typeface="+mn-cs"/>
              </a:rPr>
              <a:t>windeos</a:t>
            </a:r>
            <a:r>
              <a:rPr lang="en-US" sz="1200" b="0" i="0" u="none" strike="noStrike" kern="1200" dirty="0">
                <a:solidFill>
                  <a:schemeClr val="tx1"/>
                </a:solidFill>
                <a:effectLst/>
                <a:latin typeface="+mn-lt"/>
                <a:ea typeface="+mn-ea"/>
                <a:cs typeface="+mn-cs"/>
              </a:rPr>
              <a:t>, they will </a:t>
            </a:r>
            <a:r>
              <a:rPr lang="en-US" sz="1200" b="0" i="0" u="none" strike="noStrike" kern="1200" dirty="0" err="1">
                <a:solidFill>
                  <a:schemeClr val="tx1"/>
                </a:solidFill>
                <a:effectLst/>
                <a:latin typeface="+mn-lt"/>
                <a:ea typeface="+mn-ea"/>
                <a:cs typeface="+mn-cs"/>
              </a:rPr>
              <a:t>recive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segement</a:t>
            </a:r>
            <a:r>
              <a:rPr lang="en-US" sz="1200" b="0" i="0" u="none" strike="noStrike" kern="1200" dirty="0">
                <a:solidFill>
                  <a:schemeClr val="tx1"/>
                </a:solidFill>
                <a:effectLst/>
                <a:latin typeface="+mn-lt"/>
                <a:ea typeface="+mn-ea"/>
                <a:cs typeface="+mn-cs"/>
              </a:rPr>
              <a:t> faults since the data is not mapped. Even though the </a:t>
            </a:r>
            <a:r>
              <a:rPr lang="en-US" sz="1200" b="0" i="0" u="none" strike="noStrike" kern="1200" dirty="0" err="1">
                <a:solidFill>
                  <a:schemeClr val="tx1"/>
                </a:solidFill>
                <a:effectLst/>
                <a:latin typeface="+mn-lt"/>
                <a:ea typeface="+mn-ea"/>
                <a:cs typeface="+mn-cs"/>
              </a:rPr>
              <a:t>attcker</a:t>
            </a:r>
            <a:r>
              <a:rPr lang="en-US" sz="1200" b="0" i="0" u="none" strike="noStrike" kern="1200" dirty="0">
                <a:solidFill>
                  <a:schemeClr val="tx1"/>
                </a:solidFill>
                <a:effectLst/>
                <a:latin typeface="+mn-lt"/>
                <a:ea typeface="+mn-ea"/>
                <a:cs typeface="+mn-cs"/>
              </a:rPr>
              <a:t> obtain some information, like memory layout, from a previous window. These </a:t>
            </a:r>
            <a:r>
              <a:rPr lang="en-US" sz="1200" b="0" i="0" u="none" strike="noStrike" kern="1200" dirty="0" err="1">
                <a:solidFill>
                  <a:schemeClr val="tx1"/>
                </a:solidFill>
                <a:effectLst/>
                <a:latin typeface="+mn-lt"/>
                <a:ea typeface="+mn-ea"/>
                <a:cs typeface="+mn-cs"/>
              </a:rPr>
              <a:t>infomation</a:t>
            </a:r>
            <a:r>
              <a:rPr lang="en-US" sz="1200" b="0" i="0" u="none" strike="noStrike" kern="1200" dirty="0">
                <a:solidFill>
                  <a:schemeClr val="tx1"/>
                </a:solidFill>
                <a:effectLst/>
                <a:latin typeface="+mn-lt"/>
                <a:ea typeface="+mn-ea"/>
                <a:cs typeface="+mn-cs"/>
              </a:rPr>
              <a:t> is useless in the next window due to runtime re-randomization.</a:t>
            </a:r>
            <a:endParaRPr lang="en-US" b="0" dirty="0">
              <a:effectLst/>
            </a:endParaRPr>
          </a:p>
          <a:p>
            <a:pPr rtl="0"/>
            <a:r>
              <a:rPr lang="en-US" b="0" dirty="0">
                <a:effectLst/>
              </a:rPr>
              <a:t> </a:t>
            </a:r>
          </a:p>
          <a:p>
            <a:pPr rtl="0"/>
            <a:r>
              <a:rPr lang="en-US" sz="1200" b="0" i="0" u="none" strike="noStrike" kern="1200" dirty="0">
                <a:solidFill>
                  <a:schemeClr val="tx1"/>
                </a:solidFill>
                <a:effectLst/>
                <a:latin typeface="+mn-lt"/>
                <a:ea typeface="+mn-ea"/>
                <a:cs typeface="+mn-cs"/>
              </a:rPr>
              <a:t>Our method is not </a:t>
            </a:r>
            <a:r>
              <a:rPr lang="en-US" sz="1200" b="0" i="0" u="none" strike="noStrike" kern="1200" dirty="0" err="1">
                <a:solidFill>
                  <a:schemeClr val="tx1"/>
                </a:solidFill>
                <a:effectLst/>
                <a:latin typeface="+mn-lt"/>
                <a:ea typeface="+mn-ea"/>
                <a:cs typeface="+mn-cs"/>
              </a:rPr>
              <a:t>spefici</a:t>
            </a:r>
            <a:r>
              <a:rPr lang="en-US" sz="1200" b="0" i="0" u="none" strike="noStrike" kern="1200" dirty="0">
                <a:solidFill>
                  <a:schemeClr val="tx1"/>
                </a:solidFill>
                <a:effectLst/>
                <a:latin typeface="+mn-lt"/>
                <a:ea typeface="+mn-ea"/>
                <a:cs typeface="+mn-cs"/>
              </a:rPr>
              <a:t> to a </a:t>
            </a:r>
            <a:r>
              <a:rPr lang="en-US" sz="1200" b="0" i="0" u="none" strike="noStrike" kern="1200" dirty="0" err="1">
                <a:solidFill>
                  <a:schemeClr val="tx1"/>
                </a:solidFill>
                <a:effectLst/>
                <a:latin typeface="+mn-lt"/>
                <a:ea typeface="+mn-ea"/>
                <a:cs typeface="+mn-cs"/>
              </a:rPr>
              <a:t>perticular</a:t>
            </a:r>
            <a:r>
              <a:rPr lang="en-US" sz="1200" b="0" i="0" u="none" strike="noStrike" kern="1200" dirty="0">
                <a:solidFill>
                  <a:schemeClr val="tx1"/>
                </a:solidFill>
                <a:effectLst/>
                <a:latin typeface="+mn-lt"/>
                <a:ea typeface="+mn-ea"/>
                <a:cs typeface="+mn-cs"/>
              </a:rPr>
              <a:t> kind of attacks. We generally reduce </a:t>
            </a:r>
            <a:r>
              <a:rPr lang="en-US" sz="1200" b="0" i="0" u="none" strike="noStrike" kern="1200" dirty="0" err="1">
                <a:solidFill>
                  <a:schemeClr val="tx1"/>
                </a:solidFill>
                <a:effectLst/>
                <a:latin typeface="+mn-lt"/>
                <a:ea typeface="+mn-ea"/>
                <a:cs typeface="+mn-cs"/>
              </a:rPr>
              <a:t>vulbility</a:t>
            </a:r>
            <a:r>
              <a:rPr lang="en-US" sz="1200" b="0" i="0" u="none" strike="noStrike" kern="1200" dirty="0">
                <a:solidFill>
                  <a:schemeClr val="tx1"/>
                </a:solidFill>
                <a:effectLst/>
                <a:latin typeface="+mn-lt"/>
                <a:ea typeface="+mn-ea"/>
                <a:cs typeface="+mn-cs"/>
              </a:rPr>
              <a:t> to perform software memory </a:t>
            </a:r>
            <a:r>
              <a:rPr lang="en-US" sz="1200" b="0" i="0" u="none" strike="noStrike" kern="1200" dirty="0" err="1">
                <a:solidFill>
                  <a:schemeClr val="tx1"/>
                </a:solidFill>
                <a:effectLst/>
                <a:latin typeface="+mn-lt"/>
                <a:ea typeface="+mn-ea"/>
                <a:cs typeface="+mn-cs"/>
              </a:rPr>
              <a:t>discure</a:t>
            </a:r>
            <a:r>
              <a:rPr lang="en-US" sz="1200" b="0" i="0" u="none" strike="noStrike" kern="1200" dirty="0">
                <a:solidFill>
                  <a:schemeClr val="tx1"/>
                </a:solidFill>
                <a:effectLst/>
                <a:latin typeface="+mn-lt"/>
                <a:ea typeface="+mn-ea"/>
                <a:cs typeface="+mn-cs"/>
              </a:rPr>
              <a:t> and memory </a:t>
            </a:r>
            <a:r>
              <a:rPr lang="en-US" sz="1200" b="0" i="0" u="none" strike="noStrike" kern="1200" dirty="0" err="1">
                <a:solidFill>
                  <a:schemeClr val="tx1"/>
                </a:solidFill>
                <a:effectLst/>
                <a:latin typeface="+mn-lt"/>
                <a:ea typeface="+mn-ea"/>
                <a:cs typeface="+mn-cs"/>
              </a:rPr>
              <a:t>currption</a:t>
            </a:r>
            <a:r>
              <a:rPr lang="en-US" sz="1200" b="0" i="0" u="none" strike="noStrike" kern="1200" dirty="0">
                <a:solidFill>
                  <a:schemeClr val="tx1"/>
                </a:solidFill>
                <a:effectLst/>
                <a:latin typeface="+mn-lt"/>
                <a:ea typeface="+mn-ea"/>
                <a:cs typeface="+mn-cs"/>
              </a:rPr>
              <a:t> attacks. To </a:t>
            </a:r>
            <a:r>
              <a:rPr lang="en-US" sz="1200" b="0" i="0" u="none" strike="noStrike" kern="1200" dirty="0" err="1">
                <a:solidFill>
                  <a:schemeClr val="tx1"/>
                </a:solidFill>
                <a:effectLst/>
                <a:latin typeface="+mn-lt"/>
                <a:ea typeface="+mn-ea"/>
                <a:cs typeface="+mn-cs"/>
              </a:rPr>
              <a:t>efficently</a:t>
            </a:r>
            <a:r>
              <a:rPr lang="en-US" sz="1200" b="0" i="0" u="none" strike="noStrike" kern="1200" dirty="0">
                <a:solidFill>
                  <a:schemeClr val="tx1"/>
                </a:solidFill>
                <a:effectLst/>
                <a:latin typeface="+mn-lt"/>
                <a:ea typeface="+mn-ea"/>
                <a:cs typeface="+mn-cs"/>
              </a:rPr>
              <a:t> support this idea, we design MERR</a:t>
            </a:r>
            <a:endParaRPr lang="en-US" b="0" dirty="0">
              <a:effectLst/>
            </a:endParaRPr>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10</a:t>
            </a:fld>
            <a:endParaRPr lang="zh-CN" altLang="en-US"/>
          </a:p>
        </p:txBody>
      </p:sp>
    </p:spTree>
    <p:extLst>
      <p:ext uri="{BB962C8B-B14F-4D97-AF65-F5344CB8AC3E}">
        <p14:creationId xmlns:p14="http://schemas.microsoft.com/office/powerpoint/2010/main" val="594144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Structure the systems infrastructure accordingly</a:t>
            </a:r>
          </a:p>
          <a:p>
            <a:endParaRPr lang="en-CN" dirty="0"/>
          </a:p>
        </p:txBody>
      </p:sp>
      <p:sp>
        <p:nvSpPr>
          <p:cNvPr id="4" name="Slide Number Placeholder 3"/>
          <p:cNvSpPr>
            <a:spLocks noGrp="1"/>
          </p:cNvSpPr>
          <p:nvPr>
            <p:ph type="sldNum" sz="quarter" idx="5"/>
          </p:nvPr>
        </p:nvSpPr>
        <p:spPr/>
        <p:txBody>
          <a:bodyPr/>
          <a:lstStyle/>
          <a:p>
            <a:fld id="{A5E01641-340D-C84C-BAA2-746B71F72599}" type="slidenum">
              <a:rPr lang="en-CN" smtClean="0"/>
              <a:t>72</a:t>
            </a:fld>
            <a:endParaRPr lang="en-CN"/>
          </a:p>
        </p:txBody>
      </p:sp>
    </p:spTree>
    <p:extLst>
      <p:ext uri="{BB962C8B-B14F-4D97-AF65-F5344CB8AC3E}">
        <p14:creationId xmlns:p14="http://schemas.microsoft.com/office/powerpoint/2010/main" val="968713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5E01641-340D-C84C-BAA2-746B71F72599}" type="slidenum">
              <a:rPr lang="en-CN" smtClean="0"/>
              <a:t>73</a:t>
            </a:fld>
            <a:endParaRPr lang="en-CN"/>
          </a:p>
        </p:txBody>
      </p:sp>
    </p:spTree>
    <p:extLst>
      <p:ext uri="{BB962C8B-B14F-4D97-AF65-F5344CB8AC3E}">
        <p14:creationId xmlns:p14="http://schemas.microsoft.com/office/powerpoint/2010/main" val="2481857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5E01641-340D-C84C-BAA2-746B71F72599}" type="slidenum">
              <a:rPr lang="en-CN" smtClean="0"/>
              <a:t>74</a:t>
            </a:fld>
            <a:endParaRPr lang="en-CN"/>
          </a:p>
        </p:txBody>
      </p:sp>
    </p:spTree>
    <p:extLst>
      <p:ext uri="{BB962C8B-B14F-4D97-AF65-F5344CB8AC3E}">
        <p14:creationId xmlns:p14="http://schemas.microsoft.com/office/powerpoint/2010/main" val="22524996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5E01641-340D-C84C-BAA2-746B71F72599}" type="slidenum">
              <a:rPr lang="en-CN" smtClean="0"/>
              <a:t>75</a:t>
            </a:fld>
            <a:endParaRPr lang="en-CN"/>
          </a:p>
        </p:txBody>
      </p:sp>
    </p:spTree>
    <p:extLst>
      <p:ext uri="{BB962C8B-B14F-4D97-AF65-F5344CB8AC3E}">
        <p14:creationId xmlns:p14="http://schemas.microsoft.com/office/powerpoint/2010/main" val="3066821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76</a:t>
            </a:fld>
            <a:endParaRPr lang="en-CN"/>
          </a:p>
        </p:txBody>
      </p:sp>
    </p:spTree>
    <p:extLst>
      <p:ext uri="{BB962C8B-B14F-4D97-AF65-F5344CB8AC3E}">
        <p14:creationId xmlns:p14="http://schemas.microsoft.com/office/powerpoint/2010/main" val="358705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77</a:t>
            </a:fld>
            <a:endParaRPr lang="en-CN"/>
          </a:p>
        </p:txBody>
      </p:sp>
    </p:spTree>
    <p:extLst>
      <p:ext uri="{BB962C8B-B14F-4D97-AF65-F5344CB8AC3E}">
        <p14:creationId xmlns:p14="http://schemas.microsoft.com/office/powerpoint/2010/main" val="3266051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78</a:t>
            </a:fld>
            <a:endParaRPr lang="en-CN"/>
          </a:p>
        </p:txBody>
      </p:sp>
    </p:spTree>
    <p:extLst>
      <p:ext uri="{BB962C8B-B14F-4D97-AF65-F5344CB8AC3E}">
        <p14:creationId xmlns:p14="http://schemas.microsoft.com/office/powerpoint/2010/main" val="1565294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79</a:t>
            </a:fld>
            <a:endParaRPr lang="en-CN"/>
          </a:p>
        </p:txBody>
      </p:sp>
    </p:spTree>
    <p:extLst>
      <p:ext uri="{BB962C8B-B14F-4D97-AF65-F5344CB8AC3E}">
        <p14:creationId xmlns:p14="http://schemas.microsoft.com/office/powerpoint/2010/main" val="3609395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80</a:t>
            </a:fld>
            <a:endParaRPr lang="en-CN"/>
          </a:p>
        </p:txBody>
      </p:sp>
    </p:spTree>
    <p:extLst>
      <p:ext uri="{BB962C8B-B14F-4D97-AF65-F5344CB8AC3E}">
        <p14:creationId xmlns:p14="http://schemas.microsoft.com/office/powerpoint/2010/main" val="631517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81</a:t>
            </a:fld>
            <a:endParaRPr lang="en-CN"/>
          </a:p>
        </p:txBody>
      </p:sp>
    </p:spTree>
    <p:extLst>
      <p:ext uri="{BB962C8B-B14F-4D97-AF65-F5344CB8AC3E}">
        <p14:creationId xmlns:p14="http://schemas.microsoft.com/office/powerpoint/2010/main" val="352366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includes a simple but </a:t>
            </a:r>
            <a:r>
              <a:rPr lang="en-US" sz="1200" b="0" i="0" u="none" strike="noStrike" kern="1200" dirty="0" err="1">
                <a:solidFill>
                  <a:schemeClr val="tx1"/>
                </a:solidFill>
                <a:effectLst/>
                <a:latin typeface="+mn-lt"/>
                <a:ea typeface="+mn-ea"/>
                <a:cs typeface="+mn-cs"/>
              </a:rPr>
              <a:t>efficent</a:t>
            </a:r>
            <a:r>
              <a:rPr lang="en-US" sz="1200" b="0" i="0" u="none" strike="noStrike" kern="1200" dirty="0">
                <a:solidFill>
                  <a:schemeClr val="tx1"/>
                </a:solidFill>
                <a:effectLst/>
                <a:latin typeface="+mn-lt"/>
                <a:ea typeface="+mn-ea"/>
                <a:cs typeface="+mn-cs"/>
              </a:rPr>
              <a:t> page table design and a novel architecture support</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11</a:t>
            </a:fld>
            <a:endParaRPr lang="zh-CN" altLang="en-US"/>
          </a:p>
        </p:txBody>
      </p:sp>
    </p:spTree>
    <p:extLst>
      <p:ext uri="{BB962C8B-B14F-4D97-AF65-F5344CB8AC3E}">
        <p14:creationId xmlns:p14="http://schemas.microsoft.com/office/powerpoint/2010/main" val="39781596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82</a:t>
            </a:fld>
            <a:endParaRPr lang="en-CN"/>
          </a:p>
        </p:txBody>
      </p:sp>
    </p:spTree>
    <p:extLst>
      <p:ext uri="{BB962C8B-B14F-4D97-AF65-F5344CB8AC3E}">
        <p14:creationId xmlns:p14="http://schemas.microsoft.com/office/powerpoint/2010/main" val="34550207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83</a:t>
            </a:fld>
            <a:endParaRPr lang="en-CN"/>
          </a:p>
        </p:txBody>
      </p:sp>
    </p:spTree>
    <p:extLst>
      <p:ext uri="{BB962C8B-B14F-4D97-AF65-F5344CB8AC3E}">
        <p14:creationId xmlns:p14="http://schemas.microsoft.com/office/powerpoint/2010/main" val="4028982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84</a:t>
            </a:fld>
            <a:endParaRPr lang="en-CN"/>
          </a:p>
        </p:txBody>
      </p:sp>
    </p:spTree>
    <p:extLst>
      <p:ext uri="{BB962C8B-B14F-4D97-AF65-F5344CB8AC3E}">
        <p14:creationId xmlns:p14="http://schemas.microsoft.com/office/powerpoint/2010/main" val="12467148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5E01641-340D-C84C-BAA2-746B71F72599}" type="slidenum">
              <a:rPr lang="en-CN" smtClean="0"/>
              <a:t>85</a:t>
            </a:fld>
            <a:endParaRPr lang="en-CN"/>
          </a:p>
        </p:txBody>
      </p:sp>
    </p:spTree>
    <p:extLst>
      <p:ext uri="{BB962C8B-B14F-4D97-AF65-F5344CB8AC3E}">
        <p14:creationId xmlns:p14="http://schemas.microsoft.com/office/powerpoint/2010/main" val="1489044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87</a:t>
            </a:fld>
            <a:endParaRPr lang="zh-CN" altLang="en-US"/>
          </a:p>
        </p:txBody>
      </p:sp>
    </p:spTree>
    <p:extLst>
      <p:ext uri="{BB962C8B-B14F-4D97-AF65-F5344CB8AC3E}">
        <p14:creationId xmlns:p14="http://schemas.microsoft.com/office/powerpoint/2010/main" val="9443165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88</a:t>
            </a:fld>
            <a:endParaRPr lang="en-US"/>
          </a:p>
        </p:txBody>
      </p:sp>
    </p:spTree>
    <p:extLst>
      <p:ext uri="{BB962C8B-B14F-4D97-AF65-F5344CB8AC3E}">
        <p14:creationId xmlns:p14="http://schemas.microsoft.com/office/powerpoint/2010/main" val="16831222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89</a:t>
            </a:fld>
            <a:endParaRPr lang="en-US"/>
          </a:p>
        </p:txBody>
      </p:sp>
    </p:spTree>
    <p:extLst>
      <p:ext uri="{BB962C8B-B14F-4D97-AF65-F5344CB8AC3E}">
        <p14:creationId xmlns:p14="http://schemas.microsoft.com/office/powerpoint/2010/main" val="1321414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90</a:t>
            </a:fld>
            <a:endParaRPr lang="en-US"/>
          </a:p>
        </p:txBody>
      </p:sp>
    </p:spTree>
    <p:extLst>
      <p:ext uri="{BB962C8B-B14F-4D97-AF65-F5344CB8AC3E}">
        <p14:creationId xmlns:p14="http://schemas.microsoft.com/office/powerpoint/2010/main" val="1497401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91</a:t>
            </a:fld>
            <a:endParaRPr lang="en-US"/>
          </a:p>
        </p:txBody>
      </p:sp>
    </p:spTree>
    <p:extLst>
      <p:ext uri="{BB962C8B-B14F-4D97-AF65-F5344CB8AC3E}">
        <p14:creationId xmlns:p14="http://schemas.microsoft.com/office/powerpoint/2010/main" val="39755846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59DF9-0DEE-6F4F-B9EB-6EA00DE6B606}" type="slidenum">
              <a:rPr lang="en-US" smtClean="0"/>
              <a:t>92</a:t>
            </a:fld>
            <a:endParaRPr lang="en-US"/>
          </a:p>
        </p:txBody>
      </p:sp>
    </p:spTree>
    <p:extLst>
      <p:ext uri="{BB962C8B-B14F-4D97-AF65-F5344CB8AC3E}">
        <p14:creationId xmlns:p14="http://schemas.microsoft.com/office/powerpoint/2010/main" val="2459877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entire design is able to reduce 70% memory exposure rate with 10% overhead. Meanwhile, it provides a maximum 80us temporal window. At the same time, it provides 100 </a:t>
            </a:r>
            <a:r>
              <a:rPr lang="en-US" sz="1200" b="0" i="0" u="none" strike="noStrike" kern="1200" dirty="0" err="1">
                <a:solidFill>
                  <a:schemeClr val="tx1"/>
                </a:solidFill>
                <a:effectLst/>
                <a:latin typeface="+mn-lt"/>
                <a:ea typeface="+mn-ea"/>
                <a:cs typeface="+mn-cs"/>
              </a:rPr>
              <a:t>thougs</a:t>
            </a:r>
            <a:r>
              <a:rPr lang="en-US" sz="1200" b="0" i="0" u="none" strike="noStrike" kern="1200" dirty="0">
                <a:solidFill>
                  <a:schemeClr val="tx1"/>
                </a:solidFill>
                <a:effectLst/>
                <a:latin typeface="+mn-lt"/>
                <a:ea typeface="+mn-ea"/>
                <a:cs typeface="+mn-cs"/>
              </a:rPr>
              <a:t> randomization frequency with similar overhead compared to state-of-art heap data randomization work.</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12</a:t>
            </a:fld>
            <a:endParaRPr lang="zh-CN" altLang="en-US"/>
          </a:p>
        </p:txBody>
      </p:sp>
    </p:spTree>
    <p:extLst>
      <p:ext uri="{BB962C8B-B14F-4D97-AF65-F5344CB8AC3E}">
        <p14:creationId xmlns:p14="http://schemas.microsoft.com/office/powerpoint/2010/main" val="16782436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93</a:t>
            </a:fld>
            <a:endParaRPr lang="en-US"/>
          </a:p>
        </p:txBody>
      </p:sp>
    </p:spTree>
    <p:extLst>
      <p:ext uri="{BB962C8B-B14F-4D97-AF65-F5344CB8AC3E}">
        <p14:creationId xmlns:p14="http://schemas.microsoft.com/office/powerpoint/2010/main" val="2332580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94</a:t>
            </a:fld>
            <a:endParaRPr lang="en-US"/>
          </a:p>
        </p:txBody>
      </p:sp>
    </p:spTree>
    <p:extLst>
      <p:ext uri="{BB962C8B-B14F-4D97-AF65-F5344CB8AC3E}">
        <p14:creationId xmlns:p14="http://schemas.microsoft.com/office/powerpoint/2010/main" val="26412275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A59DF9-0DEE-6F4F-B9EB-6EA00DE6B606}" type="slidenum">
              <a:rPr lang="en-US" smtClean="0"/>
              <a:t>95</a:t>
            </a:fld>
            <a:endParaRPr lang="en-US"/>
          </a:p>
        </p:txBody>
      </p:sp>
    </p:spTree>
    <p:extLst>
      <p:ext uri="{BB962C8B-B14F-4D97-AF65-F5344CB8AC3E}">
        <p14:creationId xmlns:p14="http://schemas.microsoft.com/office/powerpoint/2010/main" val="3369245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96</a:t>
            </a:fld>
            <a:endParaRPr lang="en-US"/>
          </a:p>
        </p:txBody>
      </p:sp>
    </p:spTree>
    <p:extLst>
      <p:ext uri="{BB962C8B-B14F-4D97-AF65-F5344CB8AC3E}">
        <p14:creationId xmlns:p14="http://schemas.microsoft.com/office/powerpoint/2010/main" val="31520076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97</a:t>
            </a:fld>
            <a:endParaRPr lang="en-US"/>
          </a:p>
        </p:txBody>
      </p:sp>
    </p:spTree>
    <p:extLst>
      <p:ext uri="{BB962C8B-B14F-4D97-AF65-F5344CB8AC3E}">
        <p14:creationId xmlns:p14="http://schemas.microsoft.com/office/powerpoint/2010/main" val="2396030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98</a:t>
            </a:fld>
            <a:endParaRPr lang="en-US"/>
          </a:p>
        </p:txBody>
      </p:sp>
    </p:spTree>
    <p:extLst>
      <p:ext uri="{BB962C8B-B14F-4D97-AF65-F5344CB8AC3E}">
        <p14:creationId xmlns:p14="http://schemas.microsoft.com/office/powerpoint/2010/main" val="3672108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99</a:t>
            </a:fld>
            <a:endParaRPr lang="en-US"/>
          </a:p>
        </p:txBody>
      </p:sp>
    </p:spTree>
    <p:extLst>
      <p:ext uri="{BB962C8B-B14F-4D97-AF65-F5344CB8AC3E}">
        <p14:creationId xmlns:p14="http://schemas.microsoft.com/office/powerpoint/2010/main" val="2172548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100</a:t>
            </a:fld>
            <a:endParaRPr lang="en-US"/>
          </a:p>
        </p:txBody>
      </p:sp>
    </p:spTree>
    <p:extLst>
      <p:ext uri="{BB962C8B-B14F-4D97-AF65-F5344CB8AC3E}">
        <p14:creationId xmlns:p14="http://schemas.microsoft.com/office/powerpoint/2010/main" val="5006549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101</a:t>
            </a:fld>
            <a:endParaRPr lang="en-US"/>
          </a:p>
        </p:txBody>
      </p:sp>
    </p:spTree>
    <p:extLst>
      <p:ext uri="{BB962C8B-B14F-4D97-AF65-F5344CB8AC3E}">
        <p14:creationId xmlns:p14="http://schemas.microsoft.com/office/powerpoint/2010/main" val="1896496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102</a:t>
            </a:fld>
            <a:endParaRPr lang="en-US"/>
          </a:p>
        </p:txBody>
      </p:sp>
    </p:spTree>
    <p:extLst>
      <p:ext uri="{BB962C8B-B14F-4D97-AF65-F5344CB8AC3E}">
        <p14:creationId xmlns:p14="http://schemas.microsoft.com/office/powerpoint/2010/main" val="365545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programming model of persistent memory uses attach and detach system calls. The persistent data is </a:t>
            </a:r>
            <a:r>
              <a:rPr lang="en-US" sz="1200" b="0" i="0" u="none" strike="noStrike" kern="1200" dirty="0" err="1">
                <a:solidFill>
                  <a:schemeClr val="tx1"/>
                </a:solidFill>
                <a:effectLst/>
                <a:latin typeface="+mn-lt"/>
                <a:ea typeface="+mn-ea"/>
                <a:cs typeface="+mn-cs"/>
              </a:rPr>
              <a:t>ognized</a:t>
            </a:r>
            <a:r>
              <a:rPr lang="en-US" sz="1200" b="0" i="0" u="none" strike="noStrike" kern="1200" dirty="0">
                <a:solidFill>
                  <a:schemeClr val="tx1"/>
                </a:solidFill>
                <a:effectLst/>
                <a:latin typeface="+mn-lt"/>
                <a:ea typeface="+mn-ea"/>
                <a:cs typeface="+mn-cs"/>
              </a:rPr>
              <a:t> as persistent memory </a:t>
            </a:r>
            <a:r>
              <a:rPr lang="en-US" sz="1200" b="0" i="0" u="none" strike="noStrike" kern="1200" dirty="0" err="1">
                <a:solidFill>
                  <a:schemeClr val="tx1"/>
                </a:solidFill>
                <a:effectLst/>
                <a:latin typeface="+mn-lt"/>
                <a:ea typeface="+mn-ea"/>
                <a:cs typeface="+mn-cs"/>
              </a:rPr>
              <a:t>objests</a:t>
            </a:r>
            <a:r>
              <a:rPr lang="en-US" sz="1200" b="0" i="0" u="none" strike="noStrike" kern="1200" dirty="0">
                <a:solidFill>
                  <a:schemeClr val="tx1"/>
                </a:solidFill>
                <a:effectLst/>
                <a:latin typeface="+mn-lt"/>
                <a:ea typeface="+mn-ea"/>
                <a:cs typeface="+mn-cs"/>
              </a:rPr>
              <a:t> in the </a:t>
            </a:r>
            <a:r>
              <a:rPr lang="en-US" sz="1200" b="0" i="0" u="none" strike="noStrike" kern="1200" dirty="0" err="1">
                <a:solidFill>
                  <a:schemeClr val="tx1"/>
                </a:solidFill>
                <a:effectLst/>
                <a:latin typeface="+mn-lt"/>
                <a:ea typeface="+mn-ea"/>
                <a:cs typeface="+mn-cs"/>
              </a:rPr>
              <a:t>physcial</a:t>
            </a:r>
            <a:r>
              <a:rPr lang="en-US" sz="1200" b="0" i="0" u="none" strike="noStrike" kern="1200" dirty="0">
                <a:solidFill>
                  <a:schemeClr val="tx1"/>
                </a:solidFill>
                <a:effectLst/>
                <a:latin typeface="+mn-lt"/>
                <a:ea typeface="+mn-ea"/>
                <a:cs typeface="+mn-cs"/>
              </a:rPr>
              <a:t> memory space. When an attach system call is invoked with PMO ID and permission. The process will </a:t>
            </a:r>
            <a:r>
              <a:rPr lang="en-US" sz="1200" b="0" i="0" u="none" strike="noStrike" kern="1200" dirty="0" err="1">
                <a:solidFill>
                  <a:schemeClr val="tx1"/>
                </a:solidFill>
                <a:effectLst/>
                <a:latin typeface="+mn-lt"/>
                <a:ea typeface="+mn-ea"/>
                <a:cs typeface="+mn-cs"/>
              </a:rPr>
              <a:t>initialied</a:t>
            </a:r>
            <a:r>
              <a:rPr lang="en-US" sz="1200" b="0" i="0" u="none" strike="noStrike" kern="1200" dirty="0">
                <a:solidFill>
                  <a:schemeClr val="tx1"/>
                </a:solidFill>
                <a:effectLst/>
                <a:latin typeface="+mn-lt"/>
                <a:ea typeface="+mn-ea"/>
                <a:cs typeface="+mn-cs"/>
              </a:rPr>
              <a:t> PETs that point to this PMO. The process can just use regular </a:t>
            </a:r>
            <a:r>
              <a:rPr lang="en-US" sz="1200" b="0" i="0" u="none" strike="noStrike" kern="1200" dirty="0" err="1">
                <a:solidFill>
                  <a:schemeClr val="tx1"/>
                </a:solidFill>
                <a:effectLst/>
                <a:latin typeface="+mn-lt"/>
                <a:ea typeface="+mn-ea"/>
                <a:cs typeface="+mn-cs"/>
              </a:rPr>
              <a:t>ld</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instructions to access this PMO. We assume the system has </a:t>
            </a:r>
            <a:r>
              <a:rPr lang="en-US" sz="1200" b="0" i="0" u="none" strike="noStrike" kern="1200" dirty="0" err="1">
                <a:solidFill>
                  <a:schemeClr val="tx1"/>
                </a:solidFill>
                <a:effectLst/>
                <a:latin typeface="+mn-lt"/>
                <a:ea typeface="+mn-ea"/>
                <a:cs typeface="+mn-cs"/>
              </a:rPr>
              <a:t>relocality</a:t>
            </a:r>
            <a:r>
              <a:rPr lang="en-US" sz="1200" b="0" i="0" u="none" strike="noStrike" kern="1200" dirty="0">
                <a:solidFill>
                  <a:schemeClr val="tx1"/>
                </a:solidFill>
                <a:effectLst/>
                <a:latin typeface="+mn-lt"/>
                <a:ea typeface="+mn-ea"/>
                <a:cs typeface="+mn-cs"/>
              </a:rPr>
              <a:t> support. This support can be either hardware or software. When a detach system call is invoked with PMO ID. This process will clean these PETs. Then, this data is removed from process address space. However, the overhead of attach/detach is not small.</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13</a:t>
            </a:fld>
            <a:endParaRPr lang="zh-CN" altLang="en-US"/>
          </a:p>
        </p:txBody>
      </p:sp>
    </p:spTree>
    <p:extLst>
      <p:ext uri="{BB962C8B-B14F-4D97-AF65-F5344CB8AC3E}">
        <p14:creationId xmlns:p14="http://schemas.microsoft.com/office/powerpoint/2010/main" val="22082195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59DF9-0DEE-6F4F-B9EB-6EA00DE6B606}" type="slidenum">
              <a:rPr lang="en-US" smtClean="0"/>
              <a:t>103</a:t>
            </a:fld>
            <a:endParaRPr lang="en-US"/>
          </a:p>
        </p:txBody>
      </p:sp>
    </p:spTree>
    <p:extLst>
      <p:ext uri="{BB962C8B-B14F-4D97-AF65-F5344CB8AC3E}">
        <p14:creationId xmlns:p14="http://schemas.microsoft.com/office/powerpoint/2010/main" val="49070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Because current system use a </a:t>
            </a:r>
            <a:r>
              <a:rPr lang="en-US" sz="1200" b="0" i="0" u="none" strike="noStrike" kern="1200" dirty="0" err="1">
                <a:solidFill>
                  <a:schemeClr val="tx1"/>
                </a:solidFill>
                <a:effectLst/>
                <a:latin typeface="+mn-lt"/>
                <a:ea typeface="+mn-ea"/>
                <a:cs typeface="+mn-cs"/>
              </a:rPr>
              <a:t>hiereachy</a:t>
            </a:r>
            <a:r>
              <a:rPr lang="en-US" sz="1200" b="0" i="0" u="none" strike="noStrike" kern="1200" dirty="0">
                <a:solidFill>
                  <a:schemeClr val="tx1"/>
                </a:solidFill>
                <a:effectLst/>
                <a:latin typeface="+mn-lt"/>
                <a:ea typeface="+mn-ea"/>
                <a:cs typeface="+mn-cs"/>
              </a:rPr>
              <a:t> page table. For a 1GB PMO, when a attach system call is invoked, it needs to </a:t>
            </a:r>
            <a:r>
              <a:rPr lang="en-US" sz="1200" b="0" i="0" u="none" strike="noStrike" kern="1200" dirty="0" err="1">
                <a:solidFill>
                  <a:schemeClr val="tx1"/>
                </a:solidFill>
                <a:effectLst/>
                <a:latin typeface="+mn-lt"/>
                <a:ea typeface="+mn-ea"/>
                <a:cs typeface="+mn-cs"/>
              </a:rPr>
              <a:t>initalied</a:t>
            </a:r>
            <a:r>
              <a:rPr lang="en-US" sz="1200" b="0" i="0" u="none" strike="noStrike" kern="1200" dirty="0">
                <a:solidFill>
                  <a:schemeClr val="tx1"/>
                </a:solidFill>
                <a:effectLst/>
                <a:latin typeface="+mn-lt"/>
                <a:ea typeface="+mn-ea"/>
                <a:cs typeface="+mn-cs"/>
              </a:rPr>
              <a:t> 1 PTE in L3 </a:t>
            </a:r>
            <a:r>
              <a:rPr lang="en-US" sz="1200" b="0" i="0" u="none" strike="noStrike" kern="1200" dirty="0" err="1">
                <a:solidFill>
                  <a:schemeClr val="tx1"/>
                </a:solidFill>
                <a:effectLst/>
                <a:latin typeface="+mn-lt"/>
                <a:ea typeface="+mn-ea"/>
                <a:cs typeface="+mn-cs"/>
              </a:rPr>
              <a:t>dircotry</a:t>
            </a:r>
            <a:r>
              <a:rPr lang="en-US" sz="1200" b="0" i="0" u="none" strike="noStrike" kern="1200" dirty="0">
                <a:solidFill>
                  <a:schemeClr val="tx1"/>
                </a:solidFill>
                <a:effectLst/>
                <a:latin typeface="+mn-lt"/>
                <a:ea typeface="+mn-ea"/>
                <a:cs typeface="+mn-cs"/>
              </a:rPr>
              <a:t>, 512 PTEs in L2 </a:t>
            </a:r>
            <a:r>
              <a:rPr lang="en-US" sz="1200" b="0" i="0" u="none" strike="noStrike" kern="1200" dirty="0" err="1">
                <a:solidFill>
                  <a:schemeClr val="tx1"/>
                </a:solidFill>
                <a:effectLst/>
                <a:latin typeface="+mn-lt"/>
                <a:ea typeface="+mn-ea"/>
                <a:cs typeface="+mn-cs"/>
              </a:rPr>
              <a:t>dirctory</a:t>
            </a:r>
            <a:r>
              <a:rPr lang="en-US" sz="1200" b="0" i="0" u="none" strike="noStrike" kern="1200" dirty="0">
                <a:solidFill>
                  <a:schemeClr val="tx1"/>
                </a:solidFill>
                <a:effectLst/>
                <a:latin typeface="+mn-lt"/>
                <a:ea typeface="+mn-ea"/>
                <a:cs typeface="+mn-cs"/>
              </a:rPr>
              <a:t>, 200 thousand PTEs in L1 </a:t>
            </a:r>
            <a:r>
              <a:rPr lang="en-US" sz="1200" b="0" i="0" u="none" strike="noStrike" kern="1200" dirty="0" err="1">
                <a:solidFill>
                  <a:schemeClr val="tx1"/>
                </a:solidFill>
                <a:effectLst/>
                <a:latin typeface="+mn-lt"/>
                <a:ea typeface="+mn-ea"/>
                <a:cs typeface="+mn-cs"/>
              </a:rPr>
              <a:t>dirtory</a:t>
            </a:r>
            <a:r>
              <a:rPr lang="en-US" sz="1200" b="0" i="0" u="none" strike="noStrike" kern="1200" dirty="0">
                <a:solidFill>
                  <a:schemeClr val="tx1"/>
                </a:solidFill>
                <a:effectLst/>
                <a:latin typeface="+mn-lt"/>
                <a:ea typeface="+mn-ea"/>
                <a:cs typeface="+mn-cs"/>
              </a:rPr>
              <a:t>. There are 200 thousand PTE </a:t>
            </a:r>
            <a:r>
              <a:rPr lang="en-US" sz="1200" b="0" i="0" u="none" strike="noStrike" kern="1200" dirty="0" err="1">
                <a:solidFill>
                  <a:schemeClr val="tx1"/>
                </a:solidFill>
                <a:effectLst/>
                <a:latin typeface="+mn-lt"/>
                <a:ea typeface="+mn-ea"/>
                <a:cs typeface="+mn-cs"/>
              </a:rPr>
              <a:t>initilizations</a:t>
            </a:r>
            <a:r>
              <a:rPr lang="en-US" sz="1200" b="0" i="0" u="none" strike="noStrike" kern="1200" dirty="0">
                <a:solidFill>
                  <a:schemeClr val="tx1"/>
                </a:solidFill>
                <a:effectLst/>
                <a:latin typeface="+mn-lt"/>
                <a:ea typeface="+mn-ea"/>
                <a:cs typeface="+mn-cs"/>
              </a:rPr>
              <a:t>. The memory access to a recently-mapped PMO also incurs page faults. The challenge is how to support attach detach </a:t>
            </a:r>
            <a:r>
              <a:rPr lang="en-US" sz="1200" b="0" i="0" u="none" strike="noStrike" kern="1200" dirty="0" err="1">
                <a:solidFill>
                  <a:schemeClr val="tx1"/>
                </a:solidFill>
                <a:effectLst/>
                <a:latin typeface="+mn-lt"/>
                <a:ea typeface="+mn-ea"/>
                <a:cs typeface="+mn-cs"/>
              </a:rPr>
              <a:t>efficently</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14</a:t>
            </a:fld>
            <a:endParaRPr lang="zh-CN" altLang="en-US"/>
          </a:p>
        </p:txBody>
      </p:sp>
    </p:spTree>
    <p:extLst>
      <p:ext uri="{BB962C8B-B14F-4D97-AF65-F5344CB8AC3E}">
        <p14:creationId xmlns:p14="http://schemas.microsoft.com/office/powerpoint/2010/main" val="181181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Our idea is </a:t>
            </a:r>
            <a:r>
              <a:rPr lang="en-US" sz="1200" b="0" i="0" u="none" strike="noStrike" kern="1200" dirty="0" err="1">
                <a:solidFill>
                  <a:schemeClr val="tx1"/>
                </a:solidFill>
                <a:effectLst/>
                <a:latin typeface="+mn-lt"/>
                <a:ea typeface="+mn-ea"/>
                <a:cs typeface="+mn-cs"/>
              </a:rPr>
              <a:t>embeding</a:t>
            </a:r>
            <a:r>
              <a:rPr lang="en-US" sz="1200" b="0" i="0" u="none" strike="noStrike" kern="1200" dirty="0">
                <a:solidFill>
                  <a:schemeClr val="tx1"/>
                </a:solidFill>
                <a:effectLst/>
                <a:latin typeface="+mn-lt"/>
                <a:ea typeface="+mn-ea"/>
                <a:cs typeface="+mn-cs"/>
              </a:rPr>
              <a:t> the page table subtree into PMO. </a:t>
            </a:r>
            <a:endParaRPr lang="en-US" dirty="0"/>
          </a:p>
        </p:txBody>
      </p:sp>
      <p:sp>
        <p:nvSpPr>
          <p:cNvPr id="4" name="Slide Number Placeholder 3"/>
          <p:cNvSpPr>
            <a:spLocks noGrp="1"/>
          </p:cNvSpPr>
          <p:nvPr>
            <p:ph type="sldNum" sz="quarter" idx="5"/>
          </p:nvPr>
        </p:nvSpPr>
        <p:spPr/>
        <p:txBody>
          <a:bodyPr/>
          <a:lstStyle/>
          <a:p>
            <a:fld id="{9A120C86-B431-4D9D-B92F-B6B4CDD64778}" type="slidenum">
              <a:rPr lang="zh-CN" altLang="en-US" smtClean="0"/>
              <a:t>15</a:t>
            </a:fld>
            <a:endParaRPr lang="zh-CN" altLang="en-US"/>
          </a:p>
        </p:txBody>
      </p:sp>
    </p:spTree>
    <p:extLst>
      <p:ext uri="{BB962C8B-B14F-4D97-AF65-F5344CB8AC3E}">
        <p14:creationId xmlns:p14="http://schemas.microsoft.com/office/powerpoint/2010/main" val="255154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D2B0-A92F-5F43-BDC5-024FE725BD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38D1D8CC-446C-974F-8591-8ED12AA620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D9EEF3A6-BFB7-3143-A0DA-AC3498B6A792}"/>
              </a:ext>
            </a:extLst>
          </p:cNvPr>
          <p:cNvSpPr>
            <a:spLocks noGrp="1"/>
          </p:cNvSpPr>
          <p:nvPr>
            <p:ph type="dt" sz="half" idx="10"/>
          </p:nvPr>
        </p:nvSpPr>
        <p:spPr/>
        <p:txBody>
          <a:bodyPr/>
          <a:lstStyle/>
          <a:p>
            <a:fld id="{80ECBA56-F16B-7240-8581-129890F6F32E}" type="datetime1">
              <a:rPr lang="en-US" smtClean="0"/>
              <a:t>8/8/22</a:t>
            </a:fld>
            <a:endParaRPr lang="en-CN"/>
          </a:p>
        </p:txBody>
      </p:sp>
      <p:sp>
        <p:nvSpPr>
          <p:cNvPr id="5" name="Footer Placeholder 4">
            <a:extLst>
              <a:ext uri="{FF2B5EF4-FFF2-40B4-BE49-F238E27FC236}">
                <a16:creationId xmlns:a16="http://schemas.microsoft.com/office/drawing/2014/main" id="{CD826EAA-9F0E-B34F-AD65-B7F80D6D89F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F6EBCB2-967F-D947-9D58-FEA18D8005AB}"/>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2241465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5401-5E69-8042-9B08-DA9155A3C8CD}"/>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FAB509BB-D055-F146-91DB-4CC5E0C63C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5551D9C-DE37-C446-AA1C-9B2E0375C6AE}"/>
              </a:ext>
            </a:extLst>
          </p:cNvPr>
          <p:cNvSpPr>
            <a:spLocks noGrp="1"/>
          </p:cNvSpPr>
          <p:nvPr>
            <p:ph type="dt" sz="half" idx="10"/>
          </p:nvPr>
        </p:nvSpPr>
        <p:spPr/>
        <p:txBody>
          <a:bodyPr/>
          <a:lstStyle/>
          <a:p>
            <a:fld id="{28B50E59-56CC-B845-B945-37B06CBCC782}" type="datetime1">
              <a:rPr lang="en-US" smtClean="0"/>
              <a:t>8/8/22</a:t>
            </a:fld>
            <a:endParaRPr lang="en-CN"/>
          </a:p>
        </p:txBody>
      </p:sp>
      <p:sp>
        <p:nvSpPr>
          <p:cNvPr id="5" name="Footer Placeholder 4">
            <a:extLst>
              <a:ext uri="{FF2B5EF4-FFF2-40B4-BE49-F238E27FC236}">
                <a16:creationId xmlns:a16="http://schemas.microsoft.com/office/drawing/2014/main" id="{1187F26B-5225-8D45-99F1-B700188D11A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C96FF09-951F-4646-9668-004CEB34FA57}"/>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3932337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EF9520-665B-1D4F-825C-89F8502847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9272AF5D-06F8-1345-A864-B3F8FC982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4B6F781-FF64-F84D-B4C0-81A6DBB68FD7}"/>
              </a:ext>
            </a:extLst>
          </p:cNvPr>
          <p:cNvSpPr>
            <a:spLocks noGrp="1"/>
          </p:cNvSpPr>
          <p:nvPr>
            <p:ph type="dt" sz="half" idx="10"/>
          </p:nvPr>
        </p:nvSpPr>
        <p:spPr/>
        <p:txBody>
          <a:bodyPr/>
          <a:lstStyle/>
          <a:p>
            <a:fld id="{D3859668-13D2-204B-BDA2-9DC4B2F0F5F8}" type="datetime1">
              <a:rPr lang="en-US" smtClean="0"/>
              <a:t>8/8/22</a:t>
            </a:fld>
            <a:endParaRPr lang="en-CN"/>
          </a:p>
        </p:txBody>
      </p:sp>
      <p:sp>
        <p:nvSpPr>
          <p:cNvPr id="5" name="Footer Placeholder 4">
            <a:extLst>
              <a:ext uri="{FF2B5EF4-FFF2-40B4-BE49-F238E27FC236}">
                <a16:creationId xmlns:a16="http://schemas.microsoft.com/office/drawing/2014/main" id="{36C69C5D-A3CF-6242-B505-90CC7AD81AD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448FD7D-DAAC-334C-BA66-8D1F76AD7352}"/>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182061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1A21-8F70-E74C-B0E2-C1193450FE4B}"/>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E46B5416-6E28-8147-9AC6-FC5437C4C1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D9C256B-9619-A34D-910E-3F81FD72AE21}"/>
              </a:ext>
            </a:extLst>
          </p:cNvPr>
          <p:cNvSpPr>
            <a:spLocks noGrp="1"/>
          </p:cNvSpPr>
          <p:nvPr>
            <p:ph type="dt" sz="half" idx="10"/>
          </p:nvPr>
        </p:nvSpPr>
        <p:spPr/>
        <p:txBody>
          <a:bodyPr/>
          <a:lstStyle/>
          <a:p>
            <a:fld id="{914B4DE9-D0E2-DF45-ADE6-599EC6463FFA}" type="datetime1">
              <a:rPr lang="en-US" smtClean="0"/>
              <a:t>8/8/22</a:t>
            </a:fld>
            <a:endParaRPr lang="en-CN"/>
          </a:p>
        </p:txBody>
      </p:sp>
      <p:sp>
        <p:nvSpPr>
          <p:cNvPr id="5" name="Footer Placeholder 4">
            <a:extLst>
              <a:ext uri="{FF2B5EF4-FFF2-40B4-BE49-F238E27FC236}">
                <a16:creationId xmlns:a16="http://schemas.microsoft.com/office/drawing/2014/main" id="{5BFEABF0-2148-0449-B3BD-3D5F34A4F3F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27E15DF-3BE9-A243-AA3D-D77142892A0D}"/>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116199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04D1-9B66-9B48-B1C7-D84A8CD43E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2B2AA881-D688-C148-B6BA-98B4C53A8E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17A606-1017-C04F-AA38-062C61094BCF}"/>
              </a:ext>
            </a:extLst>
          </p:cNvPr>
          <p:cNvSpPr>
            <a:spLocks noGrp="1"/>
          </p:cNvSpPr>
          <p:nvPr>
            <p:ph type="dt" sz="half" idx="10"/>
          </p:nvPr>
        </p:nvSpPr>
        <p:spPr/>
        <p:txBody>
          <a:bodyPr/>
          <a:lstStyle/>
          <a:p>
            <a:fld id="{494ABB6B-B492-8A41-9E04-CE17821C1742}" type="datetime1">
              <a:rPr lang="en-US" smtClean="0"/>
              <a:t>8/8/22</a:t>
            </a:fld>
            <a:endParaRPr lang="en-CN"/>
          </a:p>
        </p:txBody>
      </p:sp>
      <p:sp>
        <p:nvSpPr>
          <p:cNvPr id="5" name="Footer Placeholder 4">
            <a:extLst>
              <a:ext uri="{FF2B5EF4-FFF2-40B4-BE49-F238E27FC236}">
                <a16:creationId xmlns:a16="http://schemas.microsoft.com/office/drawing/2014/main" id="{E8C08915-5647-6E47-B323-F537853A96E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9002924-4D3F-6445-87B6-BD141953CBB6}"/>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70767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8286-54C3-A744-A883-CBE3B4DA3777}"/>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EA76366F-D30C-AC4E-BF9A-89F2DD39CE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680F4C5C-9880-A540-B9ED-6EF75D677F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A979C9B3-AB65-124C-8C4E-D4A56AF3BE5A}"/>
              </a:ext>
            </a:extLst>
          </p:cNvPr>
          <p:cNvSpPr>
            <a:spLocks noGrp="1"/>
          </p:cNvSpPr>
          <p:nvPr>
            <p:ph type="dt" sz="half" idx="10"/>
          </p:nvPr>
        </p:nvSpPr>
        <p:spPr/>
        <p:txBody>
          <a:bodyPr/>
          <a:lstStyle/>
          <a:p>
            <a:fld id="{CACF4A57-85BB-2E4A-87E0-CC783855CE32}" type="datetime1">
              <a:rPr lang="en-US" smtClean="0"/>
              <a:t>8/8/22</a:t>
            </a:fld>
            <a:endParaRPr lang="en-CN"/>
          </a:p>
        </p:txBody>
      </p:sp>
      <p:sp>
        <p:nvSpPr>
          <p:cNvPr id="6" name="Footer Placeholder 5">
            <a:extLst>
              <a:ext uri="{FF2B5EF4-FFF2-40B4-BE49-F238E27FC236}">
                <a16:creationId xmlns:a16="http://schemas.microsoft.com/office/drawing/2014/main" id="{35BEC7F5-FA5C-334F-8806-33B20AF575A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B39941D-DF53-A14C-9A23-00762D8702D1}"/>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2189167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842-2E5B-6B42-A428-DA3ABCAFA7CD}"/>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D1449514-EC60-A249-B57C-4BECE2449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7F645-2017-9640-AF08-76D649EB7F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24C2B6EC-AFFB-8048-9BE8-28BA312746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980113-C497-F348-9D94-91AC19A195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0D25219B-E244-AD40-8D33-AC7D64C9D01C}"/>
              </a:ext>
            </a:extLst>
          </p:cNvPr>
          <p:cNvSpPr>
            <a:spLocks noGrp="1"/>
          </p:cNvSpPr>
          <p:nvPr>
            <p:ph type="dt" sz="half" idx="10"/>
          </p:nvPr>
        </p:nvSpPr>
        <p:spPr/>
        <p:txBody>
          <a:bodyPr/>
          <a:lstStyle/>
          <a:p>
            <a:fld id="{BAFC0D62-4081-A041-B85F-29258BF92DA0}" type="datetime1">
              <a:rPr lang="en-US" smtClean="0"/>
              <a:t>8/8/22</a:t>
            </a:fld>
            <a:endParaRPr lang="en-CN"/>
          </a:p>
        </p:txBody>
      </p:sp>
      <p:sp>
        <p:nvSpPr>
          <p:cNvPr id="8" name="Footer Placeholder 7">
            <a:extLst>
              <a:ext uri="{FF2B5EF4-FFF2-40B4-BE49-F238E27FC236}">
                <a16:creationId xmlns:a16="http://schemas.microsoft.com/office/drawing/2014/main" id="{F4503DFD-A77F-0947-B298-FB99C0616D6F}"/>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C0DE9AE1-0DD6-0F47-9A04-C0A46039BB43}"/>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68390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BAD-7BFC-1241-A2A9-F7A2336D961B}"/>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37296E84-74AC-B149-8F68-C79664976796}"/>
              </a:ext>
            </a:extLst>
          </p:cNvPr>
          <p:cNvSpPr>
            <a:spLocks noGrp="1"/>
          </p:cNvSpPr>
          <p:nvPr>
            <p:ph type="dt" sz="half" idx="10"/>
          </p:nvPr>
        </p:nvSpPr>
        <p:spPr/>
        <p:txBody>
          <a:bodyPr/>
          <a:lstStyle/>
          <a:p>
            <a:fld id="{EFD04AF2-9A1D-044C-944A-0E6097BA8DA0}" type="datetime1">
              <a:rPr lang="en-US" smtClean="0"/>
              <a:t>8/8/22</a:t>
            </a:fld>
            <a:endParaRPr lang="en-CN"/>
          </a:p>
        </p:txBody>
      </p:sp>
      <p:sp>
        <p:nvSpPr>
          <p:cNvPr id="4" name="Footer Placeholder 3">
            <a:extLst>
              <a:ext uri="{FF2B5EF4-FFF2-40B4-BE49-F238E27FC236}">
                <a16:creationId xmlns:a16="http://schemas.microsoft.com/office/drawing/2014/main" id="{065FC463-6EE8-F94D-9867-817EFC93454D}"/>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7F7C7906-4EEB-CF4D-B835-A18007E2CE4F}"/>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3092659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0AAF4-31C9-6147-9DC1-719F2FD4E83F}"/>
              </a:ext>
            </a:extLst>
          </p:cNvPr>
          <p:cNvSpPr>
            <a:spLocks noGrp="1"/>
          </p:cNvSpPr>
          <p:nvPr>
            <p:ph type="dt" sz="half" idx="10"/>
          </p:nvPr>
        </p:nvSpPr>
        <p:spPr/>
        <p:txBody>
          <a:bodyPr/>
          <a:lstStyle/>
          <a:p>
            <a:fld id="{DDF60E02-A6CE-6445-BEE2-5E77E3C47F89}" type="datetime1">
              <a:rPr lang="en-US" smtClean="0"/>
              <a:t>8/8/22</a:t>
            </a:fld>
            <a:endParaRPr lang="en-CN"/>
          </a:p>
        </p:txBody>
      </p:sp>
      <p:sp>
        <p:nvSpPr>
          <p:cNvPr id="3" name="Footer Placeholder 2">
            <a:extLst>
              <a:ext uri="{FF2B5EF4-FFF2-40B4-BE49-F238E27FC236}">
                <a16:creationId xmlns:a16="http://schemas.microsoft.com/office/drawing/2014/main" id="{1AA176FF-BBD6-044F-B424-BAF3A1342350}"/>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43978BFB-9C4C-2C48-A090-D9BE137EFF22}"/>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3196478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F1D2-1767-6E4F-8A0C-17D7EB805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1AC36F23-3186-2046-AF69-5CFFE89070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35903FD0-D4D7-5F48-A923-CA0987139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5B219F-F094-3D47-ABA2-6A933735859F}"/>
              </a:ext>
            </a:extLst>
          </p:cNvPr>
          <p:cNvSpPr>
            <a:spLocks noGrp="1"/>
          </p:cNvSpPr>
          <p:nvPr>
            <p:ph type="dt" sz="half" idx="10"/>
          </p:nvPr>
        </p:nvSpPr>
        <p:spPr/>
        <p:txBody>
          <a:bodyPr/>
          <a:lstStyle/>
          <a:p>
            <a:fld id="{826FA9A2-2B6A-4541-9564-FD6333A4D828}" type="datetime1">
              <a:rPr lang="en-US" smtClean="0"/>
              <a:t>8/8/22</a:t>
            </a:fld>
            <a:endParaRPr lang="en-CN"/>
          </a:p>
        </p:txBody>
      </p:sp>
      <p:sp>
        <p:nvSpPr>
          <p:cNvPr id="6" name="Footer Placeholder 5">
            <a:extLst>
              <a:ext uri="{FF2B5EF4-FFF2-40B4-BE49-F238E27FC236}">
                <a16:creationId xmlns:a16="http://schemas.microsoft.com/office/drawing/2014/main" id="{AD64FFEE-8933-EC45-8A01-A351EE1D3AD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91C9C8E6-793C-8A42-A09C-FB8F9A4CA01A}"/>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3647705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756E-C817-8246-828F-2152729A19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74DCD18D-F2FE-3A43-A008-D669639537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18E61626-1811-6B4D-A18B-3E372A0C6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8EC5E-5DEB-524B-9F53-D73AFD50CEDF}"/>
              </a:ext>
            </a:extLst>
          </p:cNvPr>
          <p:cNvSpPr>
            <a:spLocks noGrp="1"/>
          </p:cNvSpPr>
          <p:nvPr>
            <p:ph type="dt" sz="half" idx="10"/>
          </p:nvPr>
        </p:nvSpPr>
        <p:spPr/>
        <p:txBody>
          <a:bodyPr/>
          <a:lstStyle/>
          <a:p>
            <a:fld id="{ADECEF0C-E2E3-D44A-A7EC-C0D065954DEA}" type="datetime1">
              <a:rPr lang="en-US" smtClean="0"/>
              <a:t>8/8/22</a:t>
            </a:fld>
            <a:endParaRPr lang="en-CN"/>
          </a:p>
        </p:txBody>
      </p:sp>
      <p:sp>
        <p:nvSpPr>
          <p:cNvPr id="6" name="Footer Placeholder 5">
            <a:extLst>
              <a:ext uri="{FF2B5EF4-FFF2-40B4-BE49-F238E27FC236}">
                <a16:creationId xmlns:a16="http://schemas.microsoft.com/office/drawing/2014/main" id="{1AB13B2A-EF7F-DA46-BF47-284CB56E16A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49A9ECFD-D8B9-1141-B7F3-21D261CC66A1}"/>
              </a:ext>
            </a:extLst>
          </p:cNvPr>
          <p:cNvSpPr>
            <a:spLocks noGrp="1"/>
          </p:cNvSpPr>
          <p:nvPr>
            <p:ph type="sldNum" sz="quarter" idx="12"/>
          </p:nvPr>
        </p:nvSpPr>
        <p:spPr/>
        <p:txBody>
          <a:bodyPr/>
          <a:lstStyle/>
          <a:p>
            <a:fld id="{7C73DA67-806A-084C-A864-2B3ED4D76026}" type="slidenum">
              <a:rPr lang="en-CN" smtClean="0"/>
              <a:t>‹#›</a:t>
            </a:fld>
            <a:endParaRPr lang="en-CN"/>
          </a:p>
        </p:txBody>
      </p:sp>
    </p:spTree>
    <p:extLst>
      <p:ext uri="{BB962C8B-B14F-4D97-AF65-F5344CB8AC3E}">
        <p14:creationId xmlns:p14="http://schemas.microsoft.com/office/powerpoint/2010/main" val="2580577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D6493A-8850-424E-86C5-148DF8E95C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89DF3FAE-300B-C744-8819-BD176E3615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1A367A8-8536-DB4E-9F33-509A9669A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E082E-BD87-6347-A741-C9C0642142EB}" type="datetime1">
              <a:rPr lang="en-US" smtClean="0"/>
              <a:t>8/8/22</a:t>
            </a:fld>
            <a:endParaRPr lang="en-CN"/>
          </a:p>
        </p:txBody>
      </p:sp>
      <p:sp>
        <p:nvSpPr>
          <p:cNvPr id="5" name="Footer Placeholder 4">
            <a:extLst>
              <a:ext uri="{FF2B5EF4-FFF2-40B4-BE49-F238E27FC236}">
                <a16:creationId xmlns:a16="http://schemas.microsoft.com/office/drawing/2014/main" id="{7CDFDAAF-225C-B34F-9516-86D67FC08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0C80F29A-35F5-C843-B67C-ED09F90F9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73DA67-806A-084C-A864-2B3ED4D76026}" type="slidenum">
              <a:rPr lang="en-CN" smtClean="0"/>
              <a:t>‹#›</a:t>
            </a:fld>
            <a:endParaRPr lang="en-CN"/>
          </a:p>
        </p:txBody>
      </p:sp>
    </p:spTree>
    <p:extLst>
      <p:ext uri="{BB962C8B-B14F-4D97-AF65-F5344CB8AC3E}">
        <p14:creationId xmlns:p14="http://schemas.microsoft.com/office/powerpoint/2010/main" val="1228579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100.jpg"/><Relationship Id="rId1" Type="http://schemas.openxmlformats.org/officeDocument/2006/relationships/slideLayout" Target="../slideLayouts/slideLayout2.xml"/><Relationship Id="rId5" Type="http://schemas.openxmlformats.org/officeDocument/2006/relationships/image" Target="../media/image99.jpg"/><Relationship Id="rId4" Type="http://schemas.openxmlformats.org/officeDocument/2006/relationships/image" Target="../media/image9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1.jp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1.emf"/><Relationship Id="rId11" Type="http://schemas.openxmlformats.org/officeDocument/2006/relationships/image" Target="../media/image46.emf"/><Relationship Id="rId5" Type="http://schemas.openxmlformats.org/officeDocument/2006/relationships/image" Target="../media/image40.emf"/><Relationship Id="rId10" Type="http://schemas.openxmlformats.org/officeDocument/2006/relationships/image" Target="../media/image45.emf"/><Relationship Id="rId4" Type="http://schemas.openxmlformats.org/officeDocument/2006/relationships/image" Target="../media/image39.emf"/><Relationship Id="rId9" Type="http://schemas.openxmlformats.org/officeDocument/2006/relationships/image" Target="../media/image44.emf"/></Relationships>
</file>

<file path=ppt/slides/_rels/slide74.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 Id="rId14" Type="http://schemas.openxmlformats.org/officeDocument/2006/relationships/image" Target="../media/image46.emf"/></Relationships>
</file>

<file path=ppt/slides/_rels/slide75.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55.emf"/><Relationship Id="rId3" Type="http://schemas.openxmlformats.org/officeDocument/2006/relationships/image" Target="../media/image46.emf"/><Relationship Id="rId7" Type="http://schemas.openxmlformats.org/officeDocument/2006/relationships/image" Target="../media/image61.emf"/><Relationship Id="rId12"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0" Type="http://schemas.openxmlformats.org/officeDocument/2006/relationships/image" Target="../media/image64.emf"/><Relationship Id="rId4" Type="http://schemas.openxmlformats.org/officeDocument/2006/relationships/image" Target="../media/image58.emf"/><Relationship Id="rId9" Type="http://schemas.openxmlformats.org/officeDocument/2006/relationships/image" Target="../media/image63.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png"/><Relationship Id="rId7" Type="http://schemas.openxmlformats.org/officeDocument/2006/relationships/image" Target="../media/image72.emf"/><Relationship Id="rId12" Type="http://schemas.openxmlformats.org/officeDocument/2006/relationships/image" Target="../media/image77.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1.emf"/><Relationship Id="rId11" Type="http://schemas.openxmlformats.org/officeDocument/2006/relationships/image" Target="../media/image76.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png"/><Relationship Id="rId9" Type="http://schemas.openxmlformats.org/officeDocument/2006/relationships/image" Target="../media/image74.em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jpg"/></Relationships>
</file>

<file path=ppt/slides/_rels/slide8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9.jpg"/><Relationship Id="rId5" Type="http://schemas.openxmlformats.org/officeDocument/2006/relationships/image" Target="../media/image88.jpg"/><Relationship Id="rId4" Type="http://schemas.openxmlformats.org/officeDocument/2006/relationships/image" Target="../media/image87.jpg"/></Relationships>
</file>

<file path=ppt/slides/_rels/slide8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3.jp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9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9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369-B165-784B-82A2-D8F636B8299F}"/>
              </a:ext>
            </a:extLst>
          </p:cNvPr>
          <p:cNvSpPr>
            <a:spLocks noGrp="1"/>
          </p:cNvSpPr>
          <p:nvPr>
            <p:ph type="title"/>
          </p:nvPr>
        </p:nvSpPr>
        <p:spPr/>
        <p:txBody>
          <a:bodyPr/>
          <a:lstStyle/>
          <a:p>
            <a:r>
              <a:rPr lang="en-CN" dirty="0"/>
              <a:t>Agenda</a:t>
            </a:r>
          </a:p>
        </p:txBody>
      </p:sp>
      <p:sp>
        <p:nvSpPr>
          <p:cNvPr id="10" name="Content Placeholder 2">
            <a:extLst>
              <a:ext uri="{FF2B5EF4-FFF2-40B4-BE49-F238E27FC236}">
                <a16:creationId xmlns:a16="http://schemas.microsoft.com/office/drawing/2014/main" id="{6D33B954-ED81-1649-B984-7BDDE3DBC64C}"/>
              </a:ext>
            </a:extLst>
          </p:cNvPr>
          <p:cNvSpPr txBox="1">
            <a:spLocks/>
          </p:cNvSpPr>
          <p:nvPr/>
        </p:nvSpPr>
        <p:spPr>
          <a:xfrm>
            <a:off x="973222" y="1946944"/>
            <a:ext cx="4055595" cy="222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latin typeface="Sitka Banner" panose="02000505000000020004" pitchFamily="2"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B06602B2-2C0D-8A4F-8162-FC061C6D15E3}"/>
              </a:ext>
            </a:extLst>
          </p:cNvPr>
          <p:cNvSpPr txBox="1">
            <a:spLocks/>
          </p:cNvSpPr>
          <p:nvPr/>
        </p:nvSpPr>
        <p:spPr>
          <a:xfrm>
            <a:off x="724389" y="1603839"/>
            <a:ext cx="11261377" cy="2872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646B5F"/>
                </a:solidFill>
                <a:latin typeface="Rockwell" panose="02060603020205020403" pitchFamily="18" charset="0"/>
                <a:cs typeface="Times New Roman" panose="02020603050405020304" pitchFamily="18" charset="0"/>
              </a:rPr>
              <a:t>Memory Exposure Reduction</a:t>
            </a:r>
          </a:p>
          <a:p>
            <a:pPr lvl="1"/>
            <a:r>
              <a:rPr lang="en-US" altLang="zh-CN" sz="1600" dirty="0">
                <a:solidFill>
                  <a:srgbClr val="646B5F"/>
                </a:solidFill>
                <a:latin typeface="Rockwell" panose="02060603020205020403" pitchFamily="18" charset="0"/>
                <a:cs typeface="Times New Roman" panose="02020603050405020304" pitchFamily="18" charset="0"/>
              </a:rPr>
              <a:t>Process level (ASPLOS 2020)</a:t>
            </a:r>
          </a:p>
          <a:p>
            <a:pPr lvl="1"/>
            <a:r>
              <a:rPr lang="en-US" altLang="zh-CN" sz="1600" dirty="0">
                <a:solidFill>
                  <a:srgbClr val="646B5F"/>
                </a:solidFill>
                <a:latin typeface="Rockwell" panose="02060603020205020403" pitchFamily="18" charset="0"/>
                <a:cs typeface="Times New Roman" panose="02020603050405020304" pitchFamily="18" charset="0"/>
              </a:rPr>
              <a:t>Intra-process level (ISCA 2020)</a:t>
            </a:r>
          </a:p>
          <a:p>
            <a:pPr lvl="1"/>
            <a:r>
              <a:rPr lang="en-US" altLang="zh-CN" sz="1600" dirty="0">
                <a:solidFill>
                  <a:srgbClr val="646B5F"/>
                </a:solidFill>
                <a:latin typeface="Rockwell" panose="02060603020205020403" pitchFamily="18" charset="0"/>
                <a:cs typeface="Times New Roman" panose="02020603050405020304" pitchFamily="18" charset="0"/>
              </a:rPr>
              <a:t>Programming support (HPCA 2022)</a:t>
            </a:r>
          </a:p>
          <a:p>
            <a:r>
              <a:rPr lang="en-US" altLang="zh-CN" sz="2400" dirty="0">
                <a:solidFill>
                  <a:srgbClr val="646B5F"/>
                </a:solidFill>
                <a:latin typeface="Rockwell" panose="02060603020205020403" pitchFamily="18" charset="0"/>
                <a:cs typeface="Times New Roman" panose="02020603050405020304" pitchFamily="18" charset="0"/>
              </a:rPr>
              <a:t>Persistent Memory Defragmentation (ISCA 2022)</a:t>
            </a:r>
          </a:p>
          <a:p>
            <a:r>
              <a:rPr lang="en-US" altLang="zh-CN" sz="2400" dirty="0" err="1">
                <a:solidFill>
                  <a:srgbClr val="646B5F"/>
                </a:solidFill>
                <a:latin typeface="Rockwell" panose="02060603020205020403" pitchFamily="18" charset="0"/>
                <a:cs typeface="Times New Roman" panose="02020603050405020304" pitchFamily="18" charset="0"/>
              </a:rPr>
              <a:t>SoftPM</a:t>
            </a:r>
            <a:r>
              <a:rPr lang="en-US" altLang="zh-CN" sz="2400" dirty="0">
                <a:solidFill>
                  <a:srgbClr val="646B5F"/>
                </a:solidFill>
                <a:latin typeface="Rockwell" panose="02060603020205020403" pitchFamily="18" charset="0"/>
                <a:cs typeface="Times New Roman" panose="02020603050405020304" pitchFamily="18" charset="0"/>
              </a:rPr>
              <a:t>: Software Persistent Memory (In submission)</a:t>
            </a:r>
          </a:p>
          <a:p>
            <a:r>
              <a:rPr lang="en-US" altLang="zh-CN" sz="2400" dirty="0">
                <a:solidFill>
                  <a:srgbClr val="646B5F"/>
                </a:solidFill>
                <a:latin typeface="Rockwell" panose="02060603020205020403" pitchFamily="18" charset="0"/>
                <a:cs typeface="Times New Roman" panose="02020603050405020304" pitchFamily="18" charset="0"/>
              </a:rPr>
              <a:t>SoC Contention Modeling (MICRO 2021)</a:t>
            </a:r>
          </a:p>
          <a:p>
            <a:endParaRPr lang="en-US" altLang="zh-CN" sz="2400" dirty="0">
              <a:solidFill>
                <a:srgbClr val="646B5F"/>
              </a:solidFill>
              <a:latin typeface="Rockwell" panose="02060603020205020403"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DC4C6F2-B79D-984C-BB35-98A5B7739989}"/>
              </a:ext>
            </a:extLst>
          </p:cNvPr>
          <p:cNvSpPr>
            <a:spLocks noGrp="1"/>
          </p:cNvSpPr>
          <p:nvPr>
            <p:ph type="sldNum" sz="quarter" idx="12"/>
          </p:nvPr>
        </p:nvSpPr>
        <p:spPr/>
        <p:txBody>
          <a:bodyPr/>
          <a:lstStyle/>
          <a:p>
            <a:fld id="{7C73DA67-806A-084C-A864-2B3ED4D76026}" type="slidenum">
              <a:rPr lang="en-CN" smtClean="0"/>
              <a:t>1</a:t>
            </a:fld>
            <a:endParaRPr lang="en-CN"/>
          </a:p>
        </p:txBody>
      </p:sp>
    </p:spTree>
    <p:extLst>
      <p:ext uri="{BB962C8B-B14F-4D97-AF65-F5344CB8AC3E}">
        <p14:creationId xmlns:p14="http://schemas.microsoft.com/office/powerpoint/2010/main" val="229197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F03A5E84-F3E5-45E1-923C-ACF3686983D0}"/>
              </a:ext>
            </a:extLst>
          </p:cNvPr>
          <p:cNvSpPr/>
          <p:nvPr/>
        </p:nvSpPr>
        <p:spPr>
          <a:xfrm>
            <a:off x="2697472" y="2744222"/>
            <a:ext cx="6743875" cy="2022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fontScale="90000"/>
          </a:bodyPr>
          <a:lstStyle/>
          <a:p>
            <a:r>
              <a:rPr lang="en-US" altLang="zh-CN" sz="4000" dirty="0">
                <a:solidFill>
                  <a:srgbClr val="646B5F"/>
                </a:solidFill>
                <a:latin typeface="Rockwell" panose="02060603020205020403" pitchFamily="18" charset="0"/>
                <a:cs typeface="Times New Roman" panose="02020603050405020304" pitchFamily="18" charset="0"/>
              </a:rPr>
              <a:t>Idea: Memory Exposure Reduction &amp; Randomization</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10</a:t>
            </a:fld>
            <a:endParaRPr lang="zh-CN" altLang="en-US" dirty="0"/>
          </a:p>
        </p:txBody>
      </p:sp>
      <p:sp>
        <p:nvSpPr>
          <p:cNvPr id="23" name="Content Placeholder 2">
            <a:extLst>
              <a:ext uri="{FF2B5EF4-FFF2-40B4-BE49-F238E27FC236}">
                <a16:creationId xmlns:a16="http://schemas.microsoft.com/office/drawing/2014/main" id="{B2BB13F8-35F6-4551-BD4B-F7AE767FA2B4}"/>
              </a:ext>
            </a:extLst>
          </p:cNvPr>
          <p:cNvSpPr txBox="1">
            <a:spLocks/>
          </p:cNvSpPr>
          <p:nvPr/>
        </p:nvSpPr>
        <p:spPr>
          <a:xfrm>
            <a:off x="10891700" y="2533801"/>
            <a:ext cx="1389742"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Time</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91DC46E0-6E30-441F-8DD8-4230EDF34A69}"/>
              </a:ext>
            </a:extLst>
          </p:cNvPr>
          <p:cNvCxnSpPr>
            <a:cxnSpLocks/>
          </p:cNvCxnSpPr>
          <p:nvPr/>
        </p:nvCxnSpPr>
        <p:spPr>
          <a:xfrm>
            <a:off x="1962150" y="2710713"/>
            <a:ext cx="882432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0EAA8724-C292-437E-8940-6A263A962F9B}"/>
              </a:ext>
            </a:extLst>
          </p:cNvPr>
          <p:cNvSpPr txBox="1">
            <a:spLocks/>
          </p:cNvSpPr>
          <p:nvPr/>
        </p:nvSpPr>
        <p:spPr>
          <a:xfrm>
            <a:off x="343154" y="2469858"/>
            <a:ext cx="1389742" cy="566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Program: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7423D8EF-6936-4AFB-92A6-DAE22B9D319D}"/>
              </a:ext>
            </a:extLst>
          </p:cNvPr>
          <p:cNvCxnSpPr>
            <a:cxnSpLocks/>
          </p:cNvCxnSpPr>
          <p:nvPr/>
        </p:nvCxnSpPr>
        <p:spPr>
          <a:xfrm>
            <a:off x="2692400" y="2216748"/>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3047A43A-2FF9-4E7E-B2C1-0C8C43FA3595}"/>
              </a:ext>
            </a:extLst>
          </p:cNvPr>
          <p:cNvSpPr txBox="1">
            <a:spLocks/>
          </p:cNvSpPr>
          <p:nvPr/>
        </p:nvSpPr>
        <p:spPr>
          <a:xfrm>
            <a:off x="2727780" y="2257160"/>
            <a:ext cx="1389742" cy="3578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solidFill>
                  <a:schemeClr val="accent1">
                    <a:lumMod val="75000"/>
                  </a:schemeClr>
                </a:solidFill>
                <a:latin typeface="Sitka Banner" panose="02000505000000020004" pitchFamily="2" charset="0"/>
                <a:cs typeface="Times New Roman" panose="02020603050405020304" pitchFamily="18" charset="0"/>
              </a:rPr>
              <a:t>mmap</a:t>
            </a:r>
            <a:r>
              <a:rPr lang="en-US" altLang="zh-CN" sz="2000" dirty="0">
                <a:solidFill>
                  <a:schemeClr val="accent1">
                    <a:lumMod val="75000"/>
                  </a:schemeClr>
                </a:solidFill>
                <a:latin typeface="Sitka Banner" panose="02000505000000020004" pitchFamily="2" charset="0"/>
                <a:cs typeface="Times New Roman" panose="02020603050405020304" pitchFamily="18" charset="0"/>
              </a:rPr>
              <a:t>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4CE8F59E-C21F-4035-BA1F-A26D35A26CBC}"/>
              </a:ext>
            </a:extLst>
          </p:cNvPr>
          <p:cNvCxnSpPr/>
          <p:nvPr/>
        </p:nvCxnSpPr>
        <p:spPr>
          <a:xfrm>
            <a:off x="4292600" y="2216748"/>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084CA04-239D-401A-8647-1ABBD12BD990}"/>
              </a:ext>
            </a:extLst>
          </p:cNvPr>
          <p:cNvCxnSpPr/>
          <p:nvPr/>
        </p:nvCxnSpPr>
        <p:spPr>
          <a:xfrm>
            <a:off x="5740400" y="2207223"/>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60FC6BC-2865-46BD-8013-6F09F62490F8}"/>
              </a:ext>
            </a:extLst>
          </p:cNvPr>
          <p:cNvSpPr txBox="1">
            <a:spLocks/>
          </p:cNvSpPr>
          <p:nvPr/>
        </p:nvSpPr>
        <p:spPr>
          <a:xfrm>
            <a:off x="4381500" y="2257160"/>
            <a:ext cx="1300841" cy="357879"/>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access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sp>
        <p:nvSpPr>
          <p:cNvPr id="38" name="Content Placeholder 2">
            <a:extLst>
              <a:ext uri="{FF2B5EF4-FFF2-40B4-BE49-F238E27FC236}">
                <a16:creationId xmlns:a16="http://schemas.microsoft.com/office/drawing/2014/main" id="{C8F4B1DA-40F5-42C0-9B04-A245C0D461D4}"/>
              </a:ext>
            </a:extLst>
          </p:cNvPr>
          <p:cNvSpPr txBox="1">
            <a:spLocks/>
          </p:cNvSpPr>
          <p:nvPr/>
        </p:nvSpPr>
        <p:spPr>
          <a:xfrm>
            <a:off x="5892800" y="2257160"/>
            <a:ext cx="1389742" cy="3578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access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7F0182A8-2450-4B82-8A5F-CB8D2632FDAE}"/>
              </a:ext>
            </a:extLst>
          </p:cNvPr>
          <p:cNvCxnSpPr/>
          <p:nvPr/>
        </p:nvCxnSpPr>
        <p:spPr>
          <a:xfrm>
            <a:off x="9410700" y="2196534"/>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D2283B10-3446-4FC5-ADD2-FA9979BFE537}"/>
              </a:ext>
            </a:extLst>
          </p:cNvPr>
          <p:cNvSpPr txBox="1">
            <a:spLocks/>
          </p:cNvSpPr>
          <p:nvPr/>
        </p:nvSpPr>
        <p:spPr>
          <a:xfrm>
            <a:off x="9446080" y="2236946"/>
            <a:ext cx="1389742" cy="35787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solidFill>
                  <a:schemeClr val="accent1">
                    <a:lumMod val="75000"/>
                  </a:schemeClr>
                </a:solidFill>
                <a:latin typeface="Sitka Banner" panose="02000505000000020004" pitchFamily="2" charset="0"/>
                <a:cs typeface="Times New Roman" panose="02020603050405020304" pitchFamily="18" charset="0"/>
              </a:rPr>
              <a:t>munmap</a:t>
            </a:r>
            <a:r>
              <a:rPr lang="en-US" altLang="zh-CN" sz="2000" dirty="0">
                <a:solidFill>
                  <a:schemeClr val="accent1">
                    <a:lumMod val="75000"/>
                  </a:schemeClr>
                </a:solidFill>
                <a:latin typeface="Sitka Banner" panose="02000505000000020004" pitchFamily="2" charset="0"/>
                <a:cs typeface="Times New Roman" panose="02020603050405020304" pitchFamily="18" charset="0"/>
              </a:rPr>
              <a:t>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44" name="直接箭头连接符 43">
            <a:extLst>
              <a:ext uri="{FF2B5EF4-FFF2-40B4-BE49-F238E27FC236}">
                <a16:creationId xmlns:a16="http://schemas.microsoft.com/office/drawing/2014/main" id="{39163E10-FC2B-4A95-9319-E04BAD0D45D9}"/>
              </a:ext>
            </a:extLst>
          </p:cNvPr>
          <p:cNvCxnSpPr/>
          <p:nvPr/>
        </p:nvCxnSpPr>
        <p:spPr>
          <a:xfrm>
            <a:off x="7499350" y="2207223"/>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E67004C0-BF52-41AC-A1A2-B77D69F05B85}"/>
              </a:ext>
            </a:extLst>
          </p:cNvPr>
          <p:cNvSpPr txBox="1">
            <a:spLocks/>
          </p:cNvSpPr>
          <p:nvPr/>
        </p:nvSpPr>
        <p:spPr>
          <a:xfrm>
            <a:off x="7651750" y="2257160"/>
            <a:ext cx="1389742" cy="3578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access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sp>
        <p:nvSpPr>
          <p:cNvPr id="18" name="矩形 17">
            <a:extLst>
              <a:ext uri="{FF2B5EF4-FFF2-40B4-BE49-F238E27FC236}">
                <a16:creationId xmlns:a16="http://schemas.microsoft.com/office/drawing/2014/main" id="{B76B2A96-2386-43A0-9C93-B4A796730A3F}"/>
              </a:ext>
            </a:extLst>
          </p:cNvPr>
          <p:cNvSpPr/>
          <p:nvPr/>
        </p:nvSpPr>
        <p:spPr>
          <a:xfrm>
            <a:off x="4236485" y="3307168"/>
            <a:ext cx="203201" cy="2022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4C5D2DE5-BB6D-4BF9-BD15-4F0BFD94C73C}"/>
              </a:ext>
            </a:extLst>
          </p:cNvPr>
          <p:cNvSpPr/>
          <p:nvPr/>
        </p:nvSpPr>
        <p:spPr>
          <a:xfrm>
            <a:off x="5638799" y="3307170"/>
            <a:ext cx="203201" cy="2022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1A589082-F3FB-40A8-A813-B690B910DC82}"/>
              </a:ext>
            </a:extLst>
          </p:cNvPr>
          <p:cNvSpPr/>
          <p:nvPr/>
        </p:nvSpPr>
        <p:spPr>
          <a:xfrm>
            <a:off x="7397749" y="3307169"/>
            <a:ext cx="203201" cy="2022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Rounded Corners 43">
            <a:extLst>
              <a:ext uri="{FF2B5EF4-FFF2-40B4-BE49-F238E27FC236}">
                <a16:creationId xmlns:a16="http://schemas.microsoft.com/office/drawing/2014/main" id="{22606117-6D40-4B84-B14A-1FB28EA76A0A}"/>
              </a:ext>
            </a:extLst>
          </p:cNvPr>
          <p:cNvSpPr/>
          <p:nvPr/>
        </p:nvSpPr>
        <p:spPr>
          <a:xfrm>
            <a:off x="259292" y="3164613"/>
            <a:ext cx="2981282"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Memory Exposure Reduction</a:t>
            </a:r>
            <a:endParaRPr lang="zh-CN" altLang="en-US" dirty="0"/>
          </a:p>
        </p:txBody>
      </p:sp>
      <p:sp>
        <p:nvSpPr>
          <p:cNvPr id="32" name="Rectangle: Rounded Corners 43">
            <a:extLst>
              <a:ext uri="{FF2B5EF4-FFF2-40B4-BE49-F238E27FC236}">
                <a16:creationId xmlns:a16="http://schemas.microsoft.com/office/drawing/2014/main" id="{1A0409D1-459B-42BA-8303-6BCCB49118AF}"/>
              </a:ext>
            </a:extLst>
          </p:cNvPr>
          <p:cNvSpPr/>
          <p:nvPr/>
        </p:nvSpPr>
        <p:spPr>
          <a:xfrm>
            <a:off x="8155472" y="3212800"/>
            <a:ext cx="2571750"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Address Randomization</a:t>
            </a:r>
            <a:endParaRPr lang="zh-CN" altLang="en-US" dirty="0"/>
          </a:p>
        </p:txBody>
      </p:sp>
      <p:pic>
        <p:nvPicPr>
          <p:cNvPr id="35" name="Picture 2" descr="Image result for attacker">
            <a:extLst>
              <a:ext uri="{FF2B5EF4-FFF2-40B4-BE49-F238E27FC236}">
                <a16:creationId xmlns:a16="http://schemas.microsoft.com/office/drawing/2014/main" id="{6577954C-E5B9-4896-908C-91FA8BDFA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986" y="4217987"/>
            <a:ext cx="866825" cy="866825"/>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接箭头连接符 38">
            <a:extLst>
              <a:ext uri="{FF2B5EF4-FFF2-40B4-BE49-F238E27FC236}">
                <a16:creationId xmlns:a16="http://schemas.microsoft.com/office/drawing/2014/main" id="{DD5844A4-D1E3-4BE9-B823-0081AF4AE19C}"/>
              </a:ext>
            </a:extLst>
          </p:cNvPr>
          <p:cNvCxnSpPr>
            <a:cxnSpLocks/>
          </p:cNvCxnSpPr>
          <p:nvPr/>
        </p:nvCxnSpPr>
        <p:spPr>
          <a:xfrm flipV="1">
            <a:off x="3762830" y="3568852"/>
            <a:ext cx="0" cy="7173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AFD624F-5408-4EFF-8C80-DAAD56E264C7}"/>
              </a:ext>
            </a:extLst>
          </p:cNvPr>
          <p:cNvCxnSpPr>
            <a:cxnSpLocks/>
            <a:stCxn id="18" idx="2"/>
          </p:cNvCxnSpPr>
          <p:nvPr/>
        </p:nvCxnSpPr>
        <p:spPr>
          <a:xfrm>
            <a:off x="4338086" y="3509395"/>
            <a:ext cx="420656" cy="4021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CA9DC41-7B96-4199-8744-B6183D6C1834}"/>
              </a:ext>
            </a:extLst>
          </p:cNvPr>
          <p:cNvCxnSpPr>
            <a:cxnSpLocks/>
          </p:cNvCxnSpPr>
          <p:nvPr/>
        </p:nvCxnSpPr>
        <p:spPr>
          <a:xfrm flipV="1">
            <a:off x="5189760" y="3568852"/>
            <a:ext cx="449039" cy="3558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0D52BD04-CA5D-4B56-A03A-A1B6B7757B2C}"/>
              </a:ext>
            </a:extLst>
          </p:cNvPr>
          <p:cNvSpPr txBox="1">
            <a:spLocks/>
          </p:cNvSpPr>
          <p:nvPr/>
        </p:nvSpPr>
        <p:spPr>
          <a:xfrm>
            <a:off x="4679667" y="3924684"/>
            <a:ext cx="1389742"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rgbClr val="C00000"/>
                </a:solidFill>
                <a:latin typeface="Sitka Banner" panose="02000505000000020004" pitchFamily="2" charset="0"/>
                <a:cs typeface="Times New Roman" panose="02020603050405020304" pitchFamily="18" charset="0"/>
              </a:rPr>
              <a:t>Info.</a:t>
            </a:r>
            <a:endParaRPr lang="zh-CN" altLang="en-US" sz="2000" dirty="0">
              <a:solidFill>
                <a:srgbClr val="C00000"/>
              </a:solidFill>
              <a:latin typeface="Sitka Banner" panose="02000505000000020004" pitchFamily="2" charset="0"/>
              <a:cs typeface="Times New Roman" panose="02020603050405020304" pitchFamily="18" charset="0"/>
            </a:endParaRPr>
          </a:p>
        </p:txBody>
      </p:sp>
      <p:sp>
        <p:nvSpPr>
          <p:cNvPr id="19" name="乘号 18">
            <a:extLst>
              <a:ext uri="{FF2B5EF4-FFF2-40B4-BE49-F238E27FC236}">
                <a16:creationId xmlns:a16="http://schemas.microsoft.com/office/drawing/2014/main" id="{5C240DCF-E3A7-406E-9997-B43A4359846F}"/>
              </a:ext>
            </a:extLst>
          </p:cNvPr>
          <p:cNvSpPr/>
          <p:nvPr/>
        </p:nvSpPr>
        <p:spPr>
          <a:xfrm>
            <a:off x="5103147" y="3481205"/>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Content Placeholder 2">
            <a:extLst>
              <a:ext uri="{FF2B5EF4-FFF2-40B4-BE49-F238E27FC236}">
                <a16:creationId xmlns:a16="http://schemas.microsoft.com/office/drawing/2014/main" id="{7CE6BD5D-A67B-4617-91A3-B56551BE3184}"/>
              </a:ext>
            </a:extLst>
          </p:cNvPr>
          <p:cNvSpPr txBox="1">
            <a:spLocks/>
          </p:cNvSpPr>
          <p:nvPr/>
        </p:nvSpPr>
        <p:spPr>
          <a:xfrm>
            <a:off x="5284671" y="5121994"/>
            <a:ext cx="1389742"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Attacker</a:t>
            </a:r>
            <a:endParaRPr lang="zh-CN" altLang="en-US" sz="2000" dirty="0">
              <a:latin typeface="Sitka Banner" panose="02000505000000020004" pitchFamily="2" charset="0"/>
              <a:cs typeface="Times New Roman" panose="02020603050405020304" pitchFamily="18" charset="0"/>
            </a:endParaRPr>
          </a:p>
        </p:txBody>
      </p:sp>
      <p:sp>
        <p:nvSpPr>
          <p:cNvPr id="59" name="乘号 58">
            <a:extLst>
              <a:ext uri="{FF2B5EF4-FFF2-40B4-BE49-F238E27FC236}">
                <a16:creationId xmlns:a16="http://schemas.microsoft.com/office/drawing/2014/main" id="{5FB98F51-609C-4226-965A-7ACE526BFA51}"/>
              </a:ext>
            </a:extLst>
          </p:cNvPr>
          <p:cNvSpPr/>
          <p:nvPr/>
        </p:nvSpPr>
        <p:spPr>
          <a:xfrm>
            <a:off x="3343357" y="3762759"/>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921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grpId="0" nodeType="clickEffect">
                                  <p:stCondLst>
                                    <p:cond delay="0"/>
                                  </p:stCondLst>
                                  <p:childTnLst>
                                    <p:animRot by="21600000">
                                      <p:cBhvr>
                                        <p:cTn id="10" dur="2000" fill="hold"/>
                                        <p:tgtEl>
                                          <p:spTgt spid="55"/>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56"/>
                                        </p:tgtEl>
                                        <p:attrNameLst>
                                          <p:attrName>r</p:attrName>
                                        </p:attrNameLst>
                                      </p:cBhvr>
                                    </p:animRot>
                                  </p:childTnLst>
                                </p:cTn>
                              </p:par>
                              <p:par>
                                <p:cTn id="13" presetID="8" presetClass="emph" presetSubtype="0" fill="hold" grpId="0" nodeType="withEffect">
                                  <p:stCondLst>
                                    <p:cond delay="0"/>
                                  </p:stCondLst>
                                  <p:childTnLst>
                                    <p:animRot by="21600000">
                                      <p:cBhvr>
                                        <p:cTn id="14" dur="2000" fill="hold"/>
                                        <p:tgtEl>
                                          <p:spTgt spid="18"/>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500" fill="hold"/>
                                        <p:tgtEl>
                                          <p:spTgt spid="39"/>
                                        </p:tgtEl>
                                        <p:attrNameLst>
                                          <p:attrName>ppt_x</p:attrName>
                                        </p:attrNameLst>
                                      </p:cBhvr>
                                      <p:tavLst>
                                        <p:tav tm="0">
                                          <p:val>
                                            <p:strVal val="#ppt_x"/>
                                          </p:val>
                                        </p:tav>
                                        <p:tav tm="100000">
                                          <p:val>
                                            <p:strVal val="#ppt_x"/>
                                          </p:val>
                                        </p:tav>
                                      </p:tavLst>
                                    </p:anim>
                                    <p:anim calcmode="lin" valueType="num">
                                      <p:cBhvr additive="base">
                                        <p:cTn id="2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fill="hold"/>
                                        <p:tgtEl>
                                          <p:spTgt spid="42"/>
                                        </p:tgtEl>
                                        <p:attrNameLst>
                                          <p:attrName>ppt_x</p:attrName>
                                        </p:attrNameLst>
                                      </p:cBhvr>
                                      <p:tavLst>
                                        <p:tav tm="0">
                                          <p:val>
                                            <p:strVal val="#ppt_x"/>
                                          </p:val>
                                        </p:tav>
                                        <p:tav tm="100000">
                                          <p:val>
                                            <p:strVal val="#ppt_x"/>
                                          </p:val>
                                        </p:tav>
                                      </p:tavLst>
                                    </p:anim>
                                    <p:anim calcmode="lin" valueType="num">
                                      <p:cBhvr additive="base">
                                        <p:cTn id="39" dur="500" fill="hold"/>
                                        <p:tgtEl>
                                          <p:spTgt spid="42"/>
                                        </p:tgtEl>
                                        <p:attrNameLst>
                                          <p:attrName>ppt_y</p:attrName>
                                        </p:attrNameLst>
                                      </p:cBhvr>
                                      <p:tavLst>
                                        <p:tav tm="0">
                                          <p:val>
                                            <p:strVal val="1+#ppt_h/2"/>
                                          </p:val>
                                        </p:tav>
                                        <p:tav tm="100000">
                                          <p:val>
                                            <p:strVal val="#ppt_y"/>
                                          </p:val>
                                        </p:tav>
                                      </p:tavLst>
                                    </p:anim>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ppt_x"/>
                                          </p:val>
                                        </p:tav>
                                        <p:tav tm="100000">
                                          <p:val>
                                            <p:strVal val="#ppt_x"/>
                                          </p:val>
                                        </p:tav>
                                      </p:tavLst>
                                    </p:anim>
                                    <p:anim calcmode="lin" valueType="num">
                                      <p:cBhvr additive="base">
                                        <p:cTn id="4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18" grpId="0" animBg="1"/>
      <p:bldP spid="55" grpId="0" animBg="1"/>
      <p:bldP spid="56" grpId="0" animBg="1"/>
      <p:bldP spid="32" grpId="0" animBg="1"/>
      <p:bldP spid="46" grpId="0"/>
      <p:bldP spid="19" grpId="0" animBg="1"/>
      <p:bldP spid="58" grpId="0"/>
      <p:bldP spid="5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Architectural analysis</a:t>
            </a:r>
          </a:p>
        </p:txBody>
      </p:sp>
      <p:sp>
        <p:nvSpPr>
          <p:cNvPr id="8" name="文本框 7">
            <a:extLst>
              <a:ext uri="{FF2B5EF4-FFF2-40B4-BE49-F238E27FC236}">
                <a16:creationId xmlns:a16="http://schemas.microsoft.com/office/drawing/2014/main" id="{583ED7E4-46B4-4721-8E8F-9B2D61713041}"/>
              </a:ext>
            </a:extLst>
          </p:cNvPr>
          <p:cNvSpPr txBox="1"/>
          <p:nvPr/>
        </p:nvSpPr>
        <p:spPr>
          <a:xfrm>
            <a:off x="3719375" y="4609584"/>
            <a:ext cx="6096000" cy="369332"/>
          </a:xfrm>
          <a:prstGeom prst="rect">
            <a:avLst/>
          </a:prstGeom>
          <a:noFill/>
        </p:spPr>
        <p:txBody>
          <a:bodyPr wrap="square">
            <a:spAutoFit/>
          </a:bodyPr>
          <a:lstStyle/>
          <a:p>
            <a:r>
              <a:rPr lang="en-US" altLang="zh-CN" b="1" dirty="0">
                <a:solidFill>
                  <a:schemeClr val="accent6">
                    <a:lumMod val="75000"/>
                  </a:schemeClr>
                </a:solidFill>
              </a:rPr>
              <a:t>Hypothesis: Caused by fairness control in memory system</a:t>
            </a:r>
            <a:endParaRPr lang="zh-CN" altLang="en-US" b="1" dirty="0">
              <a:solidFill>
                <a:schemeClr val="accent6">
                  <a:lumMod val="75000"/>
                </a:schemeClr>
              </a:solidFill>
            </a:endParaRPr>
          </a:p>
        </p:txBody>
      </p:sp>
      <p:sp>
        <p:nvSpPr>
          <p:cNvPr id="3" name="灯片编号占位符 2">
            <a:extLst>
              <a:ext uri="{FF2B5EF4-FFF2-40B4-BE49-F238E27FC236}">
                <a16:creationId xmlns:a16="http://schemas.microsoft.com/office/drawing/2014/main" id="{8C0FAECA-EF88-40F3-9108-38A7683C949E}"/>
              </a:ext>
            </a:extLst>
          </p:cNvPr>
          <p:cNvSpPr>
            <a:spLocks noGrp="1"/>
          </p:cNvSpPr>
          <p:nvPr>
            <p:ph type="sldNum" sz="quarter" idx="12"/>
          </p:nvPr>
        </p:nvSpPr>
        <p:spPr/>
        <p:txBody>
          <a:bodyPr/>
          <a:lstStyle/>
          <a:p>
            <a:fld id="{C0ED2AAB-815A-AE45-B56A-7ECDEA478B7F}" type="slidenum">
              <a:rPr lang="en-US" smtClean="0"/>
              <a:t>100</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1701FDC6-F6BE-0A48-B667-F15787437BFF}"/>
              </a:ext>
            </a:extLst>
          </p:cNvPr>
          <p:cNvPicPr>
            <a:picLocks noChangeAspect="1"/>
          </p:cNvPicPr>
          <p:nvPr/>
        </p:nvPicPr>
        <p:blipFill>
          <a:blip r:embed="rId3"/>
          <a:stretch>
            <a:fillRect/>
          </a:stretch>
        </p:blipFill>
        <p:spPr>
          <a:xfrm>
            <a:off x="0" y="1413645"/>
            <a:ext cx="12192000" cy="3022810"/>
          </a:xfrm>
          <a:prstGeom prst="rect">
            <a:avLst/>
          </a:prstGeom>
        </p:spPr>
      </p:pic>
    </p:spTree>
    <p:extLst>
      <p:ext uri="{BB962C8B-B14F-4D97-AF65-F5344CB8AC3E}">
        <p14:creationId xmlns:p14="http://schemas.microsoft.com/office/powerpoint/2010/main" val="225047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Purpose of Fairness Control </a:t>
            </a:r>
          </a:p>
        </p:txBody>
      </p:sp>
      <p:sp>
        <p:nvSpPr>
          <p:cNvPr id="10" name="Rectangle: Rounded Corners 7">
            <a:extLst>
              <a:ext uri="{FF2B5EF4-FFF2-40B4-BE49-F238E27FC236}">
                <a16:creationId xmlns:a16="http://schemas.microsoft.com/office/drawing/2014/main" id="{4C7A2B64-EF44-4C71-92B3-87F27EC87BF3}"/>
              </a:ext>
            </a:extLst>
          </p:cNvPr>
          <p:cNvSpPr/>
          <p:nvPr/>
        </p:nvSpPr>
        <p:spPr>
          <a:xfrm>
            <a:off x="1409387" y="1561564"/>
            <a:ext cx="1448113" cy="100276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Stream Access</a:t>
            </a:r>
          </a:p>
          <a:p>
            <a:pPr algn="ctr"/>
            <a:r>
              <a:rPr lang="en-US" altLang="zh-CN" sz="2000" dirty="0">
                <a:latin typeface="Times New Roman" panose="02020603050405020304" pitchFamily="18" charset="0"/>
                <a:cs typeface="Times New Roman" panose="02020603050405020304" pitchFamily="18" charset="0"/>
              </a:rPr>
              <a:t>Program</a:t>
            </a:r>
            <a:endParaRPr lang="zh-CN" altLang="en-US" sz="2000" dirty="0">
              <a:latin typeface="Times New Roman" panose="02020603050405020304" pitchFamily="18" charset="0"/>
              <a:cs typeface="Times New Roman" panose="02020603050405020304" pitchFamily="18" charset="0"/>
            </a:endParaRPr>
          </a:p>
        </p:txBody>
      </p:sp>
      <p:sp>
        <p:nvSpPr>
          <p:cNvPr id="11" name="Rectangle: Rounded Corners 7">
            <a:extLst>
              <a:ext uri="{FF2B5EF4-FFF2-40B4-BE49-F238E27FC236}">
                <a16:creationId xmlns:a16="http://schemas.microsoft.com/office/drawing/2014/main" id="{AE28035E-486F-42DA-A365-0348103A5F93}"/>
              </a:ext>
            </a:extLst>
          </p:cNvPr>
          <p:cNvSpPr/>
          <p:nvPr/>
        </p:nvSpPr>
        <p:spPr>
          <a:xfrm>
            <a:off x="1409387" y="2879562"/>
            <a:ext cx="1448113"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IP 1</a:t>
            </a:r>
            <a:endParaRPr lang="zh-CN" altLang="en-US" sz="2000" dirty="0">
              <a:latin typeface="Times New Roman" panose="02020603050405020304" pitchFamily="18" charset="0"/>
              <a:cs typeface="Times New Roman" panose="02020603050405020304" pitchFamily="18" charset="0"/>
            </a:endParaRPr>
          </a:p>
        </p:txBody>
      </p:sp>
      <p:sp>
        <p:nvSpPr>
          <p:cNvPr id="12" name="Rectangle: Rounded Corners 7">
            <a:extLst>
              <a:ext uri="{FF2B5EF4-FFF2-40B4-BE49-F238E27FC236}">
                <a16:creationId xmlns:a16="http://schemas.microsoft.com/office/drawing/2014/main" id="{14D316C8-4154-40D7-956F-B16F1264E8E4}"/>
              </a:ext>
            </a:extLst>
          </p:cNvPr>
          <p:cNvSpPr/>
          <p:nvPr/>
        </p:nvSpPr>
        <p:spPr>
          <a:xfrm>
            <a:off x="3091980" y="1561564"/>
            <a:ext cx="1448113" cy="100276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Random Access</a:t>
            </a:r>
          </a:p>
          <a:p>
            <a:pPr algn="ctr"/>
            <a:r>
              <a:rPr lang="en-US" altLang="zh-CN" sz="2000" dirty="0">
                <a:latin typeface="Times New Roman" panose="02020603050405020304" pitchFamily="18" charset="0"/>
                <a:cs typeface="Times New Roman" panose="02020603050405020304" pitchFamily="18" charset="0"/>
              </a:rPr>
              <a:t>Program</a:t>
            </a:r>
            <a:endParaRPr lang="zh-CN" altLang="en-US" sz="2000" dirty="0">
              <a:latin typeface="Times New Roman" panose="02020603050405020304" pitchFamily="18" charset="0"/>
              <a:cs typeface="Times New Roman" panose="02020603050405020304" pitchFamily="18" charset="0"/>
            </a:endParaRPr>
          </a:p>
        </p:txBody>
      </p:sp>
      <p:sp>
        <p:nvSpPr>
          <p:cNvPr id="13" name="Rectangle: Rounded Corners 7">
            <a:extLst>
              <a:ext uri="{FF2B5EF4-FFF2-40B4-BE49-F238E27FC236}">
                <a16:creationId xmlns:a16="http://schemas.microsoft.com/office/drawing/2014/main" id="{56A7C0DA-9544-4A4E-B7CE-5A6FC0E2F826}"/>
              </a:ext>
            </a:extLst>
          </p:cNvPr>
          <p:cNvSpPr/>
          <p:nvPr/>
        </p:nvSpPr>
        <p:spPr>
          <a:xfrm>
            <a:off x="3091980" y="2879562"/>
            <a:ext cx="1448113"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IP 2</a:t>
            </a:r>
            <a:endParaRPr lang="zh-CN" altLang="en-US" sz="2000" dirty="0">
              <a:latin typeface="Times New Roman" panose="02020603050405020304" pitchFamily="18" charset="0"/>
              <a:cs typeface="Times New Roman" panose="02020603050405020304" pitchFamily="18" charset="0"/>
            </a:endParaRPr>
          </a:p>
        </p:txBody>
      </p:sp>
      <p:sp>
        <p:nvSpPr>
          <p:cNvPr id="14" name="Rectangle: Rounded Corners 7">
            <a:extLst>
              <a:ext uri="{FF2B5EF4-FFF2-40B4-BE49-F238E27FC236}">
                <a16:creationId xmlns:a16="http://schemas.microsoft.com/office/drawing/2014/main" id="{ED2B2375-6A70-418B-8D22-BFB86BBD4D8A}"/>
              </a:ext>
            </a:extLst>
          </p:cNvPr>
          <p:cNvSpPr/>
          <p:nvPr/>
        </p:nvSpPr>
        <p:spPr>
          <a:xfrm>
            <a:off x="1409387" y="3657110"/>
            <a:ext cx="1448113" cy="43575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Memory 1</a:t>
            </a:r>
            <a:endParaRPr lang="zh-CN" altLang="en-US" sz="2000" dirty="0">
              <a:latin typeface="Times New Roman" panose="02020603050405020304" pitchFamily="18" charset="0"/>
              <a:cs typeface="Times New Roman" panose="02020603050405020304" pitchFamily="18" charset="0"/>
            </a:endParaRPr>
          </a:p>
        </p:txBody>
      </p:sp>
      <p:sp>
        <p:nvSpPr>
          <p:cNvPr id="15" name="Rectangle: Rounded Corners 7">
            <a:extLst>
              <a:ext uri="{FF2B5EF4-FFF2-40B4-BE49-F238E27FC236}">
                <a16:creationId xmlns:a16="http://schemas.microsoft.com/office/drawing/2014/main" id="{BE60A41F-5982-4886-99CF-F51955B7DC40}"/>
              </a:ext>
            </a:extLst>
          </p:cNvPr>
          <p:cNvSpPr/>
          <p:nvPr/>
        </p:nvSpPr>
        <p:spPr>
          <a:xfrm>
            <a:off x="3091980" y="3657110"/>
            <a:ext cx="1448113" cy="43575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Memory 2</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A9A81430-D59D-4210-863A-2AC4D7D87C7F}"/>
              </a:ext>
            </a:extLst>
          </p:cNvPr>
          <p:cNvSpPr txBox="1"/>
          <p:nvPr/>
        </p:nvSpPr>
        <p:spPr>
          <a:xfrm>
            <a:off x="213360" y="6473434"/>
            <a:ext cx="8240076" cy="276999"/>
          </a:xfrm>
          <a:prstGeom prst="rect">
            <a:avLst/>
          </a:prstGeom>
          <a:noFill/>
        </p:spPr>
        <p:txBody>
          <a:bodyPr wrap="none" rtlCol="0">
            <a:spAutoFit/>
          </a:bodyPr>
          <a:lstStyle/>
          <a:p>
            <a:r>
              <a:rPr lang="en-US" altLang="zh-CN" sz="1200" dirty="0"/>
              <a:t>Thomas </a:t>
            </a:r>
            <a:r>
              <a:rPr lang="en-US" altLang="zh-CN" sz="1200" dirty="0" err="1"/>
              <a:t>Moscibroda</a:t>
            </a:r>
            <a:r>
              <a:rPr lang="en-US" altLang="zh-CN" sz="1200" dirty="0"/>
              <a:t>, et al., Memory Performance Attacks: Denial of memory service in multi-core systems, USENIX Security 2007</a:t>
            </a:r>
            <a:endParaRPr lang="zh-CN" altLang="en-US" sz="1200" dirty="0"/>
          </a:p>
        </p:txBody>
      </p:sp>
      <p:sp>
        <p:nvSpPr>
          <p:cNvPr id="3" name="灯片编号占位符 2">
            <a:extLst>
              <a:ext uri="{FF2B5EF4-FFF2-40B4-BE49-F238E27FC236}">
                <a16:creationId xmlns:a16="http://schemas.microsoft.com/office/drawing/2014/main" id="{9631EC0A-A41F-4496-92DA-86708B27D73C}"/>
              </a:ext>
            </a:extLst>
          </p:cNvPr>
          <p:cNvSpPr>
            <a:spLocks noGrp="1"/>
          </p:cNvSpPr>
          <p:nvPr>
            <p:ph type="sldNum" sz="quarter" idx="12"/>
          </p:nvPr>
        </p:nvSpPr>
        <p:spPr/>
        <p:txBody>
          <a:bodyPr/>
          <a:lstStyle/>
          <a:p>
            <a:fld id="{C0ED2AAB-815A-AE45-B56A-7ECDEA478B7F}" type="slidenum">
              <a:rPr lang="en-US" smtClean="0"/>
              <a:t>101</a:t>
            </a:fld>
            <a:endParaRPr lang="en-US"/>
          </a:p>
        </p:txBody>
      </p:sp>
    </p:spTree>
    <p:extLst>
      <p:ext uri="{BB962C8B-B14F-4D97-AF65-F5344CB8AC3E}">
        <p14:creationId xmlns:p14="http://schemas.microsoft.com/office/powerpoint/2010/main" val="1344102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3348C318-6071-42C8-B577-EDCFAF56A88E}"/>
              </a:ext>
            </a:extLst>
          </p:cNvPr>
          <p:cNvSpPr txBox="1"/>
          <p:nvPr/>
        </p:nvSpPr>
        <p:spPr>
          <a:xfrm>
            <a:off x="0" y="1561564"/>
            <a:ext cx="1661552" cy="1015663"/>
          </a:xfrm>
          <a:prstGeom prst="rect">
            <a:avLst/>
          </a:prstGeom>
          <a:noFill/>
        </p:spPr>
        <p:txBody>
          <a:bodyPr wrap="square" rtlCol="0">
            <a:spAutoFit/>
          </a:bodyPr>
          <a:lstStyle/>
          <a:p>
            <a:r>
              <a:rPr lang="en-US" altLang="zh-CN" sz="2000" dirty="0"/>
              <a:t>Similar</a:t>
            </a:r>
          </a:p>
          <a:p>
            <a:r>
              <a:rPr lang="en-US" altLang="zh-CN" sz="2000" dirty="0"/>
              <a:t>Co-located</a:t>
            </a:r>
          </a:p>
          <a:p>
            <a:r>
              <a:rPr lang="en-US" altLang="zh-CN" sz="2000" dirty="0"/>
              <a:t>Performance</a:t>
            </a:r>
          </a:p>
        </p:txBody>
      </p:sp>
      <p:sp>
        <p:nvSpPr>
          <p:cNvPr id="23" name="Rectangle: Rounded Corners 7">
            <a:extLst>
              <a:ext uri="{FF2B5EF4-FFF2-40B4-BE49-F238E27FC236}">
                <a16:creationId xmlns:a16="http://schemas.microsoft.com/office/drawing/2014/main" id="{C76FD002-3C67-46B4-A556-9E7F1EEF76FE}"/>
              </a:ext>
            </a:extLst>
          </p:cNvPr>
          <p:cNvSpPr/>
          <p:nvPr/>
        </p:nvSpPr>
        <p:spPr>
          <a:xfrm>
            <a:off x="1409387" y="1561564"/>
            <a:ext cx="1448113" cy="100276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Stream Access</a:t>
            </a:r>
          </a:p>
          <a:p>
            <a:pPr algn="ctr"/>
            <a:r>
              <a:rPr lang="en-US" altLang="zh-CN" sz="2000" dirty="0">
                <a:latin typeface="Times New Roman" panose="02020603050405020304" pitchFamily="18" charset="0"/>
                <a:cs typeface="Times New Roman" panose="02020603050405020304" pitchFamily="18" charset="0"/>
              </a:rPr>
              <a:t>Program</a:t>
            </a:r>
            <a:endParaRPr lang="zh-CN" altLang="en-US" sz="2000" dirty="0">
              <a:latin typeface="Times New Roman" panose="02020603050405020304" pitchFamily="18" charset="0"/>
              <a:cs typeface="Times New Roman" panose="02020603050405020304" pitchFamily="18" charset="0"/>
            </a:endParaRPr>
          </a:p>
        </p:txBody>
      </p:sp>
      <p:sp>
        <p:nvSpPr>
          <p:cNvPr id="24" name="Rectangle: Rounded Corners 7">
            <a:extLst>
              <a:ext uri="{FF2B5EF4-FFF2-40B4-BE49-F238E27FC236}">
                <a16:creationId xmlns:a16="http://schemas.microsoft.com/office/drawing/2014/main" id="{8A7DA2D1-12AD-48B2-BAE6-51B33AB20EAB}"/>
              </a:ext>
            </a:extLst>
          </p:cNvPr>
          <p:cNvSpPr/>
          <p:nvPr/>
        </p:nvSpPr>
        <p:spPr>
          <a:xfrm>
            <a:off x="1409387" y="2879562"/>
            <a:ext cx="1448113"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IP 1</a:t>
            </a:r>
            <a:endParaRPr lang="zh-CN" altLang="en-US" sz="2000" dirty="0">
              <a:latin typeface="Times New Roman" panose="02020603050405020304" pitchFamily="18" charset="0"/>
              <a:cs typeface="Times New Roman" panose="02020603050405020304" pitchFamily="18" charset="0"/>
            </a:endParaRPr>
          </a:p>
        </p:txBody>
      </p:sp>
      <p:sp>
        <p:nvSpPr>
          <p:cNvPr id="25" name="Rectangle: Rounded Corners 7">
            <a:extLst>
              <a:ext uri="{FF2B5EF4-FFF2-40B4-BE49-F238E27FC236}">
                <a16:creationId xmlns:a16="http://schemas.microsoft.com/office/drawing/2014/main" id="{EDE67BC0-9AA2-4503-9C76-347BA5D21B2E}"/>
              </a:ext>
            </a:extLst>
          </p:cNvPr>
          <p:cNvSpPr/>
          <p:nvPr/>
        </p:nvSpPr>
        <p:spPr>
          <a:xfrm>
            <a:off x="3091980" y="1561564"/>
            <a:ext cx="1448113" cy="1002764"/>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Random Access</a:t>
            </a:r>
          </a:p>
          <a:p>
            <a:pPr algn="ctr"/>
            <a:r>
              <a:rPr lang="en-US" altLang="zh-CN" sz="2000" dirty="0">
                <a:latin typeface="Times New Roman" panose="02020603050405020304" pitchFamily="18" charset="0"/>
                <a:cs typeface="Times New Roman" panose="02020603050405020304" pitchFamily="18" charset="0"/>
              </a:rPr>
              <a:t>Program</a:t>
            </a:r>
            <a:endParaRPr lang="zh-CN" altLang="en-US" sz="2000" dirty="0">
              <a:latin typeface="Times New Roman" panose="02020603050405020304" pitchFamily="18" charset="0"/>
              <a:cs typeface="Times New Roman" panose="02020603050405020304" pitchFamily="18" charset="0"/>
            </a:endParaRPr>
          </a:p>
        </p:txBody>
      </p:sp>
      <p:sp>
        <p:nvSpPr>
          <p:cNvPr id="26" name="Rectangle: Rounded Corners 7">
            <a:extLst>
              <a:ext uri="{FF2B5EF4-FFF2-40B4-BE49-F238E27FC236}">
                <a16:creationId xmlns:a16="http://schemas.microsoft.com/office/drawing/2014/main" id="{55C69208-BFC7-46B4-B346-7D3FCA8B7BA7}"/>
              </a:ext>
            </a:extLst>
          </p:cNvPr>
          <p:cNvSpPr/>
          <p:nvPr/>
        </p:nvSpPr>
        <p:spPr>
          <a:xfrm>
            <a:off x="3091980" y="2879562"/>
            <a:ext cx="1448113"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IP 2</a:t>
            </a:r>
            <a:endParaRPr lang="zh-CN" altLang="en-US" sz="2000" dirty="0">
              <a:latin typeface="Times New Roman" panose="02020603050405020304" pitchFamily="18" charset="0"/>
              <a:cs typeface="Times New Roman" panose="02020603050405020304" pitchFamily="18" charset="0"/>
            </a:endParaRPr>
          </a:p>
        </p:txBody>
      </p:sp>
      <p:sp>
        <p:nvSpPr>
          <p:cNvPr id="27" name="Rectangle: Rounded Corners 7">
            <a:extLst>
              <a:ext uri="{FF2B5EF4-FFF2-40B4-BE49-F238E27FC236}">
                <a16:creationId xmlns:a16="http://schemas.microsoft.com/office/drawing/2014/main" id="{495253DE-9F00-4E19-8C8B-068FB00F56A8}"/>
              </a:ext>
            </a:extLst>
          </p:cNvPr>
          <p:cNvSpPr/>
          <p:nvPr/>
        </p:nvSpPr>
        <p:spPr>
          <a:xfrm>
            <a:off x="1409387" y="3657110"/>
            <a:ext cx="3130706" cy="43575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Shared Memory</a:t>
            </a:r>
            <a:endParaRPr lang="zh-CN" altLang="en-US" sz="2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EC5D8A03-6590-4AEF-B12C-47A68814A743}"/>
              </a:ext>
            </a:extLst>
          </p:cNvPr>
          <p:cNvSpPr txBox="1"/>
          <p:nvPr/>
        </p:nvSpPr>
        <p:spPr>
          <a:xfrm>
            <a:off x="4572000" y="1612720"/>
            <a:ext cx="1661552" cy="707886"/>
          </a:xfrm>
          <a:prstGeom prst="rect">
            <a:avLst/>
          </a:prstGeom>
          <a:noFill/>
        </p:spPr>
        <p:txBody>
          <a:bodyPr wrap="square" rtlCol="0">
            <a:spAutoFit/>
          </a:bodyPr>
          <a:lstStyle/>
          <a:p>
            <a:r>
              <a:rPr lang="en-US" altLang="zh-CN" sz="2000" dirty="0"/>
              <a:t>Significant </a:t>
            </a:r>
          </a:p>
          <a:p>
            <a:r>
              <a:rPr lang="en-US" altLang="zh-CN" sz="2000" dirty="0"/>
              <a:t>slowdown</a:t>
            </a:r>
          </a:p>
        </p:txBody>
      </p:sp>
      <p:pic>
        <p:nvPicPr>
          <p:cNvPr id="7" name="图片 6" descr="图表, 条形图, 瀑布图&#10;&#10;描述已自动生成">
            <a:extLst>
              <a:ext uri="{FF2B5EF4-FFF2-40B4-BE49-F238E27FC236}">
                <a16:creationId xmlns:a16="http://schemas.microsoft.com/office/drawing/2014/main" id="{D15F9A48-B50A-403F-8F57-82DA524BA791}"/>
              </a:ext>
            </a:extLst>
          </p:cNvPr>
          <p:cNvPicPr>
            <a:picLocks noChangeAspect="1"/>
          </p:cNvPicPr>
          <p:nvPr/>
        </p:nvPicPr>
        <p:blipFill>
          <a:blip r:embed="rId3"/>
          <a:stretch>
            <a:fillRect/>
          </a:stretch>
        </p:blipFill>
        <p:spPr>
          <a:xfrm>
            <a:off x="6002288" y="1235300"/>
            <a:ext cx="5351512" cy="3288524"/>
          </a:xfrm>
          <a:prstGeom prst="rect">
            <a:avLst/>
          </a:prstGeom>
        </p:spPr>
      </p:pic>
      <p:sp>
        <p:nvSpPr>
          <p:cNvPr id="30" name="文本框 29">
            <a:extLst>
              <a:ext uri="{FF2B5EF4-FFF2-40B4-BE49-F238E27FC236}">
                <a16:creationId xmlns:a16="http://schemas.microsoft.com/office/drawing/2014/main" id="{D6751D78-EB31-48A4-B730-2C1510D65B0D}"/>
              </a:ext>
            </a:extLst>
          </p:cNvPr>
          <p:cNvSpPr txBox="1"/>
          <p:nvPr/>
        </p:nvSpPr>
        <p:spPr>
          <a:xfrm>
            <a:off x="3816036" y="4532466"/>
            <a:ext cx="5975663" cy="1323439"/>
          </a:xfrm>
          <a:prstGeom prst="rect">
            <a:avLst/>
          </a:prstGeom>
          <a:noFill/>
        </p:spPr>
        <p:txBody>
          <a:bodyPr wrap="square" rtlCol="0">
            <a:spAutoFit/>
          </a:bodyPr>
          <a:lstStyle/>
          <a:p>
            <a:r>
              <a:rPr lang="en-US" altLang="zh-CN" sz="2000" dirty="0">
                <a:solidFill>
                  <a:schemeClr val="accent2"/>
                </a:solidFill>
              </a:rPr>
              <a:t>Fairness control is important in memory controller</a:t>
            </a:r>
          </a:p>
          <a:p>
            <a:pPr marL="342900" indent="-342900">
              <a:buFont typeface="Arial" panose="020B0604020202020204" pitchFamily="34" charset="0"/>
              <a:buChar char="•"/>
            </a:pPr>
            <a:r>
              <a:rPr lang="en-US" altLang="zh-CN" sz="2000" dirty="0">
                <a:solidFill>
                  <a:schemeClr val="accent2"/>
                </a:solidFill>
              </a:rPr>
              <a:t>Reduce denial of memory service vulnerabilities</a:t>
            </a:r>
          </a:p>
          <a:p>
            <a:pPr marL="342900" indent="-342900">
              <a:buFont typeface="Arial" panose="020B0604020202020204" pitchFamily="34" charset="0"/>
              <a:buChar char="•"/>
            </a:pPr>
            <a:r>
              <a:rPr lang="en-US" altLang="zh-CN" sz="2000" dirty="0">
                <a:solidFill>
                  <a:schemeClr val="accent2"/>
                </a:solidFill>
              </a:rPr>
              <a:t>Improve overall throughput</a:t>
            </a:r>
          </a:p>
          <a:p>
            <a:pPr marL="342900" indent="-342900">
              <a:buFont typeface="Arial" panose="020B0604020202020204" pitchFamily="34" charset="0"/>
              <a:buChar char="•"/>
            </a:pPr>
            <a:r>
              <a:rPr lang="en-US" altLang="zh-CN" sz="2000" dirty="0">
                <a:solidFill>
                  <a:schemeClr val="accent2"/>
                </a:solidFill>
              </a:rPr>
              <a:t>Improve quality-of-service </a:t>
            </a:r>
            <a:endParaRPr lang="zh-CN" altLang="en-US" sz="2000" dirty="0"/>
          </a:p>
        </p:txBody>
      </p:sp>
      <p:sp>
        <p:nvSpPr>
          <p:cNvPr id="32" name="Title 1">
            <a:extLst>
              <a:ext uri="{FF2B5EF4-FFF2-40B4-BE49-F238E27FC236}">
                <a16:creationId xmlns:a16="http://schemas.microsoft.com/office/drawing/2014/main" id="{F4B977E6-C217-4A98-B17E-7ED05C3D16B7}"/>
              </a:ext>
            </a:extLst>
          </p:cNvPr>
          <p:cNvSpPr txBox="1">
            <a:spLocks/>
          </p:cNvSpPr>
          <p:nvPr/>
        </p:nvSpPr>
        <p:spPr>
          <a:xfrm>
            <a:off x="838200" y="365126"/>
            <a:ext cx="10515600" cy="875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646B5F"/>
                </a:solidFill>
                <a:latin typeface="Rockwell" panose="02060603020205020403" pitchFamily="18" charset="0"/>
                <a:cs typeface="Times New Roman" panose="02020603050405020304" pitchFamily="18" charset="0"/>
              </a:rPr>
              <a:t>Purpose of Fairness Control </a:t>
            </a:r>
          </a:p>
        </p:txBody>
      </p:sp>
      <p:sp>
        <p:nvSpPr>
          <p:cNvPr id="2" name="灯片编号占位符 1">
            <a:extLst>
              <a:ext uri="{FF2B5EF4-FFF2-40B4-BE49-F238E27FC236}">
                <a16:creationId xmlns:a16="http://schemas.microsoft.com/office/drawing/2014/main" id="{2745100C-AF8B-4686-87F4-0420C29C91F8}"/>
              </a:ext>
            </a:extLst>
          </p:cNvPr>
          <p:cNvSpPr>
            <a:spLocks noGrp="1"/>
          </p:cNvSpPr>
          <p:nvPr>
            <p:ph type="sldNum" sz="quarter" idx="12"/>
          </p:nvPr>
        </p:nvSpPr>
        <p:spPr/>
        <p:txBody>
          <a:bodyPr/>
          <a:lstStyle/>
          <a:p>
            <a:fld id="{C0ED2AAB-815A-AE45-B56A-7ECDEA478B7F}" type="slidenum">
              <a:rPr lang="en-US" smtClean="0"/>
              <a:t>102</a:t>
            </a:fld>
            <a:endParaRPr lang="en-US"/>
          </a:p>
        </p:txBody>
      </p:sp>
      <p:sp>
        <p:nvSpPr>
          <p:cNvPr id="14" name="文本框 13">
            <a:extLst>
              <a:ext uri="{FF2B5EF4-FFF2-40B4-BE49-F238E27FC236}">
                <a16:creationId xmlns:a16="http://schemas.microsoft.com/office/drawing/2014/main" id="{639CCC40-61EA-42E4-B727-9201B2F711A9}"/>
              </a:ext>
            </a:extLst>
          </p:cNvPr>
          <p:cNvSpPr txBox="1"/>
          <p:nvPr/>
        </p:nvSpPr>
        <p:spPr>
          <a:xfrm>
            <a:off x="213360" y="6473434"/>
            <a:ext cx="9570890" cy="307777"/>
          </a:xfrm>
          <a:prstGeom prst="rect">
            <a:avLst/>
          </a:prstGeom>
          <a:noFill/>
        </p:spPr>
        <p:txBody>
          <a:bodyPr wrap="none" rtlCol="0">
            <a:spAutoFit/>
          </a:bodyPr>
          <a:lstStyle/>
          <a:p>
            <a:r>
              <a:rPr lang="en-US" altLang="zh-CN" sz="1400" dirty="0"/>
              <a:t>Thomas </a:t>
            </a:r>
            <a:r>
              <a:rPr lang="en-US" altLang="zh-CN" sz="1400" dirty="0" err="1"/>
              <a:t>Moscibroda</a:t>
            </a:r>
            <a:r>
              <a:rPr lang="en-US" altLang="zh-CN" sz="1400" dirty="0"/>
              <a:t>, et al., Memory Performance Attacks: Denial of memory service in multi-core systems, USENIX Security 2007</a:t>
            </a:r>
            <a:endParaRPr lang="zh-CN" altLang="en-US" sz="1400" dirty="0"/>
          </a:p>
        </p:txBody>
      </p:sp>
    </p:spTree>
    <p:extLst>
      <p:ext uri="{BB962C8B-B14F-4D97-AF65-F5344CB8AC3E}">
        <p14:creationId xmlns:p14="http://schemas.microsoft.com/office/powerpoint/2010/main" val="166358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3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9ABB6A5C-E18E-034B-91E6-A1A1446A762A}"/>
              </a:ext>
            </a:extLst>
          </p:cNvPr>
          <p:cNvPicPr>
            <a:picLocks noChangeAspect="1"/>
          </p:cNvPicPr>
          <p:nvPr/>
        </p:nvPicPr>
        <p:blipFill>
          <a:blip r:embed="rId3"/>
          <a:stretch>
            <a:fillRect/>
          </a:stretch>
        </p:blipFill>
        <p:spPr>
          <a:xfrm>
            <a:off x="3845612" y="1419971"/>
            <a:ext cx="4337609" cy="2701265"/>
          </a:xfrm>
          <a:prstGeom prst="rect">
            <a:avLst/>
          </a:prstGeom>
        </p:spPr>
      </p:pic>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Bandwidth Partitions with Fairness Control</a:t>
            </a:r>
            <a:endParaRPr lang="en-US" altLang="zh-CN" sz="3600" dirty="0">
              <a:solidFill>
                <a:srgbClr val="646B5F"/>
              </a:solidFill>
              <a:cs typeface="Times New Roman" panose="02020603050405020304" pitchFamily="18" charset="0"/>
            </a:endParaRPr>
          </a:p>
        </p:txBody>
      </p:sp>
      <p:sp>
        <p:nvSpPr>
          <p:cNvPr id="16" name="文本框 15">
            <a:extLst>
              <a:ext uri="{FF2B5EF4-FFF2-40B4-BE49-F238E27FC236}">
                <a16:creationId xmlns:a16="http://schemas.microsoft.com/office/drawing/2014/main" id="{BCBA2C15-D5BF-4641-BFF7-878592E801E5}"/>
              </a:ext>
            </a:extLst>
          </p:cNvPr>
          <p:cNvSpPr txBox="1"/>
          <p:nvPr/>
        </p:nvSpPr>
        <p:spPr>
          <a:xfrm>
            <a:off x="438150" y="6433235"/>
            <a:ext cx="11277600" cy="307777"/>
          </a:xfrm>
          <a:prstGeom prst="rect">
            <a:avLst/>
          </a:prstGeom>
          <a:noFill/>
        </p:spPr>
        <p:txBody>
          <a:bodyPr wrap="square">
            <a:spAutoFit/>
          </a:bodyPr>
          <a:lstStyle/>
          <a:p>
            <a:r>
              <a:rPr lang="en-US" altLang="zh-CN" sz="1400" dirty="0"/>
              <a:t>[1] </a:t>
            </a:r>
            <a:r>
              <a:rPr lang="en-US" altLang="zh-CN" sz="1400" dirty="0" err="1"/>
              <a:t>Yoongu</a:t>
            </a:r>
            <a:r>
              <a:rPr lang="en-US" altLang="zh-CN" sz="1400" dirty="0"/>
              <a:t> Kim, et al., ATLAS: A Scalable and High-Performance Scheduling Algorithm for Multiple Memory Controllers, HPCA 2010</a:t>
            </a:r>
            <a:endParaRPr lang="zh-CN" altLang="en-US" sz="1400" dirty="0"/>
          </a:p>
        </p:txBody>
      </p:sp>
      <p:sp>
        <p:nvSpPr>
          <p:cNvPr id="18" name="文本框 17">
            <a:extLst>
              <a:ext uri="{FF2B5EF4-FFF2-40B4-BE49-F238E27FC236}">
                <a16:creationId xmlns:a16="http://schemas.microsoft.com/office/drawing/2014/main" id="{A56FCBA8-F708-4A72-8DE2-266580A1712C}"/>
              </a:ext>
            </a:extLst>
          </p:cNvPr>
          <p:cNvSpPr txBox="1"/>
          <p:nvPr/>
        </p:nvSpPr>
        <p:spPr>
          <a:xfrm>
            <a:off x="838200" y="1119866"/>
            <a:ext cx="9639300" cy="707886"/>
          </a:xfrm>
          <a:prstGeom prst="rect">
            <a:avLst/>
          </a:prstGeom>
          <a:noFill/>
        </p:spPr>
        <p:txBody>
          <a:bodyPr wrap="square" rtlCol="0">
            <a:spAutoFit/>
          </a:bodyPr>
          <a:lstStyle/>
          <a:p>
            <a:r>
              <a:rPr lang="en-US" altLang="zh-CN" sz="2000" dirty="0"/>
              <a:t>ATLAS[1]: Similar attained service time</a:t>
            </a:r>
            <a:endParaRPr lang="en-US" altLang="zh-CN" sz="2000" baseline="30000" dirty="0"/>
          </a:p>
          <a:p>
            <a:pPr marL="342900" indent="-342900">
              <a:buFont typeface="Arial" panose="020B0604020202020204" pitchFamily="34" charset="0"/>
              <a:buChar char="•"/>
            </a:pPr>
            <a:r>
              <a:rPr lang="en-US" altLang="zh-CN" sz="2000" dirty="0"/>
              <a:t>Peak BW 80GB/s</a:t>
            </a:r>
          </a:p>
        </p:txBody>
      </p:sp>
      <p:cxnSp>
        <p:nvCxnSpPr>
          <p:cNvPr id="8" name="直接箭头连接符 7">
            <a:extLst>
              <a:ext uri="{FF2B5EF4-FFF2-40B4-BE49-F238E27FC236}">
                <a16:creationId xmlns:a16="http://schemas.microsoft.com/office/drawing/2014/main" id="{49633A0F-6329-496D-9B01-1C27C3B35602}"/>
              </a:ext>
            </a:extLst>
          </p:cNvPr>
          <p:cNvCxnSpPr/>
          <p:nvPr/>
        </p:nvCxnSpPr>
        <p:spPr>
          <a:xfrm>
            <a:off x="4489450" y="1954135"/>
            <a:ext cx="762000"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492D9A6-CC5A-45C8-9BA3-64C3CC56A1DC}"/>
              </a:ext>
            </a:extLst>
          </p:cNvPr>
          <p:cNvSpPr txBox="1"/>
          <p:nvPr/>
        </p:nvSpPr>
        <p:spPr>
          <a:xfrm>
            <a:off x="76200" y="4652394"/>
            <a:ext cx="3130550" cy="400110"/>
          </a:xfrm>
          <a:prstGeom prst="rect">
            <a:avLst/>
          </a:prstGeom>
          <a:noFill/>
        </p:spPr>
        <p:txBody>
          <a:bodyPr wrap="square" rtlCol="0">
            <a:spAutoFit/>
          </a:bodyPr>
          <a:lstStyle/>
          <a:p>
            <a:r>
              <a:rPr lang="en-US" altLang="zh-CN" sz="2000" b="1" dirty="0">
                <a:solidFill>
                  <a:schemeClr val="accent6">
                    <a:lumMod val="75000"/>
                  </a:schemeClr>
                </a:solidFill>
              </a:rPr>
              <a:t>BW demands:</a:t>
            </a:r>
            <a:endParaRPr lang="zh-CN" altLang="en-US" sz="2000" b="1" baseline="30000" dirty="0">
              <a:solidFill>
                <a:schemeClr val="accent6">
                  <a:lumMod val="75000"/>
                </a:schemeClr>
              </a:solidFill>
            </a:endParaRPr>
          </a:p>
        </p:txBody>
      </p:sp>
      <p:sp>
        <p:nvSpPr>
          <p:cNvPr id="21" name="文本框 20">
            <a:extLst>
              <a:ext uri="{FF2B5EF4-FFF2-40B4-BE49-F238E27FC236}">
                <a16:creationId xmlns:a16="http://schemas.microsoft.com/office/drawing/2014/main" id="{32E9DB81-E9E4-4EC5-BF8B-714AEFFA9839}"/>
              </a:ext>
            </a:extLst>
          </p:cNvPr>
          <p:cNvSpPr txBox="1"/>
          <p:nvPr/>
        </p:nvSpPr>
        <p:spPr>
          <a:xfrm>
            <a:off x="76200" y="5543694"/>
            <a:ext cx="3130550" cy="400110"/>
          </a:xfrm>
          <a:prstGeom prst="rect">
            <a:avLst/>
          </a:prstGeom>
          <a:noFill/>
        </p:spPr>
        <p:txBody>
          <a:bodyPr wrap="square" rtlCol="0">
            <a:spAutoFit/>
          </a:bodyPr>
          <a:lstStyle/>
          <a:p>
            <a:r>
              <a:rPr lang="en-US" altLang="zh-CN" sz="2000" b="1" dirty="0">
                <a:solidFill>
                  <a:schemeClr val="accent2"/>
                </a:solidFill>
              </a:rPr>
              <a:t>Obtained BW:</a:t>
            </a:r>
            <a:endParaRPr lang="zh-CN" altLang="en-US" sz="2000" b="1" baseline="30000" dirty="0">
              <a:solidFill>
                <a:schemeClr val="accent2"/>
              </a:solidFill>
            </a:endParaRPr>
          </a:p>
        </p:txBody>
      </p:sp>
      <p:sp>
        <p:nvSpPr>
          <p:cNvPr id="22" name="文本框 21">
            <a:extLst>
              <a:ext uri="{FF2B5EF4-FFF2-40B4-BE49-F238E27FC236}">
                <a16:creationId xmlns:a16="http://schemas.microsoft.com/office/drawing/2014/main" id="{97AF03D5-4F5D-401B-A361-3DCDAA1AE21B}"/>
              </a:ext>
            </a:extLst>
          </p:cNvPr>
          <p:cNvSpPr txBox="1"/>
          <p:nvPr/>
        </p:nvSpPr>
        <p:spPr>
          <a:xfrm>
            <a:off x="4425950" y="1529892"/>
            <a:ext cx="1146175" cy="400110"/>
          </a:xfrm>
          <a:prstGeom prst="rect">
            <a:avLst/>
          </a:prstGeom>
          <a:noFill/>
        </p:spPr>
        <p:txBody>
          <a:bodyPr wrap="square" rtlCol="0">
            <a:spAutoFit/>
          </a:bodyPr>
          <a:lstStyle/>
          <a:p>
            <a:r>
              <a:rPr lang="en-US" altLang="zh-CN" sz="2000" dirty="0">
                <a:solidFill>
                  <a:schemeClr val="accent1"/>
                </a:solidFill>
              </a:rPr>
              <a:t>Stage 1</a:t>
            </a:r>
          </a:p>
        </p:txBody>
      </p:sp>
      <p:cxnSp>
        <p:nvCxnSpPr>
          <p:cNvPr id="23" name="直接箭头连接符 22">
            <a:extLst>
              <a:ext uri="{FF2B5EF4-FFF2-40B4-BE49-F238E27FC236}">
                <a16:creationId xmlns:a16="http://schemas.microsoft.com/office/drawing/2014/main" id="{F45B0F8B-204B-471A-B710-5C29BE8ADDFC}"/>
              </a:ext>
            </a:extLst>
          </p:cNvPr>
          <p:cNvCxnSpPr>
            <a:cxnSpLocks/>
          </p:cNvCxnSpPr>
          <p:nvPr/>
        </p:nvCxnSpPr>
        <p:spPr>
          <a:xfrm>
            <a:off x="5175504" y="3031095"/>
            <a:ext cx="964946"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8D0666E-A82C-4FBA-8EC0-4BF0EB632495}"/>
              </a:ext>
            </a:extLst>
          </p:cNvPr>
          <p:cNvSpPr txBox="1"/>
          <p:nvPr/>
        </p:nvSpPr>
        <p:spPr>
          <a:xfrm>
            <a:off x="5251450" y="3096882"/>
            <a:ext cx="1146175" cy="400110"/>
          </a:xfrm>
          <a:prstGeom prst="rect">
            <a:avLst/>
          </a:prstGeom>
          <a:noFill/>
        </p:spPr>
        <p:txBody>
          <a:bodyPr wrap="square" rtlCol="0">
            <a:spAutoFit/>
          </a:bodyPr>
          <a:lstStyle/>
          <a:p>
            <a:r>
              <a:rPr lang="en-US" altLang="zh-CN" sz="2000" dirty="0">
                <a:solidFill>
                  <a:schemeClr val="accent1"/>
                </a:solidFill>
              </a:rPr>
              <a:t>Stage 2</a:t>
            </a:r>
          </a:p>
        </p:txBody>
      </p:sp>
      <p:cxnSp>
        <p:nvCxnSpPr>
          <p:cNvPr id="25" name="直接箭头连接符 24">
            <a:extLst>
              <a:ext uri="{FF2B5EF4-FFF2-40B4-BE49-F238E27FC236}">
                <a16:creationId xmlns:a16="http://schemas.microsoft.com/office/drawing/2014/main" id="{0A1435FC-D599-4D12-BE46-FE2588FEC3DE}"/>
              </a:ext>
            </a:extLst>
          </p:cNvPr>
          <p:cNvCxnSpPr>
            <a:cxnSpLocks/>
          </p:cNvCxnSpPr>
          <p:nvPr/>
        </p:nvCxnSpPr>
        <p:spPr>
          <a:xfrm>
            <a:off x="6258435" y="2893776"/>
            <a:ext cx="1672461"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366D4D6-C70A-4A51-A497-65463C04F720}"/>
              </a:ext>
            </a:extLst>
          </p:cNvPr>
          <p:cNvSpPr txBox="1"/>
          <p:nvPr/>
        </p:nvSpPr>
        <p:spPr>
          <a:xfrm>
            <a:off x="6505573" y="2431732"/>
            <a:ext cx="1146175" cy="400110"/>
          </a:xfrm>
          <a:prstGeom prst="rect">
            <a:avLst/>
          </a:prstGeom>
          <a:noFill/>
        </p:spPr>
        <p:txBody>
          <a:bodyPr wrap="square" rtlCol="0">
            <a:spAutoFit/>
          </a:bodyPr>
          <a:lstStyle/>
          <a:p>
            <a:r>
              <a:rPr lang="en-US" altLang="zh-CN" sz="2000" dirty="0">
                <a:solidFill>
                  <a:schemeClr val="accent1"/>
                </a:solidFill>
              </a:rPr>
              <a:t>Stage 3</a:t>
            </a:r>
          </a:p>
        </p:txBody>
      </p:sp>
      <p:sp>
        <p:nvSpPr>
          <p:cNvPr id="28" name="文本框 27">
            <a:extLst>
              <a:ext uri="{FF2B5EF4-FFF2-40B4-BE49-F238E27FC236}">
                <a16:creationId xmlns:a16="http://schemas.microsoft.com/office/drawing/2014/main" id="{2374EBF4-9F9F-40D8-A1CA-2863CDDDE395}"/>
              </a:ext>
            </a:extLst>
          </p:cNvPr>
          <p:cNvSpPr txBox="1"/>
          <p:nvPr/>
        </p:nvSpPr>
        <p:spPr>
          <a:xfrm>
            <a:off x="2011205" y="4590213"/>
            <a:ext cx="2116295" cy="707886"/>
          </a:xfrm>
          <a:prstGeom prst="rect">
            <a:avLst/>
          </a:prstGeom>
          <a:noFill/>
        </p:spPr>
        <p:txBody>
          <a:bodyPr wrap="square" rtlCol="0">
            <a:spAutoFit/>
          </a:bodyPr>
          <a:lstStyle/>
          <a:p>
            <a:r>
              <a:rPr lang="en-US" altLang="zh-CN" sz="2000" dirty="0">
                <a:solidFill>
                  <a:schemeClr val="accent6">
                    <a:lumMod val="75000"/>
                  </a:schemeClr>
                </a:solidFill>
              </a:rPr>
              <a:t>Task1: 60GB/s</a:t>
            </a:r>
          </a:p>
          <a:p>
            <a:r>
              <a:rPr lang="en-US" altLang="zh-CN" sz="2000" dirty="0">
                <a:solidFill>
                  <a:schemeClr val="accent6">
                    <a:lumMod val="75000"/>
                  </a:schemeClr>
                </a:solidFill>
              </a:rPr>
              <a:t>Task2: 20GB/s</a:t>
            </a:r>
          </a:p>
        </p:txBody>
      </p:sp>
      <p:sp>
        <p:nvSpPr>
          <p:cNvPr id="29" name="文本框 28">
            <a:extLst>
              <a:ext uri="{FF2B5EF4-FFF2-40B4-BE49-F238E27FC236}">
                <a16:creationId xmlns:a16="http://schemas.microsoft.com/office/drawing/2014/main" id="{A6F823CC-E669-4663-A0DB-D1B46BBA666E}"/>
              </a:ext>
            </a:extLst>
          </p:cNvPr>
          <p:cNvSpPr txBox="1"/>
          <p:nvPr/>
        </p:nvSpPr>
        <p:spPr>
          <a:xfrm>
            <a:off x="2011205" y="5470116"/>
            <a:ext cx="2744945" cy="707886"/>
          </a:xfrm>
          <a:prstGeom prst="rect">
            <a:avLst/>
          </a:prstGeom>
          <a:noFill/>
        </p:spPr>
        <p:txBody>
          <a:bodyPr wrap="square" rtlCol="0">
            <a:spAutoFit/>
          </a:bodyPr>
          <a:lstStyle/>
          <a:p>
            <a:r>
              <a:rPr lang="en-US" altLang="zh-CN" sz="2000" dirty="0">
                <a:solidFill>
                  <a:schemeClr val="accent2"/>
                </a:solidFill>
              </a:rPr>
              <a:t>Task1: 60GB/s </a:t>
            </a:r>
          </a:p>
          <a:p>
            <a:r>
              <a:rPr lang="en-US" altLang="zh-CN" sz="2000" dirty="0">
                <a:solidFill>
                  <a:schemeClr val="accent2"/>
                </a:solidFill>
              </a:rPr>
              <a:t>Task2: 20GB/s</a:t>
            </a:r>
          </a:p>
        </p:txBody>
      </p:sp>
      <p:sp>
        <p:nvSpPr>
          <p:cNvPr id="30" name="文本框 29">
            <a:extLst>
              <a:ext uri="{FF2B5EF4-FFF2-40B4-BE49-F238E27FC236}">
                <a16:creationId xmlns:a16="http://schemas.microsoft.com/office/drawing/2014/main" id="{B9DF6828-EE6C-403C-AD39-94CAEBE404B2}"/>
              </a:ext>
            </a:extLst>
          </p:cNvPr>
          <p:cNvSpPr txBox="1"/>
          <p:nvPr/>
        </p:nvSpPr>
        <p:spPr>
          <a:xfrm>
            <a:off x="2496264" y="4113743"/>
            <a:ext cx="1146175" cy="400110"/>
          </a:xfrm>
          <a:prstGeom prst="rect">
            <a:avLst/>
          </a:prstGeom>
          <a:noFill/>
        </p:spPr>
        <p:txBody>
          <a:bodyPr wrap="square" rtlCol="0">
            <a:spAutoFit/>
          </a:bodyPr>
          <a:lstStyle/>
          <a:p>
            <a:r>
              <a:rPr lang="en-US" altLang="zh-CN" sz="2000" dirty="0">
                <a:solidFill>
                  <a:schemeClr val="accent1"/>
                </a:solidFill>
              </a:rPr>
              <a:t>Stage 1</a:t>
            </a:r>
          </a:p>
        </p:txBody>
      </p:sp>
      <p:sp>
        <p:nvSpPr>
          <p:cNvPr id="31" name="文本框 30">
            <a:extLst>
              <a:ext uri="{FF2B5EF4-FFF2-40B4-BE49-F238E27FC236}">
                <a16:creationId xmlns:a16="http://schemas.microsoft.com/office/drawing/2014/main" id="{928A4C4A-1710-48F5-97C3-3B6EFD235BA8}"/>
              </a:ext>
            </a:extLst>
          </p:cNvPr>
          <p:cNvSpPr txBox="1"/>
          <p:nvPr/>
        </p:nvSpPr>
        <p:spPr>
          <a:xfrm>
            <a:off x="5370511" y="4132767"/>
            <a:ext cx="1146175" cy="400110"/>
          </a:xfrm>
          <a:prstGeom prst="rect">
            <a:avLst/>
          </a:prstGeom>
          <a:noFill/>
        </p:spPr>
        <p:txBody>
          <a:bodyPr wrap="square" rtlCol="0">
            <a:spAutoFit/>
          </a:bodyPr>
          <a:lstStyle/>
          <a:p>
            <a:r>
              <a:rPr lang="en-US" altLang="zh-CN" sz="2000" dirty="0">
                <a:solidFill>
                  <a:schemeClr val="accent1"/>
                </a:solidFill>
              </a:rPr>
              <a:t>Stage 2</a:t>
            </a:r>
          </a:p>
        </p:txBody>
      </p:sp>
      <p:sp>
        <p:nvSpPr>
          <p:cNvPr id="32" name="文本框 31">
            <a:extLst>
              <a:ext uri="{FF2B5EF4-FFF2-40B4-BE49-F238E27FC236}">
                <a16:creationId xmlns:a16="http://schemas.microsoft.com/office/drawing/2014/main" id="{9B156D9D-C544-4BD4-B380-932F4F3DEAA6}"/>
              </a:ext>
            </a:extLst>
          </p:cNvPr>
          <p:cNvSpPr txBox="1"/>
          <p:nvPr/>
        </p:nvSpPr>
        <p:spPr>
          <a:xfrm>
            <a:off x="4962366" y="4621688"/>
            <a:ext cx="2116295" cy="707886"/>
          </a:xfrm>
          <a:prstGeom prst="rect">
            <a:avLst/>
          </a:prstGeom>
          <a:noFill/>
        </p:spPr>
        <p:txBody>
          <a:bodyPr wrap="square" rtlCol="0">
            <a:spAutoFit/>
          </a:bodyPr>
          <a:lstStyle/>
          <a:p>
            <a:r>
              <a:rPr lang="en-US" altLang="zh-CN" sz="2000" dirty="0">
                <a:solidFill>
                  <a:schemeClr val="accent6">
                    <a:lumMod val="75000"/>
                  </a:schemeClr>
                </a:solidFill>
              </a:rPr>
              <a:t>Task1: 60GB/s</a:t>
            </a:r>
          </a:p>
          <a:p>
            <a:r>
              <a:rPr lang="en-US" altLang="zh-CN" sz="2000" dirty="0">
                <a:solidFill>
                  <a:schemeClr val="accent6">
                    <a:lumMod val="75000"/>
                  </a:schemeClr>
                </a:solidFill>
              </a:rPr>
              <a:t>Task2: 30GB/s</a:t>
            </a:r>
          </a:p>
        </p:txBody>
      </p:sp>
      <p:sp>
        <p:nvSpPr>
          <p:cNvPr id="35" name="文本框 34">
            <a:extLst>
              <a:ext uri="{FF2B5EF4-FFF2-40B4-BE49-F238E27FC236}">
                <a16:creationId xmlns:a16="http://schemas.microsoft.com/office/drawing/2014/main" id="{43069151-1F1C-4976-92A1-3A98DA1D9D77}"/>
              </a:ext>
            </a:extLst>
          </p:cNvPr>
          <p:cNvSpPr txBox="1"/>
          <p:nvPr/>
        </p:nvSpPr>
        <p:spPr>
          <a:xfrm>
            <a:off x="4960779" y="5492056"/>
            <a:ext cx="3433921" cy="707886"/>
          </a:xfrm>
          <a:prstGeom prst="rect">
            <a:avLst/>
          </a:prstGeom>
          <a:noFill/>
        </p:spPr>
        <p:txBody>
          <a:bodyPr wrap="square" rtlCol="0">
            <a:spAutoFit/>
          </a:bodyPr>
          <a:lstStyle/>
          <a:p>
            <a:r>
              <a:rPr lang="en-US" altLang="zh-CN" sz="2000" dirty="0">
                <a:solidFill>
                  <a:schemeClr val="accent2"/>
                </a:solidFill>
              </a:rPr>
              <a:t>Task1: 50GB/s (83% of 60GB/s)</a:t>
            </a:r>
          </a:p>
          <a:p>
            <a:r>
              <a:rPr lang="en-US" altLang="zh-CN" sz="2000" dirty="0">
                <a:solidFill>
                  <a:schemeClr val="accent2"/>
                </a:solidFill>
              </a:rPr>
              <a:t>Task2: 30GB/s</a:t>
            </a:r>
          </a:p>
        </p:txBody>
      </p:sp>
      <p:sp>
        <p:nvSpPr>
          <p:cNvPr id="36" name="文本框 35">
            <a:extLst>
              <a:ext uri="{FF2B5EF4-FFF2-40B4-BE49-F238E27FC236}">
                <a16:creationId xmlns:a16="http://schemas.microsoft.com/office/drawing/2014/main" id="{EEA0106C-6616-4247-946D-BE03A9F035F7}"/>
              </a:ext>
            </a:extLst>
          </p:cNvPr>
          <p:cNvSpPr txBox="1"/>
          <p:nvPr/>
        </p:nvSpPr>
        <p:spPr>
          <a:xfrm>
            <a:off x="8958261" y="4190103"/>
            <a:ext cx="1146175" cy="400110"/>
          </a:xfrm>
          <a:prstGeom prst="rect">
            <a:avLst/>
          </a:prstGeom>
          <a:noFill/>
        </p:spPr>
        <p:txBody>
          <a:bodyPr wrap="square" rtlCol="0">
            <a:spAutoFit/>
          </a:bodyPr>
          <a:lstStyle/>
          <a:p>
            <a:r>
              <a:rPr lang="en-US" altLang="zh-CN" sz="2000" dirty="0">
                <a:solidFill>
                  <a:schemeClr val="accent1"/>
                </a:solidFill>
              </a:rPr>
              <a:t>Stage 3</a:t>
            </a:r>
          </a:p>
        </p:txBody>
      </p:sp>
      <p:sp>
        <p:nvSpPr>
          <p:cNvPr id="37" name="文本框 36">
            <a:extLst>
              <a:ext uri="{FF2B5EF4-FFF2-40B4-BE49-F238E27FC236}">
                <a16:creationId xmlns:a16="http://schemas.microsoft.com/office/drawing/2014/main" id="{7A7C3625-94B8-4F59-9116-B73953494526}"/>
              </a:ext>
            </a:extLst>
          </p:cNvPr>
          <p:cNvSpPr txBox="1"/>
          <p:nvPr/>
        </p:nvSpPr>
        <p:spPr>
          <a:xfrm>
            <a:off x="8473200" y="4592369"/>
            <a:ext cx="2116295" cy="707886"/>
          </a:xfrm>
          <a:prstGeom prst="rect">
            <a:avLst/>
          </a:prstGeom>
          <a:noFill/>
        </p:spPr>
        <p:txBody>
          <a:bodyPr wrap="square" rtlCol="0">
            <a:spAutoFit/>
          </a:bodyPr>
          <a:lstStyle/>
          <a:p>
            <a:r>
              <a:rPr lang="en-US" altLang="zh-CN" sz="2000" dirty="0">
                <a:solidFill>
                  <a:schemeClr val="accent6">
                    <a:lumMod val="75000"/>
                  </a:schemeClr>
                </a:solidFill>
              </a:rPr>
              <a:t>Task1: 60GB/s</a:t>
            </a:r>
          </a:p>
          <a:p>
            <a:r>
              <a:rPr lang="en-US" altLang="zh-CN" sz="2000" dirty="0">
                <a:solidFill>
                  <a:schemeClr val="accent6">
                    <a:lumMod val="75000"/>
                  </a:schemeClr>
                </a:solidFill>
              </a:rPr>
              <a:t>Task2: 80GB/s</a:t>
            </a:r>
          </a:p>
        </p:txBody>
      </p:sp>
      <p:sp>
        <p:nvSpPr>
          <p:cNvPr id="39" name="文本框 38">
            <a:extLst>
              <a:ext uri="{FF2B5EF4-FFF2-40B4-BE49-F238E27FC236}">
                <a16:creationId xmlns:a16="http://schemas.microsoft.com/office/drawing/2014/main" id="{49082BE0-DA88-49F8-A01A-3F82C37FF67C}"/>
              </a:ext>
            </a:extLst>
          </p:cNvPr>
          <p:cNvSpPr txBox="1"/>
          <p:nvPr/>
        </p:nvSpPr>
        <p:spPr>
          <a:xfrm>
            <a:off x="8474786" y="5494212"/>
            <a:ext cx="3552114" cy="707886"/>
          </a:xfrm>
          <a:prstGeom prst="rect">
            <a:avLst/>
          </a:prstGeom>
          <a:noFill/>
        </p:spPr>
        <p:txBody>
          <a:bodyPr wrap="square" rtlCol="0">
            <a:spAutoFit/>
          </a:bodyPr>
          <a:lstStyle/>
          <a:p>
            <a:r>
              <a:rPr lang="en-US" altLang="zh-CN" sz="2000" dirty="0">
                <a:solidFill>
                  <a:schemeClr val="accent2"/>
                </a:solidFill>
              </a:rPr>
              <a:t>Task1:   40GB/s (67% of 60GB/s)</a:t>
            </a:r>
          </a:p>
          <a:p>
            <a:r>
              <a:rPr lang="en-US" altLang="zh-CN" sz="2000" dirty="0">
                <a:solidFill>
                  <a:schemeClr val="accent2"/>
                </a:solidFill>
              </a:rPr>
              <a:t>Others: 40GB/s</a:t>
            </a:r>
          </a:p>
        </p:txBody>
      </p:sp>
      <p:sp>
        <p:nvSpPr>
          <p:cNvPr id="3" name="灯片编号占位符 2">
            <a:extLst>
              <a:ext uri="{FF2B5EF4-FFF2-40B4-BE49-F238E27FC236}">
                <a16:creationId xmlns:a16="http://schemas.microsoft.com/office/drawing/2014/main" id="{47EEE8F0-FD20-4D20-98AA-990F15781FFC}"/>
              </a:ext>
            </a:extLst>
          </p:cNvPr>
          <p:cNvSpPr>
            <a:spLocks noGrp="1"/>
          </p:cNvSpPr>
          <p:nvPr>
            <p:ph type="sldNum" sz="quarter" idx="12"/>
          </p:nvPr>
        </p:nvSpPr>
        <p:spPr/>
        <p:txBody>
          <a:bodyPr/>
          <a:lstStyle/>
          <a:p>
            <a:fld id="{C0ED2AAB-815A-AE45-B56A-7ECDEA478B7F}" type="slidenum">
              <a:rPr lang="en-US" smtClean="0"/>
              <a:t>103</a:t>
            </a:fld>
            <a:endParaRPr lang="en-US"/>
          </a:p>
        </p:txBody>
      </p:sp>
    </p:spTree>
    <p:extLst>
      <p:ext uri="{BB962C8B-B14F-4D97-AF65-F5344CB8AC3E}">
        <p14:creationId xmlns:p14="http://schemas.microsoft.com/office/powerpoint/2010/main" val="41175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down)">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par>
                                <p:cTn id="56" presetID="22" presetClass="entr" presetSubtype="8"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left)">
                                      <p:cBhvr>
                                        <p:cTn id="58" dur="500"/>
                                        <p:tgtEl>
                                          <p:spTgt spid="2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left)">
                                      <p:cBhvr>
                                        <p:cTn id="66" dur="5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left)">
                                      <p:cBhvr>
                                        <p:cTn id="7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4" grpId="0"/>
      <p:bldP spid="26" grpId="0"/>
      <p:bldP spid="28" grpId="0"/>
      <p:bldP spid="29" grpId="0"/>
      <p:bldP spid="30" grpId="0"/>
      <p:bldP spid="31" grpId="0"/>
      <p:bldP spid="32" grpId="0"/>
      <p:bldP spid="35" grpId="0"/>
      <p:bldP spid="36" grpId="0"/>
      <p:bldP spid="37" grpId="0"/>
      <p:bldP spid="3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F1111F1-ECCD-499D-8B19-7B70FAEC9C21}"/>
              </a:ext>
            </a:extLst>
          </p:cNvPr>
          <p:cNvSpPr txBox="1">
            <a:spLocks/>
          </p:cNvSpPr>
          <p:nvPr/>
        </p:nvSpPr>
        <p:spPr>
          <a:xfrm>
            <a:off x="848079" y="3587925"/>
            <a:ext cx="8653863" cy="90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0E0837DE-3DC8-472F-B1E9-CF2630438416}"/>
              </a:ext>
            </a:extLst>
          </p:cNvPr>
          <p:cNvSpPr txBox="1">
            <a:spLocks/>
          </p:cNvSpPr>
          <p:nvPr/>
        </p:nvSpPr>
        <p:spPr>
          <a:xfrm>
            <a:off x="465311" y="1240516"/>
            <a:ext cx="11261377" cy="465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cs typeface="Times New Roman" panose="02020603050405020304" pitchFamily="18" charset="0"/>
              </a:rPr>
              <a:t>Methodology</a:t>
            </a:r>
            <a:r>
              <a:rPr lang="en-US" altLang="zh-CN" sz="2400" dirty="0">
                <a:solidFill>
                  <a:schemeClr val="bg2">
                    <a:lumMod val="75000"/>
                  </a:schemeClr>
                </a:solidFill>
                <a:cs typeface="Times New Roman" panose="02020603050405020304" pitchFamily="18" charset="0"/>
              </a:rPr>
              <a:t>: </a:t>
            </a:r>
            <a:endParaRPr lang="en-US" altLang="zh-CN" sz="2400" dirty="0">
              <a:solidFill>
                <a:srgbClr val="646B5F"/>
              </a:solidFill>
              <a:cs typeface="Times New Roman" panose="02020603050405020304" pitchFamily="18" charset="0"/>
            </a:endParaRPr>
          </a:p>
        </p:txBody>
      </p:sp>
      <p:sp>
        <p:nvSpPr>
          <p:cNvPr id="8" name="Title 1">
            <a:extLst>
              <a:ext uri="{FF2B5EF4-FFF2-40B4-BE49-F238E27FC236}">
                <a16:creationId xmlns:a16="http://schemas.microsoft.com/office/drawing/2014/main" id="{6DE8F790-F7D5-4938-93F6-7846C14FF18E}"/>
              </a:ext>
            </a:extLst>
          </p:cNvPr>
          <p:cNvSpPr txBox="1">
            <a:spLocks/>
          </p:cNvSpPr>
          <p:nvPr/>
        </p:nvSpPr>
        <p:spPr>
          <a:xfrm>
            <a:off x="838200" y="365126"/>
            <a:ext cx="10515600" cy="875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646B5F"/>
                </a:solidFill>
                <a:latin typeface="Rockwell" panose="02060603020205020403" pitchFamily="18" charset="0"/>
                <a:cs typeface="Times New Roman" panose="02020603050405020304" pitchFamily="18" charset="0"/>
              </a:rPr>
              <a:t>Memory Controller Policy Simulation </a:t>
            </a:r>
            <a:endParaRPr lang="en-US" altLang="zh-CN" sz="3600" dirty="0">
              <a:solidFill>
                <a:srgbClr val="646B5F"/>
              </a:solidFill>
              <a:cs typeface="Times New Roman" panose="02020603050405020304" pitchFamily="18" charset="0"/>
            </a:endParaRPr>
          </a:p>
        </p:txBody>
      </p:sp>
      <p:sp>
        <p:nvSpPr>
          <p:cNvPr id="9" name="Rectangle: Rounded Corners 7">
            <a:extLst>
              <a:ext uri="{FF2B5EF4-FFF2-40B4-BE49-F238E27FC236}">
                <a16:creationId xmlns:a16="http://schemas.microsoft.com/office/drawing/2014/main" id="{2736824E-0FA0-4B7D-8659-127A1EB0EB68}"/>
              </a:ext>
            </a:extLst>
          </p:cNvPr>
          <p:cNvSpPr/>
          <p:nvPr/>
        </p:nvSpPr>
        <p:spPr>
          <a:xfrm>
            <a:off x="3501369" y="2669526"/>
            <a:ext cx="952767"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1</a:t>
            </a:r>
            <a:endParaRPr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8510251D-C40B-4C08-8AF6-501560D7D7EA}"/>
              </a:ext>
            </a:extLst>
          </p:cNvPr>
          <p:cNvSpPr txBox="1"/>
          <p:nvPr/>
        </p:nvSpPr>
        <p:spPr>
          <a:xfrm>
            <a:off x="1439472" y="2835201"/>
            <a:ext cx="1960830" cy="707886"/>
          </a:xfrm>
          <a:prstGeom prst="rect">
            <a:avLst/>
          </a:prstGeom>
          <a:noFill/>
        </p:spPr>
        <p:txBody>
          <a:bodyPr wrap="square" rtlCol="0">
            <a:spAutoFit/>
          </a:bodyPr>
          <a:lstStyle/>
          <a:p>
            <a:r>
              <a:rPr lang="en-US" altLang="zh-CN" sz="2000" dirty="0"/>
              <a:t>Observe task 1’s</a:t>
            </a:r>
          </a:p>
          <a:p>
            <a:r>
              <a:rPr lang="en-US" altLang="zh-CN" sz="2000" dirty="0"/>
              <a:t>performance:</a:t>
            </a:r>
            <a:endParaRPr lang="zh-CN" altLang="en-US" sz="2000" baseline="30000" dirty="0"/>
          </a:p>
        </p:txBody>
      </p:sp>
      <p:sp>
        <p:nvSpPr>
          <p:cNvPr id="11" name="Rectangle: Rounded Corners 7">
            <a:extLst>
              <a:ext uri="{FF2B5EF4-FFF2-40B4-BE49-F238E27FC236}">
                <a16:creationId xmlns:a16="http://schemas.microsoft.com/office/drawing/2014/main" id="{5BCBDF05-C4DB-434F-A737-10E0199EF14C}"/>
              </a:ext>
            </a:extLst>
          </p:cNvPr>
          <p:cNvSpPr/>
          <p:nvPr/>
        </p:nvSpPr>
        <p:spPr>
          <a:xfrm>
            <a:off x="3501369" y="3251304"/>
            <a:ext cx="952767"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IP 1</a:t>
            </a:r>
            <a:endParaRPr lang="zh-CN" altLang="en-US" sz="2000" dirty="0">
              <a:latin typeface="Times New Roman" panose="02020603050405020304" pitchFamily="18" charset="0"/>
              <a:cs typeface="Times New Roman" panose="02020603050405020304" pitchFamily="18" charset="0"/>
            </a:endParaRPr>
          </a:p>
        </p:txBody>
      </p:sp>
      <p:sp>
        <p:nvSpPr>
          <p:cNvPr id="12" name="Rectangle: Rounded Corners 7">
            <a:extLst>
              <a:ext uri="{FF2B5EF4-FFF2-40B4-BE49-F238E27FC236}">
                <a16:creationId xmlns:a16="http://schemas.microsoft.com/office/drawing/2014/main" id="{CDE82296-3BAF-403E-8DC7-018F6E9209A8}"/>
              </a:ext>
            </a:extLst>
          </p:cNvPr>
          <p:cNvSpPr/>
          <p:nvPr/>
        </p:nvSpPr>
        <p:spPr>
          <a:xfrm>
            <a:off x="7714216" y="2669526"/>
            <a:ext cx="952767"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2</a:t>
            </a:r>
            <a:endParaRPr lang="zh-CN" altLang="en-US" sz="2000" dirty="0">
              <a:latin typeface="Times New Roman" panose="02020603050405020304" pitchFamily="18" charset="0"/>
              <a:cs typeface="Times New Roman" panose="02020603050405020304" pitchFamily="18" charset="0"/>
            </a:endParaRPr>
          </a:p>
        </p:txBody>
      </p:sp>
      <p:sp>
        <p:nvSpPr>
          <p:cNvPr id="13" name="Rectangle: Rounded Corners 7">
            <a:extLst>
              <a:ext uri="{FF2B5EF4-FFF2-40B4-BE49-F238E27FC236}">
                <a16:creationId xmlns:a16="http://schemas.microsoft.com/office/drawing/2014/main" id="{77517905-A350-428B-A5A9-558937621E40}"/>
              </a:ext>
            </a:extLst>
          </p:cNvPr>
          <p:cNvSpPr/>
          <p:nvPr/>
        </p:nvSpPr>
        <p:spPr>
          <a:xfrm>
            <a:off x="7714216" y="3251304"/>
            <a:ext cx="952767"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IP 2</a:t>
            </a:r>
            <a:endParaRPr lang="zh-CN" altLang="en-US" sz="2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6AC439A-FB5D-4A83-BEF6-0E8BECFDDE20}"/>
              </a:ext>
            </a:extLst>
          </p:cNvPr>
          <p:cNvSpPr txBox="1"/>
          <p:nvPr/>
        </p:nvSpPr>
        <p:spPr>
          <a:xfrm>
            <a:off x="5028566" y="2671869"/>
            <a:ext cx="2518282" cy="1015663"/>
          </a:xfrm>
          <a:prstGeom prst="rect">
            <a:avLst/>
          </a:prstGeom>
          <a:noFill/>
        </p:spPr>
        <p:txBody>
          <a:bodyPr wrap="square" rtlCol="0">
            <a:spAutoFit/>
          </a:bodyPr>
          <a:lstStyle/>
          <a:p>
            <a:r>
              <a:rPr lang="en-US" altLang="zh-CN" sz="2000" dirty="0"/>
              <a:t>Vary the total external bandwidth demand for other tasks</a:t>
            </a:r>
            <a:endParaRPr lang="zh-CN" altLang="en-US" sz="2000" baseline="30000" dirty="0"/>
          </a:p>
        </p:txBody>
      </p:sp>
      <p:sp>
        <p:nvSpPr>
          <p:cNvPr id="15" name="Rectangle: Rounded Corners 7">
            <a:extLst>
              <a:ext uri="{FF2B5EF4-FFF2-40B4-BE49-F238E27FC236}">
                <a16:creationId xmlns:a16="http://schemas.microsoft.com/office/drawing/2014/main" id="{79D4F3B5-E256-4B90-8A96-CF29E084E6EE}"/>
              </a:ext>
            </a:extLst>
          </p:cNvPr>
          <p:cNvSpPr/>
          <p:nvPr/>
        </p:nvSpPr>
        <p:spPr>
          <a:xfrm>
            <a:off x="9241413" y="2674572"/>
            <a:ext cx="952767"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n</a:t>
            </a:r>
            <a:endParaRPr lang="zh-CN" altLang="en-US" sz="2000" dirty="0">
              <a:latin typeface="Times New Roman" panose="02020603050405020304" pitchFamily="18" charset="0"/>
              <a:cs typeface="Times New Roman" panose="02020603050405020304" pitchFamily="18" charset="0"/>
            </a:endParaRPr>
          </a:p>
        </p:txBody>
      </p:sp>
      <p:sp>
        <p:nvSpPr>
          <p:cNvPr id="16" name="Rectangle: Rounded Corners 7">
            <a:extLst>
              <a:ext uri="{FF2B5EF4-FFF2-40B4-BE49-F238E27FC236}">
                <a16:creationId xmlns:a16="http://schemas.microsoft.com/office/drawing/2014/main" id="{493F7213-66B0-418C-9CBC-FEF7C9A0584F}"/>
              </a:ext>
            </a:extLst>
          </p:cNvPr>
          <p:cNvSpPr/>
          <p:nvPr/>
        </p:nvSpPr>
        <p:spPr>
          <a:xfrm>
            <a:off x="9241413" y="3256350"/>
            <a:ext cx="952767"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IP n</a:t>
            </a:r>
            <a:endParaRPr lang="zh-CN" altLang="en-US" sz="200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1A5D5768-9877-45C8-B498-E6A9977C56C7}"/>
              </a:ext>
            </a:extLst>
          </p:cNvPr>
          <p:cNvSpPr/>
          <p:nvPr/>
        </p:nvSpPr>
        <p:spPr>
          <a:xfrm>
            <a:off x="8768050" y="2872617"/>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0815CCF8-A9E8-411A-A5AD-2DB08A125486}"/>
              </a:ext>
            </a:extLst>
          </p:cNvPr>
          <p:cNvSpPr/>
          <p:nvPr/>
        </p:nvSpPr>
        <p:spPr>
          <a:xfrm>
            <a:off x="8920450" y="2872617"/>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BB1B765-AAA9-4A2C-9A95-9A218780A8D2}"/>
              </a:ext>
            </a:extLst>
          </p:cNvPr>
          <p:cNvSpPr/>
          <p:nvPr/>
        </p:nvSpPr>
        <p:spPr>
          <a:xfrm>
            <a:off x="9072850" y="2872617"/>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ACB7AE9-3E92-4B45-8EE3-0575428C52D3}"/>
              </a:ext>
            </a:extLst>
          </p:cNvPr>
          <p:cNvSpPr/>
          <p:nvPr/>
        </p:nvSpPr>
        <p:spPr>
          <a:xfrm>
            <a:off x="8768050" y="3443930"/>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C9CD844-97F3-4949-BFC5-128E7C2DE825}"/>
              </a:ext>
            </a:extLst>
          </p:cNvPr>
          <p:cNvSpPr/>
          <p:nvPr/>
        </p:nvSpPr>
        <p:spPr>
          <a:xfrm>
            <a:off x="8920450" y="3443930"/>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3A9F70C-A17B-4EA8-AFA9-99565127C18E}"/>
              </a:ext>
            </a:extLst>
          </p:cNvPr>
          <p:cNvSpPr/>
          <p:nvPr/>
        </p:nvSpPr>
        <p:spPr>
          <a:xfrm>
            <a:off x="9072850" y="3443930"/>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接点 22">
            <a:extLst>
              <a:ext uri="{FF2B5EF4-FFF2-40B4-BE49-F238E27FC236}">
                <a16:creationId xmlns:a16="http://schemas.microsoft.com/office/drawing/2014/main" id="{1DAA0030-4F8C-41B1-8E4E-470E4B9F9EAB}"/>
              </a:ext>
            </a:extLst>
          </p:cNvPr>
          <p:cNvSpPr/>
          <p:nvPr/>
        </p:nvSpPr>
        <p:spPr>
          <a:xfrm>
            <a:off x="757047" y="1777376"/>
            <a:ext cx="584200" cy="584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24" name="流程图: 接点 23">
            <a:extLst>
              <a:ext uri="{FF2B5EF4-FFF2-40B4-BE49-F238E27FC236}">
                <a16:creationId xmlns:a16="http://schemas.microsoft.com/office/drawing/2014/main" id="{8E4598F9-E7B2-4F1E-8F03-A72D23E661B3}"/>
              </a:ext>
            </a:extLst>
          </p:cNvPr>
          <p:cNvSpPr/>
          <p:nvPr/>
        </p:nvSpPr>
        <p:spPr>
          <a:xfrm>
            <a:off x="757047" y="4020624"/>
            <a:ext cx="584200" cy="584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25" name="文本框 24">
            <a:extLst>
              <a:ext uri="{FF2B5EF4-FFF2-40B4-BE49-F238E27FC236}">
                <a16:creationId xmlns:a16="http://schemas.microsoft.com/office/drawing/2014/main" id="{66E341F2-6B7F-4E9A-9093-11487625DD06}"/>
              </a:ext>
            </a:extLst>
          </p:cNvPr>
          <p:cNvSpPr txBox="1"/>
          <p:nvPr/>
        </p:nvSpPr>
        <p:spPr>
          <a:xfrm>
            <a:off x="1586572" y="4074030"/>
            <a:ext cx="5334928" cy="400110"/>
          </a:xfrm>
          <a:prstGeom prst="rect">
            <a:avLst/>
          </a:prstGeom>
          <a:noFill/>
        </p:spPr>
        <p:txBody>
          <a:bodyPr wrap="square" rtlCol="0">
            <a:spAutoFit/>
          </a:bodyPr>
          <a:lstStyle/>
          <a:p>
            <a:r>
              <a:rPr lang="en-US" altLang="zh-CN" sz="2000" dirty="0"/>
              <a:t>Vary task 1 bandwidth demands; Repeat Step 2</a:t>
            </a:r>
            <a:endParaRPr lang="zh-CN" altLang="en-US" sz="2000" baseline="30000" dirty="0"/>
          </a:p>
        </p:txBody>
      </p:sp>
      <p:sp>
        <p:nvSpPr>
          <p:cNvPr id="26" name="文本框 25">
            <a:extLst>
              <a:ext uri="{FF2B5EF4-FFF2-40B4-BE49-F238E27FC236}">
                <a16:creationId xmlns:a16="http://schemas.microsoft.com/office/drawing/2014/main" id="{ECAC1BA1-1E93-4D1F-BFAB-72E8FB99A06D}"/>
              </a:ext>
            </a:extLst>
          </p:cNvPr>
          <p:cNvSpPr txBox="1"/>
          <p:nvPr/>
        </p:nvSpPr>
        <p:spPr>
          <a:xfrm>
            <a:off x="1605572" y="1904148"/>
            <a:ext cx="7537616" cy="400110"/>
          </a:xfrm>
          <a:prstGeom prst="rect">
            <a:avLst/>
          </a:prstGeom>
          <a:noFill/>
        </p:spPr>
        <p:txBody>
          <a:bodyPr wrap="square" rtlCol="0">
            <a:spAutoFit/>
          </a:bodyPr>
          <a:lstStyle/>
          <a:p>
            <a:r>
              <a:rPr lang="en-US" altLang="zh-CN" sz="2000" dirty="0"/>
              <a:t>Implement memory controller policies in </a:t>
            </a:r>
            <a:r>
              <a:rPr lang="en-US" altLang="zh-CN" sz="2000" dirty="0" err="1"/>
              <a:t>Ramulator</a:t>
            </a:r>
            <a:r>
              <a:rPr lang="en-US" altLang="zh-CN" sz="2000" dirty="0"/>
              <a:t>[1] </a:t>
            </a:r>
            <a:endParaRPr lang="zh-CN" altLang="en-US" sz="2000" baseline="30000" dirty="0"/>
          </a:p>
        </p:txBody>
      </p:sp>
      <p:sp>
        <p:nvSpPr>
          <p:cNvPr id="27" name="流程图: 接点 26">
            <a:extLst>
              <a:ext uri="{FF2B5EF4-FFF2-40B4-BE49-F238E27FC236}">
                <a16:creationId xmlns:a16="http://schemas.microsoft.com/office/drawing/2014/main" id="{CB263DCD-FEBB-4CC5-851F-5B786BEFBE2F}"/>
              </a:ext>
            </a:extLst>
          </p:cNvPr>
          <p:cNvSpPr/>
          <p:nvPr/>
        </p:nvSpPr>
        <p:spPr>
          <a:xfrm>
            <a:off x="757047" y="2837938"/>
            <a:ext cx="584200" cy="584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28" name="文本框 27">
            <a:extLst>
              <a:ext uri="{FF2B5EF4-FFF2-40B4-BE49-F238E27FC236}">
                <a16:creationId xmlns:a16="http://schemas.microsoft.com/office/drawing/2014/main" id="{C6F89620-42DB-4333-9B4F-76CF6F191591}"/>
              </a:ext>
            </a:extLst>
          </p:cNvPr>
          <p:cNvSpPr txBox="1"/>
          <p:nvPr/>
        </p:nvSpPr>
        <p:spPr>
          <a:xfrm>
            <a:off x="438150" y="6433235"/>
            <a:ext cx="11277600" cy="307777"/>
          </a:xfrm>
          <a:prstGeom prst="rect">
            <a:avLst/>
          </a:prstGeom>
          <a:noFill/>
        </p:spPr>
        <p:txBody>
          <a:bodyPr wrap="square">
            <a:spAutoFit/>
          </a:bodyPr>
          <a:lstStyle/>
          <a:p>
            <a:r>
              <a:rPr lang="en-US" altLang="zh-CN" sz="1400" dirty="0"/>
              <a:t>[1] https://github.com/CMU-SAFARI/ramulator</a:t>
            </a:r>
            <a:endParaRPr lang="zh-CN" altLang="en-US" sz="1400" dirty="0"/>
          </a:p>
        </p:txBody>
      </p:sp>
      <p:sp>
        <p:nvSpPr>
          <p:cNvPr id="2" name="灯片编号占位符 1">
            <a:extLst>
              <a:ext uri="{FF2B5EF4-FFF2-40B4-BE49-F238E27FC236}">
                <a16:creationId xmlns:a16="http://schemas.microsoft.com/office/drawing/2014/main" id="{02CEF076-7AD5-4440-8C3A-7D7A23DCDE00}"/>
              </a:ext>
            </a:extLst>
          </p:cNvPr>
          <p:cNvSpPr>
            <a:spLocks noGrp="1"/>
          </p:cNvSpPr>
          <p:nvPr>
            <p:ph type="sldNum" sz="quarter" idx="12"/>
          </p:nvPr>
        </p:nvSpPr>
        <p:spPr/>
        <p:txBody>
          <a:bodyPr/>
          <a:lstStyle/>
          <a:p>
            <a:fld id="{C0ED2AAB-815A-AE45-B56A-7ECDEA478B7F}" type="slidenum">
              <a:rPr lang="en-US" smtClean="0"/>
              <a:t>104</a:t>
            </a:fld>
            <a:endParaRPr lang="en-US"/>
          </a:p>
        </p:txBody>
      </p:sp>
    </p:spTree>
    <p:extLst>
      <p:ext uri="{BB962C8B-B14F-4D97-AF65-F5344CB8AC3E}">
        <p14:creationId xmlns:p14="http://schemas.microsoft.com/office/powerpoint/2010/main" val="31602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3" grpId="0" animBg="1"/>
      <p:bldP spid="14" grpId="0"/>
      <p:bldP spid="15" grpId="0" animBg="1"/>
      <p:bldP spid="16" grpId="0" animBg="1"/>
      <p:bldP spid="17" grpId="0" animBg="1"/>
      <p:bldP spid="18" grpId="0" animBg="1"/>
      <p:bldP spid="19" grpId="0" animBg="1"/>
      <p:bldP spid="20" grpId="0" animBg="1"/>
      <p:bldP spid="21" grpId="0" animBg="1"/>
      <p:bldP spid="22" grpId="0" animBg="1"/>
      <p:bldP spid="24" grpId="0" animBg="1"/>
      <p:bldP spid="25" grpId="0"/>
      <p:bldP spid="2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EEFBA5-4DA8-4B8B-922D-88B120755A8B}"/>
              </a:ext>
            </a:extLst>
          </p:cNvPr>
          <p:cNvSpPr txBox="1">
            <a:spLocks/>
          </p:cNvSpPr>
          <p:nvPr/>
        </p:nvSpPr>
        <p:spPr>
          <a:xfrm>
            <a:off x="838200" y="365126"/>
            <a:ext cx="10515600" cy="875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646B5F"/>
                </a:solidFill>
                <a:latin typeface="Rockwell" panose="02060603020205020403" pitchFamily="18" charset="0"/>
                <a:cs typeface="Times New Roman" panose="02020603050405020304" pitchFamily="18" charset="0"/>
              </a:rPr>
              <a:t>Memory Controller Policy Simulation </a:t>
            </a:r>
            <a:endParaRPr lang="en-US" altLang="zh-CN" sz="3600" dirty="0">
              <a:solidFill>
                <a:srgbClr val="646B5F"/>
              </a:solidFill>
              <a:cs typeface="Times New Roman" panose="02020603050405020304" pitchFamily="18" charset="0"/>
            </a:endParaRPr>
          </a:p>
        </p:txBody>
      </p:sp>
      <p:pic>
        <p:nvPicPr>
          <p:cNvPr id="6" name="图片 5" descr="图形用户界面, 图表&#10;&#10;中度可信度描述已自动生成">
            <a:extLst>
              <a:ext uri="{FF2B5EF4-FFF2-40B4-BE49-F238E27FC236}">
                <a16:creationId xmlns:a16="http://schemas.microsoft.com/office/drawing/2014/main" id="{C97276F7-DF6B-4715-9C2F-169BB51FCB9C}"/>
              </a:ext>
            </a:extLst>
          </p:cNvPr>
          <p:cNvPicPr>
            <a:picLocks noChangeAspect="1"/>
          </p:cNvPicPr>
          <p:nvPr/>
        </p:nvPicPr>
        <p:blipFill>
          <a:blip r:embed="rId2"/>
          <a:stretch>
            <a:fillRect/>
          </a:stretch>
        </p:blipFill>
        <p:spPr>
          <a:xfrm>
            <a:off x="0" y="1240516"/>
            <a:ext cx="12192000" cy="2940336"/>
          </a:xfrm>
          <a:prstGeom prst="rect">
            <a:avLst/>
          </a:prstGeom>
        </p:spPr>
      </p:pic>
      <p:graphicFrame>
        <p:nvGraphicFramePr>
          <p:cNvPr id="9" name="表格 9">
            <a:extLst>
              <a:ext uri="{FF2B5EF4-FFF2-40B4-BE49-F238E27FC236}">
                <a16:creationId xmlns:a16="http://schemas.microsoft.com/office/drawing/2014/main" id="{A1F6B2B7-1B1E-4643-A2CB-4807C3A44BBB}"/>
              </a:ext>
            </a:extLst>
          </p:cNvPr>
          <p:cNvGraphicFramePr>
            <a:graphicFrameLocks noGrp="1"/>
          </p:cNvGraphicFramePr>
          <p:nvPr/>
        </p:nvGraphicFramePr>
        <p:xfrm>
          <a:off x="2838450" y="4811699"/>
          <a:ext cx="6356350" cy="2011680"/>
        </p:xfrm>
        <a:graphic>
          <a:graphicData uri="http://schemas.openxmlformats.org/drawingml/2006/table">
            <a:tbl>
              <a:tblPr firstRow="1" bandRow="1">
                <a:tableStyleId>{5C22544A-7EE6-4342-B048-85BDC9FD1C3A}</a:tableStyleId>
              </a:tblPr>
              <a:tblGrid>
                <a:gridCol w="1035050">
                  <a:extLst>
                    <a:ext uri="{9D8B030D-6E8A-4147-A177-3AD203B41FA5}">
                      <a16:colId xmlns:a16="http://schemas.microsoft.com/office/drawing/2014/main" val="3451996059"/>
                    </a:ext>
                  </a:extLst>
                </a:gridCol>
                <a:gridCol w="5321300">
                  <a:extLst>
                    <a:ext uri="{9D8B030D-6E8A-4147-A177-3AD203B41FA5}">
                      <a16:colId xmlns:a16="http://schemas.microsoft.com/office/drawing/2014/main" val="1746321453"/>
                    </a:ext>
                  </a:extLst>
                </a:gridCol>
              </a:tblGrid>
              <a:tr h="268534">
                <a:tc>
                  <a:txBody>
                    <a:bodyPr/>
                    <a:lstStyle/>
                    <a:p>
                      <a:r>
                        <a:rPr lang="en-US" altLang="zh-CN" sz="1600" dirty="0"/>
                        <a:t>Name</a:t>
                      </a:r>
                      <a:endParaRPr lang="zh-CN" altLang="en-US" sz="1600" dirty="0"/>
                    </a:p>
                  </a:txBody>
                  <a:tcPr/>
                </a:tc>
                <a:tc>
                  <a:txBody>
                    <a:bodyPr/>
                    <a:lstStyle/>
                    <a:p>
                      <a:r>
                        <a:rPr lang="en-US" altLang="zh-CN" sz="1600" dirty="0"/>
                        <a:t>Policies</a:t>
                      </a:r>
                      <a:endParaRPr lang="zh-CN" altLang="en-US" sz="1600" dirty="0"/>
                    </a:p>
                  </a:txBody>
                  <a:tcPr/>
                </a:tc>
                <a:extLst>
                  <a:ext uri="{0D108BD9-81ED-4DB2-BD59-A6C34878D82A}">
                    <a16:rowId xmlns:a16="http://schemas.microsoft.com/office/drawing/2014/main" val="303931838"/>
                  </a:ext>
                </a:extLst>
              </a:tr>
              <a:tr h="268534">
                <a:tc>
                  <a:txBody>
                    <a:bodyPr/>
                    <a:lstStyle/>
                    <a:p>
                      <a:r>
                        <a:rPr lang="en-US" altLang="zh-CN" sz="1600" dirty="0"/>
                        <a:t>FCFS</a:t>
                      </a:r>
                      <a:endParaRPr lang="zh-CN" altLang="en-US" sz="1600" dirty="0"/>
                    </a:p>
                  </a:txBody>
                  <a:tcPr/>
                </a:tc>
                <a:tc>
                  <a:txBody>
                    <a:bodyPr/>
                    <a:lstStyle/>
                    <a:p>
                      <a:r>
                        <a:rPr lang="en-US" altLang="zh-CN" sz="1600" dirty="0"/>
                        <a:t>First-come-first-server.</a:t>
                      </a:r>
                      <a:endParaRPr lang="zh-CN" altLang="en-US" sz="1600" dirty="0"/>
                    </a:p>
                  </a:txBody>
                  <a:tcPr/>
                </a:tc>
                <a:extLst>
                  <a:ext uri="{0D108BD9-81ED-4DB2-BD59-A6C34878D82A}">
                    <a16:rowId xmlns:a16="http://schemas.microsoft.com/office/drawing/2014/main" val="239402071"/>
                  </a:ext>
                </a:extLst>
              </a:tr>
              <a:tr h="268534">
                <a:tc>
                  <a:txBody>
                    <a:bodyPr/>
                    <a:lstStyle/>
                    <a:p>
                      <a:r>
                        <a:rPr lang="en-US" altLang="zh-CN" sz="1600" dirty="0"/>
                        <a:t>FR-FCFS</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First ready; First-come-first-server.</a:t>
                      </a:r>
                      <a:endParaRPr lang="zh-CN" altLang="en-US" sz="1600" dirty="0"/>
                    </a:p>
                  </a:txBody>
                  <a:tcPr/>
                </a:tc>
                <a:extLst>
                  <a:ext uri="{0D108BD9-81ED-4DB2-BD59-A6C34878D82A}">
                    <a16:rowId xmlns:a16="http://schemas.microsoft.com/office/drawing/2014/main" val="3428452139"/>
                  </a:ext>
                </a:extLst>
              </a:tr>
              <a:tr h="268534">
                <a:tc>
                  <a:txBody>
                    <a:bodyPr/>
                    <a:lstStyle/>
                    <a:p>
                      <a:r>
                        <a:rPr lang="en-US" altLang="zh-CN" sz="1600" dirty="0"/>
                        <a:t>ATLAS</a:t>
                      </a:r>
                      <a:endParaRPr lang="zh-CN" altLang="en-US" sz="1600" dirty="0"/>
                    </a:p>
                  </a:txBody>
                  <a:tcPr/>
                </a:tc>
                <a:tc>
                  <a:txBody>
                    <a:bodyPr/>
                    <a:lstStyle/>
                    <a:p>
                      <a:r>
                        <a:rPr lang="en-US" altLang="zh-CN" sz="1600" dirty="0"/>
                        <a:t>Higher the ranks of threads with least attained service.</a:t>
                      </a:r>
                      <a:endParaRPr lang="zh-CN" altLang="en-US" sz="1600" dirty="0"/>
                    </a:p>
                  </a:txBody>
                  <a:tcPr/>
                </a:tc>
                <a:extLst>
                  <a:ext uri="{0D108BD9-81ED-4DB2-BD59-A6C34878D82A}">
                    <a16:rowId xmlns:a16="http://schemas.microsoft.com/office/drawing/2014/main" val="319314685"/>
                  </a:ext>
                </a:extLst>
              </a:tr>
              <a:tr h="268534">
                <a:tc>
                  <a:txBody>
                    <a:bodyPr/>
                    <a:lstStyle/>
                    <a:p>
                      <a:r>
                        <a:rPr lang="en-US" altLang="zh-CN" sz="1600" dirty="0"/>
                        <a:t>TCM</a:t>
                      </a:r>
                      <a:endParaRPr lang="zh-CN" altLang="en-US" sz="1600" dirty="0"/>
                    </a:p>
                  </a:txBody>
                  <a:tcPr/>
                </a:tc>
                <a:tc>
                  <a:txBody>
                    <a:bodyPr/>
                    <a:lstStyle/>
                    <a:p>
                      <a:r>
                        <a:rPr lang="en-US" altLang="zh-CN" sz="1600" dirty="0"/>
                        <a:t>Higher non-memory-intensive programs</a:t>
                      </a:r>
                      <a:endParaRPr lang="zh-CN" altLang="en-US" sz="1600" dirty="0"/>
                    </a:p>
                  </a:txBody>
                  <a:tcPr/>
                </a:tc>
                <a:extLst>
                  <a:ext uri="{0D108BD9-81ED-4DB2-BD59-A6C34878D82A}">
                    <a16:rowId xmlns:a16="http://schemas.microsoft.com/office/drawing/2014/main" val="1690483969"/>
                  </a:ext>
                </a:extLst>
              </a:tr>
              <a:tr h="268534">
                <a:tc>
                  <a:txBody>
                    <a:bodyPr/>
                    <a:lstStyle/>
                    <a:p>
                      <a:r>
                        <a:rPr lang="en-US" altLang="zh-CN" sz="1600" dirty="0"/>
                        <a:t>SMS</a:t>
                      </a:r>
                      <a:endParaRPr lang="zh-CN" altLang="en-US" sz="1600" dirty="0"/>
                    </a:p>
                  </a:txBody>
                  <a:tcPr/>
                </a:tc>
                <a:tc>
                  <a:txBody>
                    <a:bodyPr/>
                    <a:lstStyle/>
                    <a:p>
                      <a:r>
                        <a:rPr lang="en-US" altLang="zh-CN" sz="1600" dirty="0"/>
                        <a:t>Shortest first round robin</a:t>
                      </a:r>
                      <a:endParaRPr lang="zh-CN" altLang="en-US" sz="1600" dirty="0"/>
                    </a:p>
                  </a:txBody>
                  <a:tcPr/>
                </a:tc>
                <a:extLst>
                  <a:ext uri="{0D108BD9-81ED-4DB2-BD59-A6C34878D82A}">
                    <a16:rowId xmlns:a16="http://schemas.microsoft.com/office/drawing/2014/main" val="3204962397"/>
                  </a:ext>
                </a:extLst>
              </a:tr>
            </a:tbl>
          </a:graphicData>
        </a:graphic>
      </p:graphicFrame>
      <p:sp>
        <p:nvSpPr>
          <p:cNvPr id="10" name="箭头: 下 9">
            <a:extLst>
              <a:ext uri="{FF2B5EF4-FFF2-40B4-BE49-F238E27FC236}">
                <a16:creationId xmlns:a16="http://schemas.microsoft.com/office/drawing/2014/main" id="{204687D2-3497-4973-9EFD-83E55EB7209F}"/>
              </a:ext>
            </a:extLst>
          </p:cNvPr>
          <p:cNvSpPr/>
          <p:nvPr/>
        </p:nvSpPr>
        <p:spPr>
          <a:xfrm rot="10800000">
            <a:off x="1552017" y="4180852"/>
            <a:ext cx="215900" cy="321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5B5795CE-B8ED-45BD-A7F3-85445B415579}"/>
              </a:ext>
            </a:extLst>
          </p:cNvPr>
          <p:cNvSpPr txBox="1"/>
          <p:nvPr/>
        </p:nvSpPr>
        <p:spPr>
          <a:xfrm>
            <a:off x="526260" y="4502538"/>
            <a:ext cx="2483314" cy="400110"/>
          </a:xfrm>
          <a:prstGeom prst="rect">
            <a:avLst/>
          </a:prstGeom>
          <a:noFill/>
        </p:spPr>
        <p:txBody>
          <a:bodyPr wrap="square" rtlCol="0">
            <a:spAutoFit/>
          </a:bodyPr>
          <a:lstStyle/>
          <a:p>
            <a:r>
              <a:rPr lang="en-US" altLang="zh-CN" sz="2000" dirty="0">
                <a:solidFill>
                  <a:schemeClr val="accent6">
                    <a:lumMod val="75000"/>
                  </a:schemeClr>
                </a:solidFill>
              </a:rPr>
              <a:t>Close to Gables model</a:t>
            </a:r>
            <a:endParaRPr lang="zh-CN" altLang="en-US" sz="2000" baseline="30000" dirty="0">
              <a:solidFill>
                <a:schemeClr val="accent6">
                  <a:lumMod val="75000"/>
                </a:schemeClr>
              </a:solidFill>
            </a:endParaRPr>
          </a:p>
        </p:txBody>
      </p:sp>
      <p:sp>
        <p:nvSpPr>
          <p:cNvPr id="13" name="文本框 12">
            <a:extLst>
              <a:ext uri="{FF2B5EF4-FFF2-40B4-BE49-F238E27FC236}">
                <a16:creationId xmlns:a16="http://schemas.microsoft.com/office/drawing/2014/main" id="{CE20B334-21D6-4998-8422-309ECD9BA0F0}"/>
              </a:ext>
            </a:extLst>
          </p:cNvPr>
          <p:cNvSpPr txBox="1"/>
          <p:nvPr/>
        </p:nvSpPr>
        <p:spPr>
          <a:xfrm>
            <a:off x="7784310" y="4411589"/>
            <a:ext cx="3131340" cy="400110"/>
          </a:xfrm>
          <a:prstGeom prst="rect">
            <a:avLst/>
          </a:prstGeom>
          <a:noFill/>
        </p:spPr>
        <p:txBody>
          <a:bodyPr wrap="square" rtlCol="0">
            <a:spAutoFit/>
          </a:bodyPr>
          <a:lstStyle/>
          <a:p>
            <a:r>
              <a:rPr lang="en-US" altLang="zh-CN" sz="2000" dirty="0">
                <a:solidFill>
                  <a:schemeClr val="accent6">
                    <a:lumMod val="75000"/>
                  </a:schemeClr>
                </a:solidFill>
              </a:rPr>
              <a:t>Close to the observations</a:t>
            </a:r>
            <a:endParaRPr lang="zh-CN" altLang="en-US" sz="2000" baseline="30000" dirty="0">
              <a:solidFill>
                <a:schemeClr val="accent6">
                  <a:lumMod val="75000"/>
                </a:schemeClr>
              </a:solidFill>
            </a:endParaRPr>
          </a:p>
        </p:txBody>
      </p:sp>
      <p:sp>
        <p:nvSpPr>
          <p:cNvPr id="14" name="右大括号 13">
            <a:extLst>
              <a:ext uri="{FF2B5EF4-FFF2-40B4-BE49-F238E27FC236}">
                <a16:creationId xmlns:a16="http://schemas.microsoft.com/office/drawing/2014/main" id="{94032D71-0A60-4FA2-98E1-DE59F642B146}"/>
              </a:ext>
            </a:extLst>
          </p:cNvPr>
          <p:cNvSpPr/>
          <p:nvPr/>
        </p:nvSpPr>
        <p:spPr>
          <a:xfrm rot="5400000">
            <a:off x="8909050" y="1440474"/>
            <a:ext cx="215900" cy="5842000"/>
          </a:xfrm>
          <a:prstGeom prst="rightBrace">
            <a:avLst>
              <a:gd name="adj1" fmla="val 81862"/>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1C32375-386E-4726-A382-AEFA0C737555}"/>
              </a:ext>
            </a:extLst>
          </p:cNvPr>
          <p:cNvSpPr>
            <a:spLocks noGrp="1"/>
          </p:cNvSpPr>
          <p:nvPr>
            <p:ph type="sldNum" sz="quarter" idx="12"/>
          </p:nvPr>
        </p:nvSpPr>
        <p:spPr/>
        <p:txBody>
          <a:bodyPr/>
          <a:lstStyle/>
          <a:p>
            <a:fld id="{C0ED2AAB-815A-AE45-B56A-7ECDEA478B7F}" type="slidenum">
              <a:rPr lang="en-US" smtClean="0"/>
              <a:t>105</a:t>
            </a:fld>
            <a:endParaRPr lang="en-US"/>
          </a:p>
        </p:txBody>
      </p:sp>
    </p:spTree>
    <p:extLst>
      <p:ext uri="{BB962C8B-B14F-4D97-AF65-F5344CB8AC3E}">
        <p14:creationId xmlns:p14="http://schemas.microsoft.com/office/powerpoint/2010/main" val="90791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755117" y="365125"/>
            <a:ext cx="11436883" cy="1445977"/>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Outline</a:t>
            </a:r>
            <a:endParaRPr lang="zh-CN" altLang="en-US" sz="40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8F1111F1-ECCD-499D-8B19-7B70FAEC9C21}"/>
              </a:ext>
            </a:extLst>
          </p:cNvPr>
          <p:cNvSpPr txBox="1">
            <a:spLocks/>
          </p:cNvSpPr>
          <p:nvPr/>
        </p:nvSpPr>
        <p:spPr>
          <a:xfrm>
            <a:off x="838199" y="3291840"/>
            <a:ext cx="8653863" cy="90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8042A4E2-70AA-4AD9-8C7D-F3A13B7D9EF6}"/>
              </a:ext>
            </a:extLst>
          </p:cNvPr>
          <p:cNvSpPr txBox="1">
            <a:spLocks/>
          </p:cNvSpPr>
          <p:nvPr/>
        </p:nvSpPr>
        <p:spPr>
          <a:xfrm>
            <a:off x="724389" y="1603839"/>
            <a:ext cx="11261377" cy="2596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bg2">
                    <a:lumMod val="75000"/>
                  </a:schemeClr>
                </a:solidFill>
                <a:cs typeface="Times New Roman" panose="02020603050405020304" pitchFamily="18" charset="0"/>
              </a:rPr>
              <a:t>Background</a:t>
            </a:r>
          </a:p>
          <a:p>
            <a:r>
              <a:rPr lang="en-US" altLang="zh-CN" sz="2400" dirty="0">
                <a:solidFill>
                  <a:schemeClr val="bg2">
                    <a:lumMod val="75000"/>
                  </a:schemeClr>
                </a:solidFill>
                <a:cs typeface="Times New Roman" panose="02020603050405020304" pitchFamily="18" charset="0"/>
              </a:rPr>
              <a:t>Observation</a:t>
            </a:r>
          </a:p>
          <a:p>
            <a:r>
              <a:rPr lang="en-US" altLang="zh-CN" sz="2400" dirty="0">
                <a:solidFill>
                  <a:schemeClr val="bg1">
                    <a:lumMod val="65000"/>
                  </a:schemeClr>
                </a:solidFill>
                <a:cs typeface="Times New Roman" panose="02020603050405020304" pitchFamily="18" charset="0"/>
              </a:rPr>
              <a:t>Architectural analysis</a:t>
            </a:r>
          </a:p>
          <a:p>
            <a:r>
              <a:rPr lang="en-US" altLang="zh-CN" sz="2400" dirty="0">
                <a:cs typeface="Times New Roman" panose="02020603050405020304" pitchFamily="18" charset="0"/>
              </a:rPr>
              <a:t>PCCS model</a:t>
            </a:r>
          </a:p>
          <a:p>
            <a:r>
              <a:rPr lang="en-US" altLang="zh-CN" sz="2400" dirty="0">
                <a:solidFill>
                  <a:schemeClr val="bg2">
                    <a:lumMod val="75000"/>
                  </a:schemeClr>
                </a:solidFill>
                <a:cs typeface="Times New Roman" panose="02020603050405020304" pitchFamily="18" charset="0"/>
              </a:rPr>
              <a:t>SoC design guidance</a:t>
            </a:r>
          </a:p>
          <a:p>
            <a:endParaRPr lang="en-US" altLang="zh-CN" sz="2400" dirty="0">
              <a:solidFill>
                <a:srgbClr val="646B5F"/>
              </a:solidFill>
              <a:cs typeface="Times New Roman" panose="02020603050405020304" pitchFamily="18" charset="0"/>
            </a:endParaRPr>
          </a:p>
        </p:txBody>
      </p:sp>
      <p:sp>
        <p:nvSpPr>
          <p:cNvPr id="3" name="灯片编号占位符 2">
            <a:extLst>
              <a:ext uri="{FF2B5EF4-FFF2-40B4-BE49-F238E27FC236}">
                <a16:creationId xmlns:a16="http://schemas.microsoft.com/office/drawing/2014/main" id="{A283E968-9084-4763-AE83-AFC8733EDB6D}"/>
              </a:ext>
            </a:extLst>
          </p:cNvPr>
          <p:cNvSpPr>
            <a:spLocks noGrp="1"/>
          </p:cNvSpPr>
          <p:nvPr>
            <p:ph type="sldNum" sz="quarter" idx="12"/>
          </p:nvPr>
        </p:nvSpPr>
        <p:spPr/>
        <p:txBody>
          <a:bodyPr/>
          <a:lstStyle/>
          <a:p>
            <a:fld id="{C0ED2AAB-815A-AE45-B56A-7ECDEA478B7F}" type="slidenum">
              <a:rPr lang="en-US" smtClean="0"/>
              <a:t>106</a:t>
            </a:fld>
            <a:endParaRPr lang="en-US"/>
          </a:p>
        </p:txBody>
      </p:sp>
    </p:spTree>
    <p:extLst>
      <p:ext uri="{BB962C8B-B14F-4D97-AF65-F5344CB8AC3E}">
        <p14:creationId xmlns:p14="http://schemas.microsoft.com/office/powerpoint/2010/main" val="2840020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191833" y="365126"/>
            <a:ext cx="11906382" cy="875390"/>
          </a:xfrm>
        </p:spPr>
        <p:txBody>
          <a:bodyPr>
            <a:normAutofit fontScale="90000"/>
          </a:bodyPr>
          <a:lstStyle/>
          <a:p>
            <a:r>
              <a:rPr lang="en-US" sz="3600" dirty="0">
                <a:solidFill>
                  <a:srgbClr val="646B5F"/>
                </a:solidFill>
                <a:latin typeface="Rockwell" panose="02060603020205020403" pitchFamily="18" charset="0"/>
                <a:cs typeface="Times New Roman" panose="02020603050405020304" pitchFamily="18" charset="0"/>
              </a:rPr>
              <a:t>Processor-Centric Contention-aware Slowdown Model (PCCS)</a:t>
            </a:r>
          </a:p>
        </p:txBody>
      </p:sp>
      <p:pic>
        <p:nvPicPr>
          <p:cNvPr id="4" name="图片 3" descr="图表&#10;&#10;描述已自动生成">
            <a:extLst>
              <a:ext uri="{FF2B5EF4-FFF2-40B4-BE49-F238E27FC236}">
                <a16:creationId xmlns:a16="http://schemas.microsoft.com/office/drawing/2014/main" id="{8C177E2D-74FD-4CFF-A912-F596940307F1}"/>
              </a:ext>
            </a:extLst>
          </p:cNvPr>
          <p:cNvPicPr>
            <a:picLocks noChangeAspect="1"/>
          </p:cNvPicPr>
          <p:nvPr/>
        </p:nvPicPr>
        <p:blipFill>
          <a:blip r:embed="rId2"/>
          <a:stretch>
            <a:fillRect/>
          </a:stretch>
        </p:blipFill>
        <p:spPr>
          <a:xfrm>
            <a:off x="447607" y="1489484"/>
            <a:ext cx="6503555" cy="4363949"/>
          </a:xfrm>
          <a:prstGeom prst="rect">
            <a:avLst/>
          </a:prstGeom>
        </p:spPr>
      </p:pic>
      <p:sp>
        <p:nvSpPr>
          <p:cNvPr id="8" name="文本框 7">
            <a:extLst>
              <a:ext uri="{FF2B5EF4-FFF2-40B4-BE49-F238E27FC236}">
                <a16:creationId xmlns:a16="http://schemas.microsoft.com/office/drawing/2014/main" id="{6E496336-50C6-4713-97D1-9830231C57A5}"/>
              </a:ext>
            </a:extLst>
          </p:cNvPr>
          <p:cNvSpPr txBox="1"/>
          <p:nvPr/>
        </p:nvSpPr>
        <p:spPr>
          <a:xfrm>
            <a:off x="7494819" y="1489484"/>
            <a:ext cx="4437141" cy="70788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Three-region i</a:t>
            </a:r>
            <a:r>
              <a:rPr lang="en-US" altLang="zh-CN" sz="2000" b="0" i="0" dirty="0">
                <a:effectLst/>
                <a:latin typeface="Arial" panose="020B0604020202020204" pitchFamily="34" charset="0"/>
              </a:rPr>
              <a:t>nterference-conscious Model</a:t>
            </a:r>
            <a:endParaRPr lang="zh-CN" altLang="en-US" sz="2000" baseline="30000" dirty="0"/>
          </a:p>
        </p:txBody>
      </p:sp>
      <p:sp>
        <p:nvSpPr>
          <p:cNvPr id="10" name="文本框 9">
            <a:extLst>
              <a:ext uri="{FF2B5EF4-FFF2-40B4-BE49-F238E27FC236}">
                <a16:creationId xmlns:a16="http://schemas.microsoft.com/office/drawing/2014/main" id="{DA0645B8-B294-4482-A97C-0BD9A33E51AD}"/>
              </a:ext>
            </a:extLst>
          </p:cNvPr>
          <p:cNvSpPr txBox="1"/>
          <p:nvPr/>
        </p:nvSpPr>
        <p:spPr>
          <a:xfrm>
            <a:off x="7494819" y="2349770"/>
            <a:ext cx="4437141" cy="70788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Piecewise slowdown functions in each region</a:t>
            </a:r>
            <a:endParaRPr lang="zh-CN" altLang="en-US" sz="2000" baseline="30000" dirty="0"/>
          </a:p>
        </p:txBody>
      </p:sp>
      <p:sp>
        <p:nvSpPr>
          <p:cNvPr id="11" name="箭头: 下 10">
            <a:extLst>
              <a:ext uri="{FF2B5EF4-FFF2-40B4-BE49-F238E27FC236}">
                <a16:creationId xmlns:a16="http://schemas.microsoft.com/office/drawing/2014/main" id="{4F86E5B5-3774-410F-9746-C3E427B8CEFF}"/>
              </a:ext>
            </a:extLst>
          </p:cNvPr>
          <p:cNvSpPr/>
          <p:nvPr/>
        </p:nvSpPr>
        <p:spPr>
          <a:xfrm rot="16200000">
            <a:off x="6108364" y="3952588"/>
            <a:ext cx="215900" cy="778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73A2CE9-FD2A-48D3-8515-5126E0D13D9E}"/>
              </a:ext>
            </a:extLst>
          </p:cNvPr>
          <p:cNvSpPr txBox="1"/>
          <p:nvPr/>
        </p:nvSpPr>
        <p:spPr>
          <a:xfrm>
            <a:off x="4673601" y="3725990"/>
            <a:ext cx="3155634" cy="400110"/>
          </a:xfrm>
          <a:prstGeom prst="rect">
            <a:avLst/>
          </a:prstGeom>
          <a:noFill/>
        </p:spPr>
        <p:txBody>
          <a:bodyPr wrap="square" rtlCol="0">
            <a:spAutoFit/>
          </a:bodyPr>
          <a:lstStyle/>
          <a:p>
            <a:r>
              <a:rPr lang="en-US" altLang="zh-CN" sz="2000" dirty="0"/>
              <a:t>Target PU’s Task BW demand</a:t>
            </a:r>
            <a:endParaRPr lang="zh-CN" altLang="en-US" sz="2000" baseline="30000" dirty="0"/>
          </a:p>
        </p:txBody>
      </p:sp>
      <p:grpSp>
        <p:nvGrpSpPr>
          <p:cNvPr id="19" name="组合 18">
            <a:extLst>
              <a:ext uri="{FF2B5EF4-FFF2-40B4-BE49-F238E27FC236}">
                <a16:creationId xmlns:a16="http://schemas.microsoft.com/office/drawing/2014/main" id="{BEB6BCE1-1253-4E14-8179-47D5E80D9276}"/>
              </a:ext>
            </a:extLst>
          </p:cNvPr>
          <p:cNvGrpSpPr/>
          <p:nvPr/>
        </p:nvGrpSpPr>
        <p:grpSpPr>
          <a:xfrm>
            <a:off x="7573490" y="4233744"/>
            <a:ext cx="1174141" cy="348112"/>
            <a:chOff x="7573490" y="4233744"/>
            <a:chExt cx="1174141" cy="348112"/>
          </a:xfrm>
        </p:grpSpPr>
        <p:cxnSp>
          <p:nvCxnSpPr>
            <p:cNvPr id="14" name="直接连接符 13">
              <a:extLst>
                <a:ext uri="{FF2B5EF4-FFF2-40B4-BE49-F238E27FC236}">
                  <a16:creationId xmlns:a16="http://schemas.microsoft.com/office/drawing/2014/main" id="{8A067B3C-BE81-4BBD-8D00-BA4F7C445221}"/>
                </a:ext>
              </a:extLst>
            </p:cNvPr>
            <p:cNvCxnSpPr/>
            <p:nvPr/>
          </p:nvCxnSpPr>
          <p:spPr>
            <a:xfrm>
              <a:off x="7573490" y="4233744"/>
              <a:ext cx="41563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07779D8-8D80-4966-A541-4813CC03FBF8}"/>
                </a:ext>
              </a:extLst>
            </p:cNvPr>
            <p:cNvCxnSpPr>
              <a:cxnSpLocks/>
            </p:cNvCxnSpPr>
            <p:nvPr/>
          </p:nvCxnSpPr>
          <p:spPr>
            <a:xfrm>
              <a:off x="7989127" y="4233744"/>
              <a:ext cx="342867" cy="348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79A93A2-D0CA-4A7B-BFA5-7F7FC21064F6}"/>
                </a:ext>
              </a:extLst>
            </p:cNvPr>
            <p:cNvCxnSpPr/>
            <p:nvPr/>
          </p:nvCxnSpPr>
          <p:spPr>
            <a:xfrm>
              <a:off x="8331994" y="4576644"/>
              <a:ext cx="415637"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0" name="箭头: 下 19">
            <a:extLst>
              <a:ext uri="{FF2B5EF4-FFF2-40B4-BE49-F238E27FC236}">
                <a16:creationId xmlns:a16="http://schemas.microsoft.com/office/drawing/2014/main" id="{1777528F-F2DD-4D63-B7BE-6D2030C02D66}"/>
              </a:ext>
            </a:extLst>
          </p:cNvPr>
          <p:cNvSpPr/>
          <p:nvPr/>
        </p:nvSpPr>
        <p:spPr>
          <a:xfrm rot="10800000">
            <a:off x="8121314" y="4711016"/>
            <a:ext cx="215900" cy="417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387FF60B-FB2D-4575-B3B1-C47B421466BC}"/>
              </a:ext>
            </a:extLst>
          </p:cNvPr>
          <p:cNvSpPr txBox="1"/>
          <p:nvPr/>
        </p:nvSpPr>
        <p:spPr>
          <a:xfrm>
            <a:off x="7228599" y="5209778"/>
            <a:ext cx="2721535" cy="400110"/>
          </a:xfrm>
          <a:prstGeom prst="rect">
            <a:avLst/>
          </a:prstGeom>
          <a:noFill/>
        </p:spPr>
        <p:txBody>
          <a:bodyPr wrap="square" rtlCol="0">
            <a:spAutoFit/>
          </a:bodyPr>
          <a:lstStyle/>
          <a:p>
            <a:r>
              <a:rPr lang="en-US" altLang="zh-CN" sz="2000" dirty="0"/>
              <a:t>External BW demand</a:t>
            </a:r>
            <a:endParaRPr lang="zh-CN" altLang="en-US" sz="2000" baseline="30000" dirty="0"/>
          </a:p>
        </p:txBody>
      </p:sp>
      <p:sp>
        <p:nvSpPr>
          <p:cNvPr id="22" name="箭头: 下 21">
            <a:extLst>
              <a:ext uri="{FF2B5EF4-FFF2-40B4-BE49-F238E27FC236}">
                <a16:creationId xmlns:a16="http://schemas.microsoft.com/office/drawing/2014/main" id="{5E765A30-6EA3-4276-8CF6-BCD7CE53D3B9}"/>
              </a:ext>
            </a:extLst>
          </p:cNvPr>
          <p:cNvSpPr/>
          <p:nvPr/>
        </p:nvSpPr>
        <p:spPr>
          <a:xfrm rot="16200000">
            <a:off x="9213083" y="4112814"/>
            <a:ext cx="215900" cy="415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3245CAC7-50EB-49A3-BDD8-FDA2328E3446}"/>
              </a:ext>
            </a:extLst>
          </p:cNvPr>
          <p:cNvSpPr txBox="1"/>
          <p:nvPr/>
        </p:nvSpPr>
        <p:spPr>
          <a:xfrm>
            <a:off x="9786906" y="3987751"/>
            <a:ext cx="2145054" cy="1323439"/>
          </a:xfrm>
          <a:prstGeom prst="rect">
            <a:avLst/>
          </a:prstGeom>
          <a:noFill/>
        </p:spPr>
        <p:txBody>
          <a:bodyPr wrap="square" rtlCol="0">
            <a:spAutoFit/>
          </a:bodyPr>
          <a:lstStyle/>
          <a:p>
            <a:r>
              <a:rPr lang="en-US" altLang="zh-CN" sz="2000" dirty="0"/>
              <a:t>Achieved relative </a:t>
            </a:r>
          </a:p>
          <a:p>
            <a:r>
              <a:rPr lang="en-US" altLang="zh-CN" sz="2000" dirty="0"/>
              <a:t>speed under memory contention(%)</a:t>
            </a:r>
            <a:endParaRPr lang="zh-CN" altLang="en-US" sz="2000" baseline="30000" dirty="0"/>
          </a:p>
        </p:txBody>
      </p:sp>
      <p:sp>
        <p:nvSpPr>
          <p:cNvPr id="24" name="灯片编号占位符 23">
            <a:extLst>
              <a:ext uri="{FF2B5EF4-FFF2-40B4-BE49-F238E27FC236}">
                <a16:creationId xmlns:a16="http://schemas.microsoft.com/office/drawing/2014/main" id="{18AE4BA6-4B8D-4CCC-B2CE-2A72B7B28566}"/>
              </a:ext>
            </a:extLst>
          </p:cNvPr>
          <p:cNvSpPr>
            <a:spLocks noGrp="1"/>
          </p:cNvSpPr>
          <p:nvPr>
            <p:ph type="sldNum" sz="quarter" idx="12"/>
          </p:nvPr>
        </p:nvSpPr>
        <p:spPr/>
        <p:txBody>
          <a:bodyPr/>
          <a:lstStyle/>
          <a:p>
            <a:fld id="{C0ED2AAB-815A-AE45-B56A-7ECDEA478B7F}" type="slidenum">
              <a:rPr lang="en-US" smtClean="0"/>
              <a:t>107</a:t>
            </a:fld>
            <a:endParaRPr lang="en-US"/>
          </a:p>
        </p:txBody>
      </p:sp>
    </p:spTree>
    <p:extLst>
      <p:ext uri="{BB962C8B-B14F-4D97-AF65-F5344CB8AC3E}">
        <p14:creationId xmlns:p14="http://schemas.microsoft.com/office/powerpoint/2010/main" val="148456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p:bldP spid="20" grpId="0" animBg="1"/>
      <p:bldP spid="21" grpId="0"/>
      <p:bldP spid="22" grpId="0" animBg="1"/>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191833" y="365126"/>
            <a:ext cx="11906382" cy="875390"/>
          </a:xfrm>
        </p:spPr>
        <p:txBody>
          <a:bodyPr>
            <a:normAutofit/>
          </a:bodyPr>
          <a:lstStyle/>
          <a:p>
            <a:r>
              <a:rPr lang="en-US" sz="3600" dirty="0">
                <a:solidFill>
                  <a:srgbClr val="646B5F"/>
                </a:solidFill>
                <a:latin typeface="Rockwell" panose="02060603020205020403" pitchFamily="18" charset="0"/>
                <a:cs typeface="Times New Roman" panose="02020603050405020304" pitchFamily="18" charset="0"/>
              </a:rPr>
              <a:t>PCCS parameters</a:t>
            </a:r>
          </a:p>
        </p:txBody>
      </p:sp>
      <p:pic>
        <p:nvPicPr>
          <p:cNvPr id="4" name="图片 3" descr="图表&#10;&#10;描述已自动生成">
            <a:extLst>
              <a:ext uri="{FF2B5EF4-FFF2-40B4-BE49-F238E27FC236}">
                <a16:creationId xmlns:a16="http://schemas.microsoft.com/office/drawing/2014/main" id="{8C177E2D-74FD-4CFF-A912-F596940307F1}"/>
              </a:ext>
            </a:extLst>
          </p:cNvPr>
          <p:cNvPicPr>
            <a:picLocks noChangeAspect="1"/>
          </p:cNvPicPr>
          <p:nvPr/>
        </p:nvPicPr>
        <p:blipFill>
          <a:blip r:embed="rId2"/>
          <a:stretch>
            <a:fillRect/>
          </a:stretch>
        </p:blipFill>
        <p:spPr>
          <a:xfrm>
            <a:off x="257108" y="1926613"/>
            <a:ext cx="6145836" cy="4123916"/>
          </a:xfrm>
          <a:prstGeom prst="rect">
            <a:avLst/>
          </a:prstGeom>
        </p:spPr>
      </p:pic>
      <p:cxnSp>
        <p:nvCxnSpPr>
          <p:cNvPr id="5" name="直接箭头连接符 4">
            <a:extLst>
              <a:ext uri="{FF2B5EF4-FFF2-40B4-BE49-F238E27FC236}">
                <a16:creationId xmlns:a16="http://schemas.microsoft.com/office/drawing/2014/main" id="{CAF8A3B9-05AC-4AE4-AC70-80DA97DD8651}"/>
              </a:ext>
            </a:extLst>
          </p:cNvPr>
          <p:cNvCxnSpPr>
            <a:cxnSpLocks/>
          </p:cNvCxnSpPr>
          <p:nvPr/>
        </p:nvCxnSpPr>
        <p:spPr>
          <a:xfrm flipH="1">
            <a:off x="5105400" y="1796028"/>
            <a:ext cx="190500" cy="285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51BE53E-E0CB-4014-B022-811939D8AB27}"/>
              </a:ext>
            </a:extLst>
          </p:cNvPr>
          <p:cNvSpPr txBox="1"/>
          <p:nvPr/>
        </p:nvSpPr>
        <p:spPr>
          <a:xfrm>
            <a:off x="6350001" y="1720317"/>
            <a:ext cx="5842000"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Maximum Reduction of Minor Contention (MRMC)</a:t>
            </a:r>
            <a:endParaRPr lang="zh-CN" altLang="en-US" sz="2000" baseline="30000" dirty="0"/>
          </a:p>
        </p:txBody>
      </p:sp>
      <p:sp>
        <p:nvSpPr>
          <p:cNvPr id="15" name="文本框 14">
            <a:extLst>
              <a:ext uri="{FF2B5EF4-FFF2-40B4-BE49-F238E27FC236}">
                <a16:creationId xmlns:a16="http://schemas.microsoft.com/office/drawing/2014/main" id="{783B0E7E-9E4F-4165-AD1E-4973234650DB}"/>
              </a:ext>
            </a:extLst>
          </p:cNvPr>
          <p:cNvSpPr txBox="1"/>
          <p:nvPr/>
        </p:nvSpPr>
        <p:spPr>
          <a:xfrm>
            <a:off x="4828693" y="1430780"/>
            <a:ext cx="934413" cy="400110"/>
          </a:xfrm>
          <a:prstGeom prst="rect">
            <a:avLst/>
          </a:prstGeom>
          <a:noFill/>
        </p:spPr>
        <p:txBody>
          <a:bodyPr wrap="square" rtlCol="0">
            <a:spAutoFit/>
          </a:bodyPr>
          <a:lstStyle/>
          <a:p>
            <a:r>
              <a:rPr lang="en-US" altLang="zh-CN" sz="2000" dirty="0"/>
              <a:t>MRMC</a:t>
            </a:r>
            <a:endParaRPr lang="zh-CN" altLang="en-US" sz="2000" baseline="30000" dirty="0"/>
          </a:p>
        </p:txBody>
      </p:sp>
      <p:sp>
        <p:nvSpPr>
          <p:cNvPr id="16" name="文本框 15">
            <a:extLst>
              <a:ext uri="{FF2B5EF4-FFF2-40B4-BE49-F238E27FC236}">
                <a16:creationId xmlns:a16="http://schemas.microsoft.com/office/drawing/2014/main" id="{35C54F14-E08A-4721-9FF0-06CC659A2172}"/>
              </a:ext>
            </a:extLst>
          </p:cNvPr>
          <p:cNvSpPr txBox="1"/>
          <p:nvPr/>
        </p:nvSpPr>
        <p:spPr>
          <a:xfrm>
            <a:off x="6350000" y="2332600"/>
            <a:ext cx="5842000"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Total Bandwidth Demand with Contention (TBWDC)</a:t>
            </a:r>
            <a:endParaRPr lang="zh-CN" altLang="en-US" sz="2000" baseline="30000" dirty="0"/>
          </a:p>
        </p:txBody>
      </p:sp>
      <p:cxnSp>
        <p:nvCxnSpPr>
          <p:cNvPr id="17" name="直接箭头连接符 16">
            <a:extLst>
              <a:ext uri="{FF2B5EF4-FFF2-40B4-BE49-F238E27FC236}">
                <a16:creationId xmlns:a16="http://schemas.microsoft.com/office/drawing/2014/main" id="{431E81B8-691E-4DC9-A6B9-92850A064524}"/>
              </a:ext>
            </a:extLst>
          </p:cNvPr>
          <p:cNvCxnSpPr>
            <a:cxnSpLocks/>
          </p:cNvCxnSpPr>
          <p:nvPr/>
        </p:nvCxnSpPr>
        <p:spPr>
          <a:xfrm flipH="1">
            <a:off x="2362200" y="1834677"/>
            <a:ext cx="190500" cy="285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DFA7BC8-4566-4974-A277-D856E6AFA9D5}"/>
              </a:ext>
            </a:extLst>
          </p:cNvPr>
          <p:cNvSpPr txBox="1"/>
          <p:nvPr/>
        </p:nvSpPr>
        <p:spPr>
          <a:xfrm>
            <a:off x="2085493" y="1469429"/>
            <a:ext cx="1273657" cy="400110"/>
          </a:xfrm>
          <a:prstGeom prst="rect">
            <a:avLst/>
          </a:prstGeom>
          <a:noFill/>
        </p:spPr>
        <p:txBody>
          <a:bodyPr wrap="square" rtlCol="0">
            <a:spAutoFit/>
          </a:bodyPr>
          <a:lstStyle/>
          <a:p>
            <a:r>
              <a:rPr lang="en-US" altLang="zh-CN" sz="2000" dirty="0"/>
              <a:t>TBWDC</a:t>
            </a:r>
            <a:endParaRPr lang="zh-CN" altLang="en-US" sz="2000" baseline="30000" dirty="0"/>
          </a:p>
        </p:txBody>
      </p:sp>
      <p:sp>
        <p:nvSpPr>
          <p:cNvPr id="20" name="文本框 19">
            <a:extLst>
              <a:ext uri="{FF2B5EF4-FFF2-40B4-BE49-F238E27FC236}">
                <a16:creationId xmlns:a16="http://schemas.microsoft.com/office/drawing/2014/main" id="{9AED53C2-AF51-4C15-A3AF-314BDFFDEADF}"/>
              </a:ext>
            </a:extLst>
          </p:cNvPr>
          <p:cNvSpPr txBox="1"/>
          <p:nvPr/>
        </p:nvSpPr>
        <p:spPr>
          <a:xfrm>
            <a:off x="6350001" y="2975414"/>
            <a:ext cx="5842000"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Contention Balance Point (CBP)</a:t>
            </a:r>
            <a:endParaRPr lang="zh-CN" altLang="en-US" sz="2000" baseline="30000" dirty="0"/>
          </a:p>
        </p:txBody>
      </p:sp>
      <p:cxnSp>
        <p:nvCxnSpPr>
          <p:cNvPr id="21" name="直接箭头连接符 20">
            <a:extLst>
              <a:ext uri="{FF2B5EF4-FFF2-40B4-BE49-F238E27FC236}">
                <a16:creationId xmlns:a16="http://schemas.microsoft.com/office/drawing/2014/main" id="{9C2C2C26-0B75-4F21-BCBC-FCE733E0D206}"/>
              </a:ext>
            </a:extLst>
          </p:cNvPr>
          <p:cNvCxnSpPr>
            <a:cxnSpLocks/>
          </p:cNvCxnSpPr>
          <p:nvPr/>
        </p:nvCxnSpPr>
        <p:spPr>
          <a:xfrm flipH="1">
            <a:off x="2984500" y="5102822"/>
            <a:ext cx="190500" cy="285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13EE952-B5CB-4B44-8BFA-5F3461FEB3D5}"/>
              </a:ext>
            </a:extLst>
          </p:cNvPr>
          <p:cNvSpPr txBox="1"/>
          <p:nvPr/>
        </p:nvSpPr>
        <p:spPr>
          <a:xfrm>
            <a:off x="2847493" y="4737574"/>
            <a:ext cx="934413" cy="400110"/>
          </a:xfrm>
          <a:prstGeom prst="rect">
            <a:avLst/>
          </a:prstGeom>
          <a:noFill/>
        </p:spPr>
        <p:txBody>
          <a:bodyPr wrap="square" rtlCol="0">
            <a:spAutoFit/>
          </a:bodyPr>
          <a:lstStyle/>
          <a:p>
            <a:r>
              <a:rPr lang="en-US" altLang="zh-CN" sz="2000" dirty="0"/>
              <a:t>CBP</a:t>
            </a:r>
            <a:endParaRPr lang="zh-CN" altLang="en-US" sz="2000" baseline="30000" dirty="0"/>
          </a:p>
        </p:txBody>
      </p:sp>
      <p:sp>
        <p:nvSpPr>
          <p:cNvPr id="7" name="箭头: 下 6">
            <a:extLst>
              <a:ext uri="{FF2B5EF4-FFF2-40B4-BE49-F238E27FC236}">
                <a16:creationId xmlns:a16="http://schemas.microsoft.com/office/drawing/2014/main" id="{420EC4BF-8D53-49E4-8D96-0729D36BCC18}"/>
              </a:ext>
            </a:extLst>
          </p:cNvPr>
          <p:cNvSpPr/>
          <p:nvPr/>
        </p:nvSpPr>
        <p:spPr>
          <a:xfrm rot="18442672">
            <a:off x="1945793" y="2490412"/>
            <a:ext cx="279400" cy="35158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35CBBFF2-A177-4134-A964-A55559EBC5B5}"/>
              </a:ext>
            </a:extLst>
          </p:cNvPr>
          <p:cNvSpPr txBox="1"/>
          <p:nvPr/>
        </p:nvSpPr>
        <p:spPr>
          <a:xfrm>
            <a:off x="964236" y="3153971"/>
            <a:ext cx="1273657" cy="707886"/>
          </a:xfrm>
          <a:prstGeom prst="rect">
            <a:avLst/>
          </a:prstGeom>
          <a:noFill/>
        </p:spPr>
        <p:txBody>
          <a:bodyPr wrap="square" rtlCol="0">
            <a:spAutoFit/>
          </a:bodyPr>
          <a:lstStyle/>
          <a:p>
            <a:r>
              <a:rPr lang="en-US" altLang="zh-CN" sz="2000" dirty="0"/>
              <a:t>Reduction Rate</a:t>
            </a:r>
            <a:endParaRPr lang="zh-CN" altLang="en-US" sz="2000" baseline="30000" dirty="0"/>
          </a:p>
        </p:txBody>
      </p:sp>
      <p:sp>
        <p:nvSpPr>
          <p:cNvPr id="24" name="文本框 23">
            <a:extLst>
              <a:ext uri="{FF2B5EF4-FFF2-40B4-BE49-F238E27FC236}">
                <a16:creationId xmlns:a16="http://schemas.microsoft.com/office/drawing/2014/main" id="{98994187-1A77-488E-A0D7-D3338A6D146E}"/>
              </a:ext>
            </a:extLst>
          </p:cNvPr>
          <p:cNvSpPr txBox="1"/>
          <p:nvPr/>
        </p:nvSpPr>
        <p:spPr>
          <a:xfrm>
            <a:off x="6376473" y="3517204"/>
            <a:ext cx="5842000"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Reduction Rate</a:t>
            </a:r>
            <a:endParaRPr lang="zh-CN" altLang="en-US" sz="2000" baseline="30000" dirty="0"/>
          </a:p>
        </p:txBody>
      </p:sp>
      <p:sp>
        <p:nvSpPr>
          <p:cNvPr id="26" name="灯片编号占位符 25">
            <a:extLst>
              <a:ext uri="{FF2B5EF4-FFF2-40B4-BE49-F238E27FC236}">
                <a16:creationId xmlns:a16="http://schemas.microsoft.com/office/drawing/2014/main" id="{EF34BC9E-2E1F-4C32-8947-B4D5E66141BA}"/>
              </a:ext>
            </a:extLst>
          </p:cNvPr>
          <p:cNvSpPr>
            <a:spLocks noGrp="1"/>
          </p:cNvSpPr>
          <p:nvPr>
            <p:ph type="sldNum" sz="quarter" idx="12"/>
          </p:nvPr>
        </p:nvSpPr>
        <p:spPr/>
        <p:txBody>
          <a:bodyPr/>
          <a:lstStyle/>
          <a:p>
            <a:fld id="{C0ED2AAB-815A-AE45-B56A-7ECDEA478B7F}" type="slidenum">
              <a:rPr lang="en-US" smtClean="0"/>
              <a:t>108</a:t>
            </a:fld>
            <a:endParaRPr lang="en-US"/>
          </a:p>
        </p:txBody>
      </p:sp>
      <p:sp>
        <p:nvSpPr>
          <p:cNvPr id="19" name="文本框 23">
            <a:extLst>
              <a:ext uri="{FF2B5EF4-FFF2-40B4-BE49-F238E27FC236}">
                <a16:creationId xmlns:a16="http://schemas.microsoft.com/office/drawing/2014/main" id="{C0587E99-80FD-E341-BBFF-176D093C53B3}"/>
              </a:ext>
            </a:extLst>
          </p:cNvPr>
          <p:cNvSpPr txBox="1"/>
          <p:nvPr/>
        </p:nvSpPr>
        <p:spPr>
          <a:xfrm>
            <a:off x="6635762" y="4701808"/>
            <a:ext cx="3629901" cy="400110"/>
          </a:xfrm>
          <a:prstGeom prst="rect">
            <a:avLst/>
          </a:prstGeom>
          <a:noFill/>
        </p:spPr>
        <p:txBody>
          <a:bodyPr wrap="square" rtlCol="0">
            <a:spAutoFit/>
          </a:bodyPr>
          <a:lstStyle/>
          <a:p>
            <a:r>
              <a:rPr lang="en-US" altLang="zh-CN" sz="2000" dirty="0">
                <a:latin typeface="Berlin Sans FB Demi" panose="020E0802020502020306" pitchFamily="34" charset="0"/>
              </a:rPr>
              <a:t>More detail in the paper</a:t>
            </a:r>
            <a:endParaRPr lang="zh-CN" altLang="en-US" sz="2000" baseline="30000" dirty="0">
              <a:latin typeface="Berlin Sans FB Demi" panose="020E0802020502020306" pitchFamily="34" charset="0"/>
            </a:endParaRPr>
          </a:p>
        </p:txBody>
      </p:sp>
    </p:spTree>
    <p:extLst>
      <p:ext uri="{BB962C8B-B14F-4D97-AF65-F5344CB8AC3E}">
        <p14:creationId xmlns:p14="http://schemas.microsoft.com/office/powerpoint/2010/main" val="24865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20" grpId="0"/>
      <p:bldP spid="22" grpId="0"/>
      <p:bldP spid="7" grpId="0" animBg="1"/>
      <p:bldP spid="23" grpId="0"/>
      <p:bldP spid="24" grpId="0"/>
      <p:bldP spid="1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755117" y="365125"/>
            <a:ext cx="11436883" cy="1445977"/>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Outline</a:t>
            </a:r>
            <a:endParaRPr lang="zh-CN" altLang="en-US" sz="40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8F1111F1-ECCD-499D-8B19-7B70FAEC9C21}"/>
              </a:ext>
            </a:extLst>
          </p:cNvPr>
          <p:cNvSpPr txBox="1">
            <a:spLocks/>
          </p:cNvSpPr>
          <p:nvPr/>
        </p:nvSpPr>
        <p:spPr>
          <a:xfrm>
            <a:off x="838199" y="3291840"/>
            <a:ext cx="8653863" cy="90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8042A4E2-70AA-4AD9-8C7D-F3A13B7D9EF6}"/>
              </a:ext>
            </a:extLst>
          </p:cNvPr>
          <p:cNvSpPr txBox="1">
            <a:spLocks/>
          </p:cNvSpPr>
          <p:nvPr/>
        </p:nvSpPr>
        <p:spPr>
          <a:xfrm>
            <a:off x="724389" y="1603839"/>
            <a:ext cx="11261377" cy="2596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bg2">
                    <a:lumMod val="75000"/>
                  </a:schemeClr>
                </a:solidFill>
                <a:cs typeface="Times New Roman" panose="02020603050405020304" pitchFamily="18" charset="0"/>
              </a:rPr>
              <a:t>Background</a:t>
            </a:r>
          </a:p>
          <a:p>
            <a:r>
              <a:rPr lang="en-US" altLang="zh-CN" sz="2400" dirty="0">
                <a:solidFill>
                  <a:schemeClr val="bg2">
                    <a:lumMod val="75000"/>
                  </a:schemeClr>
                </a:solidFill>
                <a:cs typeface="Times New Roman" panose="02020603050405020304" pitchFamily="18" charset="0"/>
              </a:rPr>
              <a:t>Observation</a:t>
            </a:r>
          </a:p>
          <a:p>
            <a:r>
              <a:rPr lang="en-US" altLang="zh-CN" sz="2400" dirty="0">
                <a:solidFill>
                  <a:schemeClr val="bg1">
                    <a:lumMod val="65000"/>
                  </a:schemeClr>
                </a:solidFill>
                <a:cs typeface="Times New Roman" panose="02020603050405020304" pitchFamily="18" charset="0"/>
              </a:rPr>
              <a:t>Architectural analysis</a:t>
            </a:r>
          </a:p>
          <a:p>
            <a:r>
              <a:rPr lang="en-US" altLang="zh-CN" sz="2400" dirty="0">
                <a:solidFill>
                  <a:schemeClr val="bg1">
                    <a:lumMod val="65000"/>
                  </a:schemeClr>
                </a:solidFill>
                <a:cs typeface="Times New Roman" panose="02020603050405020304" pitchFamily="18" charset="0"/>
              </a:rPr>
              <a:t>PCCS model</a:t>
            </a:r>
          </a:p>
          <a:p>
            <a:r>
              <a:rPr lang="en-US" altLang="zh-CN" sz="2400" dirty="0">
                <a:cs typeface="Times New Roman" panose="02020603050405020304" pitchFamily="18" charset="0"/>
              </a:rPr>
              <a:t>SoC design guidance</a:t>
            </a:r>
          </a:p>
          <a:p>
            <a:endParaRPr lang="en-US" altLang="zh-CN" sz="2400" dirty="0">
              <a:solidFill>
                <a:srgbClr val="646B5F"/>
              </a:solidFill>
              <a:cs typeface="Times New Roman" panose="02020603050405020304" pitchFamily="18" charset="0"/>
            </a:endParaRPr>
          </a:p>
        </p:txBody>
      </p:sp>
      <p:sp>
        <p:nvSpPr>
          <p:cNvPr id="3" name="灯片编号占位符 2">
            <a:extLst>
              <a:ext uri="{FF2B5EF4-FFF2-40B4-BE49-F238E27FC236}">
                <a16:creationId xmlns:a16="http://schemas.microsoft.com/office/drawing/2014/main" id="{8E4D2F3E-CFCE-4627-9D02-3F2E95E12D9C}"/>
              </a:ext>
            </a:extLst>
          </p:cNvPr>
          <p:cNvSpPr>
            <a:spLocks noGrp="1"/>
          </p:cNvSpPr>
          <p:nvPr>
            <p:ph type="sldNum" sz="quarter" idx="12"/>
          </p:nvPr>
        </p:nvSpPr>
        <p:spPr/>
        <p:txBody>
          <a:bodyPr/>
          <a:lstStyle/>
          <a:p>
            <a:fld id="{C0ED2AAB-815A-AE45-B56A-7ECDEA478B7F}" type="slidenum">
              <a:rPr lang="en-US" smtClean="0"/>
              <a:t>109</a:t>
            </a:fld>
            <a:endParaRPr lang="en-US"/>
          </a:p>
        </p:txBody>
      </p:sp>
    </p:spTree>
    <p:extLst>
      <p:ext uri="{BB962C8B-B14F-4D97-AF65-F5344CB8AC3E}">
        <p14:creationId xmlns:p14="http://schemas.microsoft.com/office/powerpoint/2010/main" val="285149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MERR</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11</a:t>
            </a:fld>
            <a:endParaRPr lang="zh-CN" altLang="en-US"/>
          </a:p>
        </p:txBody>
      </p:sp>
      <p:sp>
        <p:nvSpPr>
          <p:cNvPr id="32" name="Rectangle: Rounded Corners 7">
            <a:extLst>
              <a:ext uri="{FF2B5EF4-FFF2-40B4-BE49-F238E27FC236}">
                <a16:creationId xmlns:a16="http://schemas.microsoft.com/office/drawing/2014/main" id="{B4DBDF0D-0023-4706-AEA1-FFFF5360265F}"/>
              </a:ext>
            </a:extLst>
          </p:cNvPr>
          <p:cNvSpPr/>
          <p:nvPr/>
        </p:nvSpPr>
        <p:spPr>
          <a:xfrm>
            <a:off x="6558049" y="1427484"/>
            <a:ext cx="3390620"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Architectural Support</a:t>
            </a:r>
            <a:endParaRPr lang="zh-CN" altLang="en-US" sz="2800" dirty="0">
              <a:latin typeface="Times New Roman" panose="02020603050405020304" pitchFamily="18" charset="0"/>
              <a:cs typeface="Times New Roman" panose="02020603050405020304" pitchFamily="18" charset="0"/>
            </a:endParaRPr>
          </a:p>
        </p:txBody>
      </p:sp>
      <p:sp>
        <p:nvSpPr>
          <p:cNvPr id="35" name="Rectangle: Rounded Corners 7">
            <a:extLst>
              <a:ext uri="{FF2B5EF4-FFF2-40B4-BE49-F238E27FC236}">
                <a16:creationId xmlns:a16="http://schemas.microsoft.com/office/drawing/2014/main" id="{20905B8B-FEC0-4432-891C-34AE28A10C32}"/>
              </a:ext>
            </a:extLst>
          </p:cNvPr>
          <p:cNvSpPr/>
          <p:nvPr/>
        </p:nvSpPr>
        <p:spPr>
          <a:xfrm>
            <a:off x="4629988" y="2667084"/>
            <a:ext cx="2095499" cy="878758"/>
          </a:xfrm>
          <a:prstGeom prst="roundRect">
            <a:avLst/>
          </a:prstGeom>
          <a:solidFill>
            <a:srgbClr val="317F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MERR</a:t>
            </a:r>
            <a:endParaRPr lang="zh-CN" altLang="en-US" sz="2800" dirty="0">
              <a:latin typeface="Times New Roman" panose="02020603050405020304" pitchFamily="18" charset="0"/>
              <a:cs typeface="Times New Roman" panose="02020603050405020304" pitchFamily="18" charset="0"/>
            </a:endParaRPr>
          </a:p>
        </p:txBody>
      </p:sp>
      <p:sp>
        <p:nvSpPr>
          <p:cNvPr id="39" name="Rectangle: Rounded Corners 7">
            <a:extLst>
              <a:ext uri="{FF2B5EF4-FFF2-40B4-BE49-F238E27FC236}">
                <a16:creationId xmlns:a16="http://schemas.microsoft.com/office/drawing/2014/main" id="{A59EDB18-DD88-4282-A9F7-FA8E438B9402}"/>
              </a:ext>
            </a:extLst>
          </p:cNvPr>
          <p:cNvSpPr/>
          <p:nvPr/>
        </p:nvSpPr>
        <p:spPr>
          <a:xfrm>
            <a:off x="1449474" y="1427484"/>
            <a:ext cx="3347951"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Page Table Design</a:t>
            </a:r>
            <a:endParaRPr lang="zh-CN" altLang="en-US" sz="2800" dirty="0">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44513C55-9543-4F37-956F-9716870C1D88}"/>
              </a:ext>
            </a:extLst>
          </p:cNvPr>
          <p:cNvCxnSpPr>
            <a:cxnSpLocks/>
            <a:stCxn id="39" idx="3"/>
            <a:endCxn id="32" idx="1"/>
          </p:cNvCxnSpPr>
          <p:nvPr/>
        </p:nvCxnSpPr>
        <p:spPr>
          <a:xfrm>
            <a:off x="4797425" y="1866863"/>
            <a:ext cx="17606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5E5A2B3-F436-4572-AA14-22C2D30F63E6}"/>
              </a:ext>
            </a:extLst>
          </p:cNvPr>
          <p:cNvCxnSpPr>
            <a:cxnSpLocks/>
            <a:endCxn id="35" idx="0"/>
          </p:cNvCxnSpPr>
          <p:nvPr/>
        </p:nvCxnSpPr>
        <p:spPr>
          <a:xfrm>
            <a:off x="5677738" y="1866863"/>
            <a:ext cx="0" cy="800221"/>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Arrow: Right 17">
            <a:extLst>
              <a:ext uri="{FF2B5EF4-FFF2-40B4-BE49-F238E27FC236}">
                <a16:creationId xmlns:a16="http://schemas.microsoft.com/office/drawing/2014/main" id="{75C06D6E-668D-4E52-9A40-B416DAA5846F}"/>
              </a:ext>
            </a:extLst>
          </p:cNvPr>
          <p:cNvSpPr/>
          <p:nvPr/>
        </p:nvSpPr>
        <p:spPr>
          <a:xfrm rot="5400000">
            <a:off x="5468027" y="3335152"/>
            <a:ext cx="419419" cy="970116"/>
          </a:xfrm>
          <a:prstGeom prst="rightArrow">
            <a:avLst>
              <a:gd name="adj1" fmla="val 35600"/>
              <a:gd name="adj2" fmla="val 50000"/>
            </a:avLst>
          </a:prstGeom>
          <a:solidFill>
            <a:schemeClr val="accent1">
              <a:lumMod val="75000"/>
            </a:schemeClr>
          </a:solidFill>
          <a:ln>
            <a:solidFill>
              <a:srgbClr val="317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487E7687-DC16-47BF-A822-67E6B1BCA32F}"/>
              </a:ext>
            </a:extLst>
          </p:cNvPr>
          <p:cNvSpPr/>
          <p:nvPr/>
        </p:nvSpPr>
        <p:spPr>
          <a:xfrm>
            <a:off x="3925573" y="4244948"/>
            <a:ext cx="1901186" cy="202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D0FFE577-BFFB-40E5-A8DD-2D1CD6269C5B}"/>
              </a:ext>
            </a:extLst>
          </p:cNvPr>
          <p:cNvSpPr/>
          <p:nvPr/>
        </p:nvSpPr>
        <p:spPr>
          <a:xfrm>
            <a:off x="5808607" y="4244948"/>
            <a:ext cx="1901186" cy="202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9853E981-21A2-447B-8F1B-0A2234771D11}"/>
              </a:ext>
            </a:extLst>
          </p:cNvPr>
          <p:cNvSpPr/>
          <p:nvPr/>
        </p:nvSpPr>
        <p:spPr>
          <a:xfrm>
            <a:off x="7691640" y="4244948"/>
            <a:ext cx="2987961" cy="202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Content Placeholder 2">
            <a:extLst>
              <a:ext uri="{FF2B5EF4-FFF2-40B4-BE49-F238E27FC236}">
                <a16:creationId xmlns:a16="http://schemas.microsoft.com/office/drawing/2014/main" id="{DD50E6B1-E19E-4165-AF32-1D0222D83813}"/>
              </a:ext>
            </a:extLst>
          </p:cNvPr>
          <p:cNvSpPr txBox="1">
            <a:spLocks/>
          </p:cNvSpPr>
          <p:nvPr/>
        </p:nvSpPr>
        <p:spPr>
          <a:xfrm>
            <a:off x="10802258" y="4009024"/>
            <a:ext cx="1389742"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Time</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65" name="直接箭头连接符 64">
            <a:extLst>
              <a:ext uri="{FF2B5EF4-FFF2-40B4-BE49-F238E27FC236}">
                <a16:creationId xmlns:a16="http://schemas.microsoft.com/office/drawing/2014/main" id="{C1C50EB1-A614-442E-A6B5-34FF6FC4008F}"/>
              </a:ext>
            </a:extLst>
          </p:cNvPr>
          <p:cNvCxnSpPr>
            <a:cxnSpLocks/>
          </p:cNvCxnSpPr>
          <p:nvPr/>
        </p:nvCxnSpPr>
        <p:spPr>
          <a:xfrm>
            <a:off x="3765550" y="4185936"/>
            <a:ext cx="703670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53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P spid="39" grpId="0" animBg="1"/>
      <p:bldP spid="56" grpId="0" animBg="1"/>
      <p:bldP spid="57" grpId="0" animBg="1"/>
      <p:bldP spid="58" grpId="0" animBg="1"/>
      <p:bldP spid="59" grpId="0" animBg="1"/>
      <p:bldP spid="6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E631EB-892D-4622-ADD4-6F9DC87B9950}"/>
              </a:ext>
            </a:extLst>
          </p:cNvPr>
          <p:cNvSpPr txBox="1">
            <a:spLocks/>
          </p:cNvSpPr>
          <p:nvPr/>
        </p:nvSpPr>
        <p:spPr>
          <a:xfrm>
            <a:off x="838200" y="365126"/>
            <a:ext cx="10515600" cy="875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646B5F"/>
                </a:solidFill>
                <a:latin typeface="Rockwell" panose="02060603020205020403" pitchFamily="18" charset="0"/>
                <a:cs typeface="Times New Roman" panose="02020603050405020304" pitchFamily="18" charset="0"/>
              </a:rPr>
              <a:t>PCCS Model Usage</a:t>
            </a:r>
            <a:endParaRPr lang="en-US" altLang="zh-CN" sz="3600" dirty="0">
              <a:solidFill>
                <a:srgbClr val="646B5F"/>
              </a:solidFill>
              <a:cs typeface="Times New Roman" panose="02020603050405020304" pitchFamily="18" charset="0"/>
            </a:endParaRPr>
          </a:p>
        </p:txBody>
      </p:sp>
      <p:sp>
        <p:nvSpPr>
          <p:cNvPr id="6" name="Rectangle: Rounded Corners 7">
            <a:extLst>
              <a:ext uri="{FF2B5EF4-FFF2-40B4-BE49-F238E27FC236}">
                <a16:creationId xmlns:a16="http://schemas.microsoft.com/office/drawing/2014/main" id="{A60056A2-6733-40EA-8F3F-5965886F4D29}"/>
              </a:ext>
            </a:extLst>
          </p:cNvPr>
          <p:cNvSpPr/>
          <p:nvPr/>
        </p:nvSpPr>
        <p:spPr>
          <a:xfrm>
            <a:off x="618434" y="3130865"/>
            <a:ext cx="952767"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1</a:t>
            </a:r>
            <a:endParaRPr lang="zh-CN" altLang="en-US" sz="2000" dirty="0">
              <a:latin typeface="Times New Roman" panose="02020603050405020304" pitchFamily="18" charset="0"/>
              <a:cs typeface="Times New Roman" panose="02020603050405020304" pitchFamily="18" charset="0"/>
            </a:endParaRPr>
          </a:p>
        </p:txBody>
      </p:sp>
      <p:sp>
        <p:nvSpPr>
          <p:cNvPr id="7" name="Rectangle: Rounded Corners 7">
            <a:extLst>
              <a:ext uri="{FF2B5EF4-FFF2-40B4-BE49-F238E27FC236}">
                <a16:creationId xmlns:a16="http://schemas.microsoft.com/office/drawing/2014/main" id="{E3B4315A-6BC7-4008-A465-E1976C94A850}"/>
              </a:ext>
            </a:extLst>
          </p:cNvPr>
          <p:cNvSpPr/>
          <p:nvPr/>
        </p:nvSpPr>
        <p:spPr>
          <a:xfrm>
            <a:off x="618434" y="3712643"/>
            <a:ext cx="952767"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IP 1</a:t>
            </a:r>
            <a:endParaRPr lang="zh-CN" altLang="en-US" sz="2000"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42493481-7543-450F-A388-A16CF0FDAED4}"/>
              </a:ext>
            </a:extLst>
          </p:cNvPr>
          <p:cNvSpPr/>
          <p:nvPr/>
        </p:nvSpPr>
        <p:spPr>
          <a:xfrm>
            <a:off x="2145631" y="3135911"/>
            <a:ext cx="952767"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n</a:t>
            </a:r>
            <a:endParaRPr lang="zh-CN" altLang="en-US" sz="2000" dirty="0">
              <a:latin typeface="Times New Roman" panose="02020603050405020304" pitchFamily="18" charset="0"/>
              <a:cs typeface="Times New Roman" panose="02020603050405020304" pitchFamily="18" charset="0"/>
            </a:endParaRPr>
          </a:p>
        </p:txBody>
      </p:sp>
      <p:sp>
        <p:nvSpPr>
          <p:cNvPr id="9" name="Rectangle: Rounded Corners 7">
            <a:extLst>
              <a:ext uri="{FF2B5EF4-FFF2-40B4-BE49-F238E27FC236}">
                <a16:creationId xmlns:a16="http://schemas.microsoft.com/office/drawing/2014/main" id="{A340FF5B-4957-4959-A681-DE4D99D535EE}"/>
              </a:ext>
            </a:extLst>
          </p:cNvPr>
          <p:cNvSpPr/>
          <p:nvPr/>
        </p:nvSpPr>
        <p:spPr>
          <a:xfrm>
            <a:off x="2145631" y="3717689"/>
            <a:ext cx="952767"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IP n</a:t>
            </a:r>
            <a:endParaRPr lang="zh-CN" altLang="en-US" sz="2000" dirty="0">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27A74DE1-F6AC-43E9-B691-E292AB7E1127}"/>
              </a:ext>
            </a:extLst>
          </p:cNvPr>
          <p:cNvSpPr/>
          <p:nvPr/>
        </p:nvSpPr>
        <p:spPr>
          <a:xfrm>
            <a:off x="1672268" y="3333956"/>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094E5FFB-02B9-4F0F-9839-D4BC152902C5}"/>
              </a:ext>
            </a:extLst>
          </p:cNvPr>
          <p:cNvSpPr/>
          <p:nvPr/>
        </p:nvSpPr>
        <p:spPr>
          <a:xfrm>
            <a:off x="1824668" y="3333956"/>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6AFA74A-F228-48F6-92B0-FC41B42B0B62}"/>
              </a:ext>
            </a:extLst>
          </p:cNvPr>
          <p:cNvSpPr/>
          <p:nvPr/>
        </p:nvSpPr>
        <p:spPr>
          <a:xfrm>
            <a:off x="1977068" y="3333956"/>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36A4E2-FC2A-454A-B775-B3825A8336E0}"/>
              </a:ext>
            </a:extLst>
          </p:cNvPr>
          <p:cNvSpPr/>
          <p:nvPr/>
        </p:nvSpPr>
        <p:spPr>
          <a:xfrm>
            <a:off x="1672268" y="3905269"/>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6151BE4-CCA3-417F-BAF7-B5D7149E7890}"/>
              </a:ext>
            </a:extLst>
          </p:cNvPr>
          <p:cNvSpPr/>
          <p:nvPr/>
        </p:nvSpPr>
        <p:spPr>
          <a:xfrm>
            <a:off x="1824668" y="3905269"/>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00D03B3-F7CA-4CC9-8F95-8F679309C5F8}"/>
              </a:ext>
            </a:extLst>
          </p:cNvPr>
          <p:cNvSpPr/>
          <p:nvPr/>
        </p:nvSpPr>
        <p:spPr>
          <a:xfrm>
            <a:off x="1977068" y="3905269"/>
            <a:ext cx="70338" cy="703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10DCAED-8BB1-4F1B-AD99-D56538DE1305}"/>
              </a:ext>
            </a:extLst>
          </p:cNvPr>
          <p:cNvSpPr/>
          <p:nvPr/>
        </p:nvSpPr>
        <p:spPr>
          <a:xfrm>
            <a:off x="361950" y="2940153"/>
            <a:ext cx="3003550" cy="1396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627E62F-0DF9-40D9-8C1F-53B5789DFA55}"/>
              </a:ext>
            </a:extLst>
          </p:cNvPr>
          <p:cNvSpPr txBox="1"/>
          <p:nvPr/>
        </p:nvSpPr>
        <p:spPr>
          <a:xfrm>
            <a:off x="444963" y="2331331"/>
            <a:ext cx="2759409" cy="400110"/>
          </a:xfrm>
          <a:prstGeom prst="rect">
            <a:avLst/>
          </a:prstGeom>
          <a:noFill/>
        </p:spPr>
        <p:txBody>
          <a:bodyPr wrap="square" rtlCol="0">
            <a:spAutoFit/>
          </a:bodyPr>
          <a:lstStyle/>
          <a:p>
            <a:r>
              <a:rPr lang="en-US" altLang="zh-CN" sz="2000" dirty="0"/>
              <a:t>Task Placement Scheme</a:t>
            </a:r>
            <a:endParaRPr lang="zh-CN" altLang="en-US" sz="2000" baseline="30000" dirty="0"/>
          </a:p>
        </p:txBody>
      </p:sp>
      <p:cxnSp>
        <p:nvCxnSpPr>
          <p:cNvPr id="22" name="直接箭头连接符 21">
            <a:extLst>
              <a:ext uri="{FF2B5EF4-FFF2-40B4-BE49-F238E27FC236}">
                <a16:creationId xmlns:a16="http://schemas.microsoft.com/office/drawing/2014/main" id="{E5E7F114-AC19-4D75-9151-C8C4EE2DDCB9}"/>
              </a:ext>
            </a:extLst>
          </p:cNvPr>
          <p:cNvCxnSpPr>
            <a:cxnSpLocks/>
            <a:stCxn id="16" idx="3"/>
          </p:cNvCxnSpPr>
          <p:nvPr/>
        </p:nvCxnSpPr>
        <p:spPr>
          <a:xfrm>
            <a:off x="3365500" y="3638653"/>
            <a:ext cx="4762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7">
            <a:extLst>
              <a:ext uri="{FF2B5EF4-FFF2-40B4-BE49-F238E27FC236}">
                <a16:creationId xmlns:a16="http://schemas.microsoft.com/office/drawing/2014/main" id="{FB4B84F9-5214-4B5B-926B-1114A0D50777}"/>
              </a:ext>
            </a:extLst>
          </p:cNvPr>
          <p:cNvSpPr/>
          <p:nvPr/>
        </p:nvSpPr>
        <p:spPr>
          <a:xfrm>
            <a:off x="3839768" y="3213925"/>
            <a:ext cx="1634976" cy="76250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Standalone Performance</a:t>
            </a:r>
            <a:endParaRPr lang="zh-CN" altLang="en-US" sz="2000" dirty="0">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8AC442F7-4D4F-4563-88EB-BA45CF74A48C}"/>
              </a:ext>
            </a:extLst>
          </p:cNvPr>
          <p:cNvCxnSpPr>
            <a:cxnSpLocks/>
            <a:stCxn id="24" idx="3"/>
            <a:endCxn id="27" idx="1"/>
          </p:cNvCxnSpPr>
          <p:nvPr/>
        </p:nvCxnSpPr>
        <p:spPr>
          <a:xfrm flipV="1">
            <a:off x="5474744" y="3584585"/>
            <a:ext cx="1281656" cy="105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7">
            <a:extLst>
              <a:ext uri="{FF2B5EF4-FFF2-40B4-BE49-F238E27FC236}">
                <a16:creationId xmlns:a16="http://schemas.microsoft.com/office/drawing/2014/main" id="{7B694E2F-A607-4EA3-B486-26CFD6A8E393}"/>
              </a:ext>
            </a:extLst>
          </p:cNvPr>
          <p:cNvSpPr/>
          <p:nvPr/>
        </p:nvSpPr>
        <p:spPr>
          <a:xfrm>
            <a:off x="6756400" y="3203332"/>
            <a:ext cx="1016000" cy="76250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PCCS</a:t>
            </a:r>
            <a:endParaRPr lang="zh-CN" altLang="en-US" sz="2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B6260E4B-EB50-417D-9409-E9B32F8F726A}"/>
              </a:ext>
            </a:extLst>
          </p:cNvPr>
          <p:cNvSpPr txBox="1"/>
          <p:nvPr/>
        </p:nvSpPr>
        <p:spPr>
          <a:xfrm>
            <a:off x="5474744" y="2740858"/>
            <a:ext cx="2759409" cy="707886"/>
          </a:xfrm>
          <a:prstGeom prst="rect">
            <a:avLst/>
          </a:prstGeom>
          <a:noFill/>
        </p:spPr>
        <p:txBody>
          <a:bodyPr wrap="square" rtlCol="0">
            <a:spAutoFit/>
          </a:bodyPr>
          <a:lstStyle/>
          <a:p>
            <a:r>
              <a:rPr lang="en-US" altLang="zh-CN" sz="2000" dirty="0"/>
              <a:t>BW </a:t>
            </a:r>
          </a:p>
          <a:p>
            <a:r>
              <a:rPr lang="en-US" altLang="zh-CN" sz="2000" dirty="0"/>
              <a:t>demands</a:t>
            </a:r>
            <a:endParaRPr lang="zh-CN" altLang="en-US" sz="2000" baseline="30000" dirty="0"/>
          </a:p>
        </p:txBody>
      </p:sp>
      <p:cxnSp>
        <p:nvCxnSpPr>
          <p:cNvPr id="35" name="直接箭头连接符 34">
            <a:extLst>
              <a:ext uri="{FF2B5EF4-FFF2-40B4-BE49-F238E27FC236}">
                <a16:creationId xmlns:a16="http://schemas.microsoft.com/office/drawing/2014/main" id="{2780E4A1-808F-46E7-95B7-B1DFA61E4031}"/>
              </a:ext>
            </a:extLst>
          </p:cNvPr>
          <p:cNvCxnSpPr>
            <a:cxnSpLocks/>
            <a:endCxn id="36" idx="1"/>
          </p:cNvCxnSpPr>
          <p:nvPr/>
        </p:nvCxnSpPr>
        <p:spPr>
          <a:xfrm flipV="1">
            <a:off x="7772400" y="3594354"/>
            <a:ext cx="926912" cy="253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7">
            <a:extLst>
              <a:ext uri="{FF2B5EF4-FFF2-40B4-BE49-F238E27FC236}">
                <a16:creationId xmlns:a16="http://schemas.microsoft.com/office/drawing/2014/main" id="{DDA90062-9834-462C-85FA-677E73F53269}"/>
              </a:ext>
            </a:extLst>
          </p:cNvPr>
          <p:cNvSpPr/>
          <p:nvPr/>
        </p:nvSpPr>
        <p:spPr>
          <a:xfrm>
            <a:off x="8699312" y="3213101"/>
            <a:ext cx="1632994" cy="76250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Co-located</a:t>
            </a:r>
          </a:p>
          <a:p>
            <a:pPr algn="ctr"/>
            <a:r>
              <a:rPr lang="en-US" altLang="zh-CN" sz="2000" dirty="0">
                <a:latin typeface="Times New Roman" panose="02020603050405020304" pitchFamily="18" charset="0"/>
                <a:cs typeface="Times New Roman" panose="02020603050405020304" pitchFamily="18" charset="0"/>
              </a:rPr>
              <a:t>Slowdown</a:t>
            </a:r>
            <a:endParaRPr lang="zh-CN" altLang="en-US" sz="2000" dirty="0">
              <a:latin typeface="Times New Roman" panose="02020603050405020304" pitchFamily="18" charset="0"/>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B8F3CCD3-CB11-4D0E-9189-9FFBBB66FF36}"/>
              </a:ext>
            </a:extLst>
          </p:cNvPr>
          <p:cNvCxnSpPr>
            <a:cxnSpLocks/>
            <a:stCxn id="36" idx="2"/>
          </p:cNvCxnSpPr>
          <p:nvPr/>
        </p:nvCxnSpPr>
        <p:spPr>
          <a:xfrm>
            <a:off x="9515809" y="3975607"/>
            <a:ext cx="3406" cy="872862"/>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846D088-21BB-4007-8B98-DC61A861561A}"/>
              </a:ext>
            </a:extLst>
          </p:cNvPr>
          <p:cNvCxnSpPr>
            <a:cxnSpLocks/>
          </p:cNvCxnSpPr>
          <p:nvPr/>
        </p:nvCxnSpPr>
        <p:spPr>
          <a:xfrm flipH="1">
            <a:off x="7994650" y="4838700"/>
            <a:ext cx="15245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7">
            <a:extLst>
              <a:ext uri="{FF2B5EF4-FFF2-40B4-BE49-F238E27FC236}">
                <a16:creationId xmlns:a16="http://schemas.microsoft.com/office/drawing/2014/main" id="{D4C9927E-D15D-47A3-AAEB-98A518B83AA3}"/>
              </a:ext>
            </a:extLst>
          </p:cNvPr>
          <p:cNvSpPr/>
          <p:nvPr/>
        </p:nvSpPr>
        <p:spPr>
          <a:xfrm>
            <a:off x="4305300" y="4412038"/>
            <a:ext cx="3702049" cy="7625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PU Variations</a:t>
            </a:r>
          </a:p>
          <a:p>
            <a:pPr algn="ctr"/>
            <a:r>
              <a:rPr lang="en-US" altLang="zh-CN" sz="2000" dirty="0">
                <a:solidFill>
                  <a:schemeClr val="tx1"/>
                </a:solidFill>
                <a:latin typeface="Times New Roman" panose="02020603050405020304" pitchFamily="18" charset="0"/>
                <a:cs typeface="Times New Roman" panose="02020603050405020304" pitchFamily="18" charset="0"/>
              </a:rPr>
              <a:t>(#of cores, frequencies, features) </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cxnSp>
        <p:nvCxnSpPr>
          <p:cNvPr id="50" name="直接箭头连接符 49">
            <a:extLst>
              <a:ext uri="{FF2B5EF4-FFF2-40B4-BE49-F238E27FC236}">
                <a16:creationId xmlns:a16="http://schemas.microsoft.com/office/drawing/2014/main" id="{E17F5992-AA2E-401B-A1B1-63F8CB19DC95}"/>
              </a:ext>
            </a:extLst>
          </p:cNvPr>
          <p:cNvCxnSpPr>
            <a:cxnSpLocks/>
            <a:stCxn id="44" idx="1"/>
          </p:cNvCxnSpPr>
          <p:nvPr/>
        </p:nvCxnSpPr>
        <p:spPr>
          <a:xfrm flipH="1">
            <a:off x="3603626" y="4793291"/>
            <a:ext cx="701674" cy="1270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66753B9-89DA-4FBA-93DE-ECFA4F784D5F}"/>
              </a:ext>
            </a:extLst>
          </p:cNvPr>
          <p:cNvCxnSpPr>
            <a:cxnSpLocks/>
          </p:cNvCxnSpPr>
          <p:nvPr/>
        </p:nvCxnSpPr>
        <p:spPr>
          <a:xfrm flipH="1">
            <a:off x="3616125" y="3650556"/>
            <a:ext cx="5650" cy="114273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Rectangle: Rounded Corners 7">
            <a:extLst>
              <a:ext uri="{FF2B5EF4-FFF2-40B4-BE49-F238E27FC236}">
                <a16:creationId xmlns:a16="http://schemas.microsoft.com/office/drawing/2014/main" id="{FAF40641-43ED-4951-8C56-136FA3797D5A}"/>
              </a:ext>
            </a:extLst>
          </p:cNvPr>
          <p:cNvSpPr/>
          <p:nvPr/>
        </p:nvSpPr>
        <p:spPr>
          <a:xfrm>
            <a:off x="7772400" y="1240516"/>
            <a:ext cx="3467100" cy="8816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Memory Variations</a:t>
            </a:r>
          </a:p>
          <a:p>
            <a:pPr algn="ctr"/>
            <a:r>
              <a:rPr lang="en-US" altLang="zh-CN" sz="2000" dirty="0">
                <a:solidFill>
                  <a:schemeClr val="tx1"/>
                </a:solidFill>
                <a:latin typeface="Times New Roman" panose="02020603050405020304" pitchFamily="18" charset="0"/>
                <a:cs typeface="Times New Roman" panose="02020603050405020304" pitchFamily="18" charset="0"/>
              </a:rPr>
              <a:t>(frequencies, # of channels, bit width) </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cxnSp>
        <p:nvCxnSpPr>
          <p:cNvPr id="56" name="直接箭头连接符 55">
            <a:extLst>
              <a:ext uri="{FF2B5EF4-FFF2-40B4-BE49-F238E27FC236}">
                <a16:creationId xmlns:a16="http://schemas.microsoft.com/office/drawing/2014/main" id="{691D2C73-68BF-44A8-97F4-BFABEFAD01A0}"/>
              </a:ext>
            </a:extLst>
          </p:cNvPr>
          <p:cNvCxnSpPr>
            <a:cxnSpLocks/>
            <a:stCxn id="36" idx="0"/>
            <a:endCxn id="54" idx="2"/>
          </p:cNvCxnSpPr>
          <p:nvPr/>
        </p:nvCxnSpPr>
        <p:spPr>
          <a:xfrm flipH="1" flipV="1">
            <a:off x="9505950" y="2122149"/>
            <a:ext cx="9859" cy="1090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8B058B6B-2AF1-4697-806A-F820E6988E39}"/>
              </a:ext>
            </a:extLst>
          </p:cNvPr>
          <p:cNvCxnSpPr>
            <a:cxnSpLocks/>
          </p:cNvCxnSpPr>
          <p:nvPr/>
        </p:nvCxnSpPr>
        <p:spPr>
          <a:xfrm>
            <a:off x="7289800" y="1681332"/>
            <a:ext cx="0" cy="795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7">
            <a:extLst>
              <a:ext uri="{FF2B5EF4-FFF2-40B4-BE49-F238E27FC236}">
                <a16:creationId xmlns:a16="http://schemas.microsoft.com/office/drawing/2014/main" id="{953DF64E-31A5-4FF7-9CCF-94D88DE9AAD7}"/>
              </a:ext>
            </a:extLst>
          </p:cNvPr>
          <p:cNvSpPr/>
          <p:nvPr/>
        </p:nvSpPr>
        <p:spPr>
          <a:xfrm>
            <a:off x="6362272" y="2492138"/>
            <a:ext cx="1855056" cy="45765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Linear Scaling</a:t>
            </a:r>
            <a:endParaRPr lang="zh-CN" altLang="en-US" sz="2000" dirty="0">
              <a:latin typeface="Times New Roman" panose="02020603050405020304" pitchFamily="18" charset="0"/>
              <a:cs typeface="Times New Roman" panose="02020603050405020304" pitchFamily="18" charset="0"/>
            </a:endParaRPr>
          </a:p>
        </p:txBody>
      </p:sp>
      <p:cxnSp>
        <p:nvCxnSpPr>
          <p:cNvPr id="70" name="直接箭头连接符 69">
            <a:extLst>
              <a:ext uri="{FF2B5EF4-FFF2-40B4-BE49-F238E27FC236}">
                <a16:creationId xmlns:a16="http://schemas.microsoft.com/office/drawing/2014/main" id="{023309F1-472F-4D29-AD5B-07CA5AB3FA5A}"/>
              </a:ext>
            </a:extLst>
          </p:cNvPr>
          <p:cNvCxnSpPr>
            <a:cxnSpLocks/>
          </p:cNvCxnSpPr>
          <p:nvPr/>
        </p:nvCxnSpPr>
        <p:spPr>
          <a:xfrm>
            <a:off x="7264400" y="2936016"/>
            <a:ext cx="0" cy="2770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C4BF93F9-A567-4303-B084-B914E50F2D54}"/>
              </a:ext>
            </a:extLst>
          </p:cNvPr>
          <p:cNvCxnSpPr>
            <a:cxnSpLocks/>
            <a:stCxn id="54" idx="1"/>
          </p:cNvCxnSpPr>
          <p:nvPr/>
        </p:nvCxnSpPr>
        <p:spPr>
          <a:xfrm flipH="1">
            <a:off x="3670300" y="1681333"/>
            <a:ext cx="4102100" cy="212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040DE551-7FA0-40A2-BADC-FD91D36AB539}"/>
              </a:ext>
            </a:extLst>
          </p:cNvPr>
          <p:cNvCxnSpPr>
            <a:cxnSpLocks/>
          </p:cNvCxnSpPr>
          <p:nvPr/>
        </p:nvCxnSpPr>
        <p:spPr>
          <a:xfrm flipH="1">
            <a:off x="3628556" y="1683456"/>
            <a:ext cx="21334" cy="1941295"/>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灯片编号占位符 78">
            <a:extLst>
              <a:ext uri="{FF2B5EF4-FFF2-40B4-BE49-F238E27FC236}">
                <a16:creationId xmlns:a16="http://schemas.microsoft.com/office/drawing/2014/main" id="{F7FF6F4A-A15B-4313-A19B-2CD30C66B1B0}"/>
              </a:ext>
            </a:extLst>
          </p:cNvPr>
          <p:cNvSpPr>
            <a:spLocks noGrp="1"/>
          </p:cNvSpPr>
          <p:nvPr>
            <p:ph type="sldNum" sz="quarter" idx="12"/>
          </p:nvPr>
        </p:nvSpPr>
        <p:spPr/>
        <p:txBody>
          <a:bodyPr/>
          <a:lstStyle/>
          <a:p>
            <a:fld id="{C0ED2AAB-815A-AE45-B56A-7ECDEA478B7F}" type="slidenum">
              <a:rPr lang="en-US" smtClean="0"/>
              <a:t>110</a:t>
            </a:fld>
            <a:endParaRPr lang="en-US"/>
          </a:p>
        </p:txBody>
      </p:sp>
    </p:spTree>
    <p:extLst>
      <p:ext uri="{BB962C8B-B14F-4D97-AF65-F5344CB8AC3E}">
        <p14:creationId xmlns:p14="http://schemas.microsoft.com/office/powerpoint/2010/main" val="417753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right)">
                                      <p:cBhvr>
                                        <p:cTn id="72" dur="500"/>
                                        <p:tgtEl>
                                          <p:spTgt spid="37"/>
                                        </p:tgtEl>
                                      </p:cBhvr>
                                    </p:animEffect>
                                  </p:childTnLst>
                                </p:cTn>
                              </p:par>
                              <p:par>
                                <p:cTn id="73" presetID="22" presetClass="entr" presetSubtype="2"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right)">
                                      <p:cBhvr>
                                        <p:cTn id="75" dur="500"/>
                                        <p:tgtEl>
                                          <p:spTgt spid="40"/>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wipe(right)">
                                      <p:cBhvr>
                                        <p:cTn id="78" dur="500"/>
                                        <p:tgtEl>
                                          <p:spTgt spid="4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right)">
                                      <p:cBhvr>
                                        <p:cTn id="83" dur="500"/>
                                        <p:tgtEl>
                                          <p:spTgt spid="50"/>
                                        </p:tgtEl>
                                      </p:cBhvr>
                                    </p:animEffect>
                                  </p:childTnLst>
                                </p:cTn>
                              </p:par>
                              <p:par>
                                <p:cTn id="84" presetID="22" presetClass="entr" presetSubtype="2"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ipe(right)">
                                      <p:cBhvr>
                                        <p:cTn id="86" dur="500"/>
                                        <p:tgtEl>
                                          <p:spTgt spid="5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wipe(down)">
                                      <p:cBhvr>
                                        <p:cTn id="91" dur="500"/>
                                        <p:tgtEl>
                                          <p:spTgt spid="54"/>
                                        </p:tgtEl>
                                      </p:cBhvr>
                                    </p:animEffect>
                                  </p:childTnLst>
                                </p:cTn>
                              </p:par>
                              <p:par>
                                <p:cTn id="92" presetID="22" presetClass="entr" presetSubtype="4" fill="hold"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wipe(down)">
                                      <p:cBhvr>
                                        <p:cTn id="94" dur="500"/>
                                        <p:tgtEl>
                                          <p:spTgt spid="5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nodeType="clickEffect">
                                  <p:stCondLst>
                                    <p:cond delay="0"/>
                                  </p:stCondLst>
                                  <p:childTnLst>
                                    <p:set>
                                      <p:cBhvr>
                                        <p:cTn id="98" dur="1" fill="hold">
                                          <p:stCondLst>
                                            <p:cond delay="0"/>
                                          </p:stCondLst>
                                        </p:cTn>
                                        <p:tgtEl>
                                          <p:spTgt spid="72"/>
                                        </p:tgtEl>
                                        <p:attrNameLst>
                                          <p:attrName>style.visibility</p:attrName>
                                        </p:attrNameLst>
                                      </p:cBhvr>
                                      <p:to>
                                        <p:strVal val="visible"/>
                                      </p:to>
                                    </p:set>
                                    <p:animEffect transition="in" filter="wipe(right)">
                                      <p:cBhvr>
                                        <p:cTn id="99" dur="500"/>
                                        <p:tgtEl>
                                          <p:spTgt spid="72"/>
                                        </p:tgtEl>
                                      </p:cBhvr>
                                    </p:animEffect>
                                  </p:childTnLst>
                                </p:cTn>
                              </p:par>
                              <p:par>
                                <p:cTn id="100" presetID="22" presetClass="entr" presetSubtype="2" fill="hold" nodeType="with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wipe(right)">
                                      <p:cBhvr>
                                        <p:cTn id="102" dur="500"/>
                                        <p:tgtEl>
                                          <p:spTgt spid="7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up)">
                                      <p:cBhvr>
                                        <p:cTn id="107" dur="500"/>
                                        <p:tgtEl>
                                          <p:spTgt spid="63"/>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68"/>
                                        </p:tgtEl>
                                        <p:attrNameLst>
                                          <p:attrName>style.visibility</p:attrName>
                                        </p:attrNameLst>
                                      </p:cBhvr>
                                      <p:to>
                                        <p:strVal val="visible"/>
                                      </p:to>
                                    </p:set>
                                    <p:animEffect transition="in" filter="wipe(up)">
                                      <p:cBhvr>
                                        <p:cTn id="110" dur="500"/>
                                        <p:tgtEl>
                                          <p:spTgt spid="68"/>
                                        </p:tgtEl>
                                      </p:cBhvr>
                                    </p:animEffect>
                                  </p:childTnLst>
                                </p:cTn>
                              </p:par>
                              <p:par>
                                <p:cTn id="111" presetID="22" presetClass="entr" presetSubtype="1" fill="hold" nodeType="with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wipe(up)">
                                      <p:cBhvr>
                                        <p:cTn id="11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24" grpId="0" animBg="1"/>
      <p:bldP spid="27" grpId="0" animBg="1"/>
      <p:bldP spid="29" grpId="0"/>
      <p:bldP spid="36" grpId="0" animBg="1"/>
      <p:bldP spid="44" grpId="0" animBg="1"/>
      <p:bldP spid="54" grpId="0" animBg="1"/>
      <p:bldP spid="6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sz="3600" dirty="0">
                <a:solidFill>
                  <a:srgbClr val="646B5F"/>
                </a:solidFill>
                <a:latin typeface="Rockwell" panose="02060603020205020403" pitchFamily="18" charset="0"/>
                <a:cs typeface="Times New Roman" panose="02020603050405020304" pitchFamily="18" charset="0"/>
              </a:rPr>
              <a:t>Case study</a:t>
            </a:r>
          </a:p>
        </p:txBody>
      </p:sp>
      <p:sp>
        <p:nvSpPr>
          <p:cNvPr id="3" name="文本框 2">
            <a:extLst>
              <a:ext uri="{FF2B5EF4-FFF2-40B4-BE49-F238E27FC236}">
                <a16:creationId xmlns:a16="http://schemas.microsoft.com/office/drawing/2014/main" id="{4AB4350A-7ED3-4204-B615-2C87CE5F9BD6}"/>
              </a:ext>
            </a:extLst>
          </p:cNvPr>
          <p:cNvSpPr txBox="1"/>
          <p:nvPr/>
        </p:nvSpPr>
        <p:spPr>
          <a:xfrm>
            <a:off x="838200" y="2289452"/>
            <a:ext cx="10801350" cy="707886"/>
          </a:xfrm>
          <a:prstGeom prst="rect">
            <a:avLst/>
          </a:prstGeom>
          <a:noFill/>
        </p:spPr>
        <p:txBody>
          <a:bodyPr wrap="square" rtlCol="0">
            <a:spAutoFit/>
          </a:bodyPr>
          <a:lstStyle/>
          <a:p>
            <a:r>
              <a:rPr lang="en-US" altLang="zh-CN" sz="2000" dirty="0"/>
              <a:t>Objectives: Find appropriate frequencies of the GPU within </a:t>
            </a:r>
            <a:r>
              <a:rPr lang="en-US" altLang="zh-CN" sz="2000" dirty="0">
                <a:solidFill>
                  <a:srgbClr val="FF0000"/>
                </a:solidFill>
              </a:rPr>
              <a:t>5% </a:t>
            </a:r>
            <a:r>
              <a:rPr lang="en-US" altLang="zh-CN" sz="2000" dirty="0"/>
              <a:t>and </a:t>
            </a:r>
            <a:r>
              <a:rPr lang="en-US" altLang="zh-CN" sz="2000" dirty="0">
                <a:solidFill>
                  <a:srgbClr val="FF0000"/>
                </a:solidFill>
              </a:rPr>
              <a:t>20%</a:t>
            </a:r>
            <a:r>
              <a:rPr lang="en-US" altLang="zh-CN" sz="2000" dirty="0"/>
              <a:t> co-located slowdown on         	     </a:t>
            </a:r>
            <a:r>
              <a:rPr lang="en-US" altLang="zh-CN" sz="2000" dirty="0">
                <a:solidFill>
                  <a:srgbClr val="FF0000"/>
                </a:solidFill>
              </a:rPr>
              <a:t>Xavier </a:t>
            </a:r>
            <a:r>
              <a:rPr lang="en-US" altLang="zh-CN" sz="2000" dirty="0"/>
              <a:t>when external BW demands are </a:t>
            </a:r>
            <a:r>
              <a:rPr lang="en-US" altLang="zh-CN" sz="2000" dirty="0">
                <a:solidFill>
                  <a:srgbClr val="FF0000"/>
                </a:solidFill>
              </a:rPr>
              <a:t>20GB/s, 40GB/s and 60GB/s</a:t>
            </a:r>
            <a:endParaRPr lang="zh-CN" altLang="en-US" sz="2000" dirty="0">
              <a:solidFill>
                <a:srgbClr val="FF0000"/>
              </a:solidFill>
            </a:endParaRPr>
          </a:p>
        </p:txBody>
      </p:sp>
      <p:sp>
        <p:nvSpPr>
          <p:cNvPr id="4" name="文本框 3">
            <a:extLst>
              <a:ext uri="{FF2B5EF4-FFF2-40B4-BE49-F238E27FC236}">
                <a16:creationId xmlns:a16="http://schemas.microsoft.com/office/drawing/2014/main" id="{C8556620-8BEF-4A05-B9D9-32B162C309EC}"/>
              </a:ext>
            </a:extLst>
          </p:cNvPr>
          <p:cNvSpPr txBox="1"/>
          <p:nvPr/>
        </p:nvSpPr>
        <p:spPr>
          <a:xfrm>
            <a:off x="838200" y="1638074"/>
            <a:ext cx="10267950" cy="400110"/>
          </a:xfrm>
          <a:prstGeom prst="rect">
            <a:avLst/>
          </a:prstGeom>
          <a:noFill/>
        </p:spPr>
        <p:txBody>
          <a:bodyPr wrap="square" rtlCol="0">
            <a:spAutoFit/>
          </a:bodyPr>
          <a:lstStyle/>
          <a:p>
            <a:r>
              <a:rPr lang="en-US" altLang="zh-CN" sz="2000" dirty="0"/>
              <a:t>Program: </a:t>
            </a:r>
            <a:r>
              <a:rPr lang="en-US" altLang="zh-CN" sz="2000" dirty="0" err="1"/>
              <a:t>streamcluster</a:t>
            </a:r>
            <a:r>
              <a:rPr lang="en-US" altLang="zh-CN" sz="2000" dirty="0"/>
              <a:t> in </a:t>
            </a:r>
            <a:r>
              <a:rPr lang="en-US" altLang="zh-CN" sz="2000" dirty="0" err="1"/>
              <a:t>Rodinia</a:t>
            </a:r>
            <a:r>
              <a:rPr lang="en-US" altLang="zh-CN" sz="2000" dirty="0"/>
              <a:t> Benchmark Suite</a:t>
            </a:r>
            <a:endParaRPr lang="zh-CN" altLang="en-US" sz="2000" dirty="0"/>
          </a:p>
        </p:txBody>
      </p:sp>
      <p:sp>
        <p:nvSpPr>
          <p:cNvPr id="5" name="文本框 4">
            <a:extLst>
              <a:ext uri="{FF2B5EF4-FFF2-40B4-BE49-F238E27FC236}">
                <a16:creationId xmlns:a16="http://schemas.microsoft.com/office/drawing/2014/main" id="{3B60A433-49A2-4CAF-ABB0-74C7602CD480}"/>
              </a:ext>
            </a:extLst>
          </p:cNvPr>
          <p:cNvSpPr txBox="1"/>
          <p:nvPr/>
        </p:nvSpPr>
        <p:spPr>
          <a:xfrm>
            <a:off x="838200" y="3540995"/>
            <a:ext cx="10267950" cy="400110"/>
          </a:xfrm>
          <a:prstGeom prst="rect">
            <a:avLst/>
          </a:prstGeom>
          <a:noFill/>
        </p:spPr>
        <p:txBody>
          <a:bodyPr wrap="square" rtlCol="0">
            <a:spAutoFit/>
          </a:bodyPr>
          <a:lstStyle/>
          <a:p>
            <a:r>
              <a:rPr lang="en-US" altLang="zh-CN" sz="2000" dirty="0"/>
              <a:t>Validation: Change the </a:t>
            </a:r>
            <a:r>
              <a:rPr lang="en-US" altLang="zh-CN" sz="2000" dirty="0">
                <a:solidFill>
                  <a:srgbClr val="FF0000"/>
                </a:solidFill>
              </a:rPr>
              <a:t>power settings </a:t>
            </a:r>
            <a:r>
              <a:rPr lang="en-US" altLang="zh-CN" sz="2000" dirty="0"/>
              <a:t>of Xavier to obtain the ground truth</a:t>
            </a:r>
            <a:endParaRPr lang="zh-CN" altLang="en-US" sz="2000" dirty="0"/>
          </a:p>
        </p:txBody>
      </p:sp>
      <p:sp>
        <p:nvSpPr>
          <p:cNvPr id="6" name="文本框 5">
            <a:extLst>
              <a:ext uri="{FF2B5EF4-FFF2-40B4-BE49-F238E27FC236}">
                <a16:creationId xmlns:a16="http://schemas.microsoft.com/office/drawing/2014/main" id="{648A1F01-2803-4D0D-9C95-4E2CCBD664C0}"/>
              </a:ext>
            </a:extLst>
          </p:cNvPr>
          <p:cNvSpPr txBox="1"/>
          <p:nvPr/>
        </p:nvSpPr>
        <p:spPr>
          <a:xfrm>
            <a:off x="838200" y="3048780"/>
            <a:ext cx="10267950" cy="400110"/>
          </a:xfrm>
          <a:prstGeom prst="rect">
            <a:avLst/>
          </a:prstGeom>
          <a:noFill/>
        </p:spPr>
        <p:txBody>
          <a:bodyPr wrap="square" rtlCol="0">
            <a:spAutoFit/>
          </a:bodyPr>
          <a:lstStyle/>
          <a:p>
            <a:r>
              <a:rPr lang="en-US" altLang="zh-CN" sz="2000" dirty="0"/>
              <a:t>Methodology: PCCS model usage</a:t>
            </a:r>
            <a:endParaRPr lang="zh-CN" altLang="en-US" sz="2000" dirty="0"/>
          </a:p>
        </p:txBody>
      </p:sp>
      <p:sp>
        <p:nvSpPr>
          <p:cNvPr id="7" name="文本框 6">
            <a:extLst>
              <a:ext uri="{FF2B5EF4-FFF2-40B4-BE49-F238E27FC236}">
                <a16:creationId xmlns:a16="http://schemas.microsoft.com/office/drawing/2014/main" id="{55951222-1AD2-4906-9587-ECB40F85EB3F}"/>
              </a:ext>
            </a:extLst>
          </p:cNvPr>
          <p:cNvSpPr txBox="1"/>
          <p:nvPr/>
        </p:nvSpPr>
        <p:spPr>
          <a:xfrm>
            <a:off x="838200" y="4050379"/>
            <a:ext cx="10267950" cy="400110"/>
          </a:xfrm>
          <a:prstGeom prst="rect">
            <a:avLst/>
          </a:prstGeom>
          <a:noFill/>
        </p:spPr>
        <p:txBody>
          <a:bodyPr wrap="square" rtlCol="0">
            <a:spAutoFit/>
          </a:bodyPr>
          <a:lstStyle/>
          <a:p>
            <a:r>
              <a:rPr lang="en-US" altLang="zh-CN" sz="2000" dirty="0"/>
              <a:t>Baseline: Gables model</a:t>
            </a:r>
            <a:endParaRPr lang="zh-CN" altLang="en-US" sz="2000" dirty="0"/>
          </a:p>
        </p:txBody>
      </p:sp>
      <p:sp>
        <p:nvSpPr>
          <p:cNvPr id="8" name="灯片编号占位符 7">
            <a:extLst>
              <a:ext uri="{FF2B5EF4-FFF2-40B4-BE49-F238E27FC236}">
                <a16:creationId xmlns:a16="http://schemas.microsoft.com/office/drawing/2014/main" id="{34FBF9CB-A383-490F-9CE0-F82915029E33}"/>
              </a:ext>
            </a:extLst>
          </p:cNvPr>
          <p:cNvSpPr>
            <a:spLocks noGrp="1"/>
          </p:cNvSpPr>
          <p:nvPr>
            <p:ph type="sldNum" sz="quarter" idx="12"/>
          </p:nvPr>
        </p:nvSpPr>
        <p:spPr/>
        <p:txBody>
          <a:bodyPr/>
          <a:lstStyle/>
          <a:p>
            <a:fld id="{C0ED2AAB-815A-AE45-B56A-7ECDEA478B7F}" type="slidenum">
              <a:rPr lang="en-US" smtClean="0"/>
              <a:t>111</a:t>
            </a:fld>
            <a:endParaRPr lang="en-US"/>
          </a:p>
        </p:txBody>
      </p:sp>
    </p:spTree>
    <p:extLst>
      <p:ext uri="{BB962C8B-B14F-4D97-AF65-F5344CB8AC3E}">
        <p14:creationId xmlns:p14="http://schemas.microsoft.com/office/powerpoint/2010/main" val="293571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sz="3600" dirty="0">
                <a:solidFill>
                  <a:srgbClr val="646B5F"/>
                </a:solidFill>
                <a:latin typeface="Rockwell" panose="02060603020205020403" pitchFamily="18" charset="0"/>
                <a:cs typeface="Times New Roman" panose="02020603050405020304" pitchFamily="18" charset="0"/>
              </a:rPr>
              <a:t>Results on </a:t>
            </a:r>
            <a:r>
              <a:rPr lang="en-US" sz="3600" i="1" dirty="0" err="1">
                <a:solidFill>
                  <a:srgbClr val="646B5F"/>
                </a:solidFill>
                <a:latin typeface="Rockwell" panose="02060603020205020403" pitchFamily="18" charset="0"/>
                <a:cs typeface="Times New Roman" panose="02020603050405020304" pitchFamily="18" charset="0"/>
              </a:rPr>
              <a:t>streamcluster</a:t>
            </a:r>
            <a:r>
              <a:rPr lang="en-US" sz="3600" dirty="0">
                <a:solidFill>
                  <a:srgbClr val="646B5F"/>
                </a:solidFill>
                <a:latin typeface="Rockwell" panose="02060603020205020403" pitchFamily="18" charset="0"/>
                <a:cs typeface="Times New Roman" panose="02020603050405020304" pitchFamily="18" charset="0"/>
              </a:rPr>
              <a:t> benchmark</a:t>
            </a:r>
          </a:p>
        </p:txBody>
      </p:sp>
      <p:pic>
        <p:nvPicPr>
          <p:cNvPr id="12" name="图片 11" descr="图表, 折线图&#10;&#10;描述已自动生成">
            <a:extLst>
              <a:ext uri="{FF2B5EF4-FFF2-40B4-BE49-F238E27FC236}">
                <a16:creationId xmlns:a16="http://schemas.microsoft.com/office/drawing/2014/main" id="{20868EE2-2B8E-4E90-A595-B1A8493EA7E8}"/>
              </a:ext>
            </a:extLst>
          </p:cNvPr>
          <p:cNvPicPr>
            <a:picLocks noChangeAspect="1"/>
          </p:cNvPicPr>
          <p:nvPr/>
        </p:nvPicPr>
        <p:blipFill>
          <a:blip r:embed="rId2"/>
          <a:stretch>
            <a:fillRect/>
          </a:stretch>
        </p:blipFill>
        <p:spPr>
          <a:xfrm>
            <a:off x="2289809" y="1555692"/>
            <a:ext cx="8039862" cy="3409077"/>
          </a:xfrm>
          <a:prstGeom prst="rect">
            <a:avLst/>
          </a:prstGeom>
        </p:spPr>
      </p:pic>
      <p:sp>
        <p:nvSpPr>
          <p:cNvPr id="14" name="文本框 13">
            <a:extLst>
              <a:ext uri="{FF2B5EF4-FFF2-40B4-BE49-F238E27FC236}">
                <a16:creationId xmlns:a16="http://schemas.microsoft.com/office/drawing/2014/main" id="{15CB16F7-CA71-48EF-8EAA-3B4368B8409F}"/>
              </a:ext>
            </a:extLst>
          </p:cNvPr>
          <p:cNvSpPr txBox="1"/>
          <p:nvPr/>
        </p:nvSpPr>
        <p:spPr>
          <a:xfrm>
            <a:off x="2446306" y="1132506"/>
            <a:ext cx="3738594" cy="400110"/>
          </a:xfrm>
          <a:prstGeom prst="rect">
            <a:avLst/>
          </a:prstGeom>
          <a:noFill/>
        </p:spPr>
        <p:txBody>
          <a:bodyPr wrap="square" rtlCol="0">
            <a:spAutoFit/>
          </a:bodyPr>
          <a:lstStyle/>
          <a:p>
            <a:r>
              <a:rPr lang="en-US" altLang="zh-CN" sz="2000" dirty="0"/>
              <a:t>Objective: within 5% slowdown</a:t>
            </a:r>
            <a:endParaRPr lang="zh-CN" altLang="en-US" sz="2000" baseline="30000" dirty="0"/>
          </a:p>
        </p:txBody>
      </p:sp>
      <p:sp>
        <p:nvSpPr>
          <p:cNvPr id="15" name="文本框 14">
            <a:extLst>
              <a:ext uri="{FF2B5EF4-FFF2-40B4-BE49-F238E27FC236}">
                <a16:creationId xmlns:a16="http://schemas.microsoft.com/office/drawing/2014/main" id="{1329CC86-E633-4039-AA5A-D0C8E129272C}"/>
              </a:ext>
            </a:extLst>
          </p:cNvPr>
          <p:cNvSpPr txBox="1"/>
          <p:nvPr/>
        </p:nvSpPr>
        <p:spPr>
          <a:xfrm>
            <a:off x="6916706" y="1134772"/>
            <a:ext cx="3738594" cy="400110"/>
          </a:xfrm>
          <a:prstGeom prst="rect">
            <a:avLst/>
          </a:prstGeom>
          <a:noFill/>
        </p:spPr>
        <p:txBody>
          <a:bodyPr wrap="square" rtlCol="0">
            <a:spAutoFit/>
          </a:bodyPr>
          <a:lstStyle/>
          <a:p>
            <a:r>
              <a:rPr lang="en-US" altLang="zh-CN" sz="2000" dirty="0"/>
              <a:t>Objective: within 20% slowdown</a:t>
            </a:r>
            <a:endParaRPr lang="zh-CN" altLang="en-US" sz="2000" baseline="30000" dirty="0"/>
          </a:p>
        </p:txBody>
      </p:sp>
      <p:sp>
        <p:nvSpPr>
          <p:cNvPr id="16" name="矩形 15">
            <a:extLst>
              <a:ext uri="{FF2B5EF4-FFF2-40B4-BE49-F238E27FC236}">
                <a16:creationId xmlns:a16="http://schemas.microsoft.com/office/drawing/2014/main" id="{563C5D92-EACB-4243-A769-B570F570187C}"/>
              </a:ext>
            </a:extLst>
          </p:cNvPr>
          <p:cNvSpPr/>
          <p:nvPr/>
        </p:nvSpPr>
        <p:spPr>
          <a:xfrm>
            <a:off x="8004048" y="3429000"/>
            <a:ext cx="679450" cy="882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CAD8109-796A-4034-B679-D62AB9418D66}"/>
              </a:ext>
            </a:extLst>
          </p:cNvPr>
          <p:cNvSpPr/>
          <p:nvPr/>
        </p:nvSpPr>
        <p:spPr>
          <a:xfrm>
            <a:off x="6309740" y="1172954"/>
            <a:ext cx="4972050" cy="3507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灯片编号占位符 20">
            <a:extLst>
              <a:ext uri="{FF2B5EF4-FFF2-40B4-BE49-F238E27FC236}">
                <a16:creationId xmlns:a16="http://schemas.microsoft.com/office/drawing/2014/main" id="{310A1429-002F-4AE7-BD70-FE5584B9F217}"/>
              </a:ext>
            </a:extLst>
          </p:cNvPr>
          <p:cNvSpPr>
            <a:spLocks noGrp="1"/>
          </p:cNvSpPr>
          <p:nvPr>
            <p:ph type="sldNum" sz="quarter" idx="12"/>
          </p:nvPr>
        </p:nvSpPr>
        <p:spPr/>
        <p:txBody>
          <a:bodyPr/>
          <a:lstStyle/>
          <a:p>
            <a:fld id="{C0ED2AAB-815A-AE45-B56A-7ECDEA478B7F}" type="slidenum">
              <a:rPr lang="en-US" smtClean="0"/>
              <a:t>112</a:t>
            </a:fld>
            <a:endParaRPr lang="en-US"/>
          </a:p>
        </p:txBody>
      </p:sp>
      <p:graphicFrame>
        <p:nvGraphicFramePr>
          <p:cNvPr id="3" name="表格 3">
            <a:extLst>
              <a:ext uri="{FF2B5EF4-FFF2-40B4-BE49-F238E27FC236}">
                <a16:creationId xmlns:a16="http://schemas.microsoft.com/office/drawing/2014/main" id="{DFF44A11-548E-467F-ADDE-9F31D5FAE165}"/>
              </a:ext>
            </a:extLst>
          </p:cNvPr>
          <p:cNvGraphicFramePr>
            <a:graphicFrameLocks noGrp="1"/>
          </p:cNvGraphicFramePr>
          <p:nvPr/>
        </p:nvGraphicFramePr>
        <p:xfrm>
          <a:off x="1798063" y="5134882"/>
          <a:ext cx="8501636" cy="1676400"/>
        </p:xfrm>
        <a:graphic>
          <a:graphicData uri="http://schemas.openxmlformats.org/drawingml/2006/table">
            <a:tbl>
              <a:tblPr firstRow="1" bandRow="1">
                <a:tableStyleId>{5C22544A-7EE6-4342-B048-85BDC9FD1C3A}</a:tableStyleId>
              </a:tblPr>
              <a:tblGrid>
                <a:gridCol w="1989365">
                  <a:extLst>
                    <a:ext uri="{9D8B030D-6E8A-4147-A177-3AD203B41FA5}">
                      <a16:colId xmlns:a16="http://schemas.microsoft.com/office/drawing/2014/main" val="521916820"/>
                    </a:ext>
                  </a:extLst>
                </a:gridCol>
                <a:gridCol w="600675">
                  <a:extLst>
                    <a:ext uri="{9D8B030D-6E8A-4147-A177-3AD203B41FA5}">
                      <a16:colId xmlns:a16="http://schemas.microsoft.com/office/drawing/2014/main" val="916257741"/>
                    </a:ext>
                  </a:extLst>
                </a:gridCol>
                <a:gridCol w="535255">
                  <a:extLst>
                    <a:ext uri="{9D8B030D-6E8A-4147-A177-3AD203B41FA5}">
                      <a16:colId xmlns:a16="http://schemas.microsoft.com/office/drawing/2014/main" val="4125106483"/>
                    </a:ext>
                  </a:extLst>
                </a:gridCol>
                <a:gridCol w="612569">
                  <a:extLst>
                    <a:ext uri="{9D8B030D-6E8A-4147-A177-3AD203B41FA5}">
                      <a16:colId xmlns:a16="http://schemas.microsoft.com/office/drawing/2014/main" val="1027551825"/>
                    </a:ext>
                  </a:extLst>
                </a:gridCol>
                <a:gridCol w="487909">
                  <a:extLst>
                    <a:ext uri="{9D8B030D-6E8A-4147-A177-3AD203B41FA5}">
                      <a16:colId xmlns:a16="http://schemas.microsoft.com/office/drawing/2014/main" val="3152500355"/>
                    </a:ext>
                  </a:extLst>
                </a:gridCol>
                <a:gridCol w="986084">
                  <a:extLst>
                    <a:ext uri="{9D8B030D-6E8A-4147-A177-3AD203B41FA5}">
                      <a16:colId xmlns:a16="http://schemas.microsoft.com/office/drawing/2014/main" val="1844675053"/>
                    </a:ext>
                  </a:extLst>
                </a:gridCol>
                <a:gridCol w="647115">
                  <a:extLst>
                    <a:ext uri="{9D8B030D-6E8A-4147-A177-3AD203B41FA5}">
                      <a16:colId xmlns:a16="http://schemas.microsoft.com/office/drawing/2014/main" val="277437739"/>
                    </a:ext>
                  </a:extLst>
                </a:gridCol>
                <a:gridCol w="665605">
                  <a:extLst>
                    <a:ext uri="{9D8B030D-6E8A-4147-A177-3AD203B41FA5}">
                      <a16:colId xmlns:a16="http://schemas.microsoft.com/office/drawing/2014/main" val="1087259486"/>
                    </a:ext>
                  </a:extLst>
                </a:gridCol>
                <a:gridCol w="677931">
                  <a:extLst>
                    <a:ext uri="{9D8B030D-6E8A-4147-A177-3AD203B41FA5}">
                      <a16:colId xmlns:a16="http://schemas.microsoft.com/office/drawing/2014/main" val="237829515"/>
                    </a:ext>
                  </a:extLst>
                </a:gridCol>
                <a:gridCol w="1299128">
                  <a:extLst>
                    <a:ext uri="{9D8B030D-6E8A-4147-A177-3AD203B41FA5}">
                      <a16:colId xmlns:a16="http://schemas.microsoft.com/office/drawing/2014/main" val="1188377569"/>
                    </a:ext>
                  </a:extLst>
                </a:gridCol>
              </a:tblGrid>
              <a:tr h="297243">
                <a:tc gridSpan="2">
                  <a:txBody>
                    <a:bodyPr/>
                    <a:lstStyle/>
                    <a:p>
                      <a:r>
                        <a:rPr lang="en-US" altLang="zh-CN" sz="1600" dirty="0"/>
                        <a:t>External BW demand (GB/s)</a:t>
                      </a:r>
                      <a:endParaRPr lang="zh-CN" altLang="en-US" sz="1600" dirty="0"/>
                    </a:p>
                  </a:txBody>
                  <a:tcPr/>
                </a:tc>
                <a:tc hMerge="1">
                  <a:txBody>
                    <a:bodyPr/>
                    <a:lstStyle/>
                    <a:p>
                      <a:endParaRPr lang="zh-CN" altLang="en-US" dirty="0"/>
                    </a:p>
                  </a:txBody>
                  <a:tcPr/>
                </a:tc>
                <a:tc>
                  <a:txBody>
                    <a:bodyPr/>
                    <a:lstStyle/>
                    <a:p>
                      <a:r>
                        <a:rPr lang="en-US" altLang="zh-CN" sz="1600" dirty="0"/>
                        <a:t>20</a:t>
                      </a:r>
                      <a:endParaRPr lang="zh-CN" altLang="en-US" sz="1600" dirty="0"/>
                    </a:p>
                  </a:txBody>
                  <a:tcPr/>
                </a:tc>
                <a:tc>
                  <a:txBody>
                    <a:bodyPr/>
                    <a:lstStyle/>
                    <a:p>
                      <a:r>
                        <a:rPr lang="en-US" altLang="zh-CN" sz="1600" dirty="0"/>
                        <a:t>40</a:t>
                      </a:r>
                      <a:endParaRPr lang="zh-CN" altLang="en-US" sz="1600" dirty="0"/>
                    </a:p>
                  </a:txBody>
                  <a:tcPr/>
                </a:tc>
                <a:tc>
                  <a:txBody>
                    <a:bodyPr/>
                    <a:lstStyle/>
                    <a:p>
                      <a:r>
                        <a:rPr lang="en-US" altLang="zh-CN" sz="1600" dirty="0"/>
                        <a:t>60</a:t>
                      </a:r>
                      <a:endParaRPr lang="zh-CN" altLang="en-US" sz="1600" dirty="0"/>
                    </a:p>
                  </a:txBody>
                  <a:tcPr/>
                </a:tc>
                <a:tc>
                  <a:txBody>
                    <a:bodyPr/>
                    <a:lstStyle/>
                    <a:p>
                      <a:r>
                        <a:rPr lang="en-US" altLang="zh-CN" sz="1600" dirty="0"/>
                        <a:t>Average</a:t>
                      </a:r>
                      <a:endParaRPr lang="zh-CN" altLang="en-US" sz="1600" dirty="0"/>
                    </a:p>
                  </a:txBody>
                  <a:tcPr/>
                </a:tc>
                <a:tc>
                  <a:txBody>
                    <a:bodyPr/>
                    <a:lstStyle/>
                    <a:p>
                      <a:r>
                        <a:rPr lang="en-US" altLang="zh-CN" sz="1600" dirty="0"/>
                        <a:t>20</a:t>
                      </a:r>
                      <a:endParaRPr lang="zh-CN" altLang="en-US" sz="1600" dirty="0"/>
                    </a:p>
                  </a:txBody>
                  <a:tcPr/>
                </a:tc>
                <a:tc>
                  <a:txBody>
                    <a:bodyPr/>
                    <a:lstStyle/>
                    <a:p>
                      <a:r>
                        <a:rPr lang="en-US" altLang="zh-CN" sz="1600" dirty="0"/>
                        <a:t>40</a:t>
                      </a:r>
                      <a:endParaRPr lang="zh-CN" altLang="en-US" sz="1600" dirty="0"/>
                    </a:p>
                  </a:txBody>
                  <a:tcPr/>
                </a:tc>
                <a:tc>
                  <a:txBody>
                    <a:bodyPr/>
                    <a:lstStyle/>
                    <a:p>
                      <a:r>
                        <a:rPr lang="en-US" altLang="zh-CN" sz="1600" dirty="0"/>
                        <a:t>60</a:t>
                      </a:r>
                      <a:endParaRPr lang="zh-CN" altLang="en-US" sz="1600" dirty="0"/>
                    </a:p>
                  </a:txBody>
                  <a:tcPr/>
                </a:tc>
                <a:tc>
                  <a:txBody>
                    <a:bodyPr/>
                    <a:lstStyle/>
                    <a:p>
                      <a:r>
                        <a:rPr lang="en-US" altLang="zh-CN" sz="1600" dirty="0"/>
                        <a:t>Average</a:t>
                      </a:r>
                      <a:endParaRPr lang="zh-CN" altLang="en-US" sz="1600" dirty="0"/>
                    </a:p>
                  </a:txBody>
                  <a:tcPr/>
                </a:tc>
                <a:extLst>
                  <a:ext uri="{0D108BD9-81ED-4DB2-BD59-A6C34878D82A}">
                    <a16:rowId xmlns:a16="http://schemas.microsoft.com/office/drawing/2014/main" val="2826694887"/>
                  </a:ext>
                </a:extLst>
              </a:tr>
              <a:tr h="297243">
                <a:tc gridSpan="2">
                  <a:txBody>
                    <a:bodyPr/>
                    <a:lstStyle/>
                    <a:p>
                      <a:endParaRPr lang="zh-CN" altLang="en-US" sz="1600" dirty="0"/>
                    </a:p>
                  </a:txBody>
                  <a:tcPr/>
                </a:tc>
                <a:tc hMerge="1">
                  <a:txBody>
                    <a:bodyPr/>
                    <a:lstStyle/>
                    <a:p>
                      <a:endParaRPr lang="zh-CN" altLang="en-US" dirty="0"/>
                    </a:p>
                  </a:txBody>
                  <a:tcPr/>
                </a:tc>
                <a:tc gridSpan="8">
                  <a:txBody>
                    <a:bodyPr/>
                    <a:lstStyle/>
                    <a:p>
                      <a:r>
                        <a:rPr lang="en-US" altLang="zh-CN" sz="1600" dirty="0"/>
                        <a:t>Errors</a:t>
                      </a:r>
                      <a:endParaRPr lang="zh-CN" altLang="en-US" sz="1600"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1551257825"/>
                  </a:ext>
                </a:extLst>
              </a:tr>
              <a:tr h="297243">
                <a:tc gridSpan="2">
                  <a:txBody>
                    <a:bodyPr/>
                    <a:lstStyle/>
                    <a:p>
                      <a:endParaRPr lang="zh-CN" altLang="en-US" sz="1600" dirty="0"/>
                    </a:p>
                  </a:txBody>
                  <a:tcPr/>
                </a:tc>
                <a:tc hMerge="1">
                  <a:txBody>
                    <a:bodyPr/>
                    <a:lstStyle/>
                    <a:p>
                      <a:endParaRPr lang="zh-CN" altLang="en-US" dirty="0"/>
                    </a:p>
                  </a:txBody>
                  <a:tcPr/>
                </a:tc>
                <a:tc gridSpan="4">
                  <a:txBody>
                    <a:bodyPr/>
                    <a:lstStyle/>
                    <a:p>
                      <a:r>
                        <a:rPr lang="en-US" altLang="zh-CN" sz="1600" dirty="0"/>
                        <a:t>PCCS</a:t>
                      </a:r>
                      <a:endParaRPr lang="zh-CN" altLang="en-US" sz="1600"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gridSpan="4">
                  <a:txBody>
                    <a:bodyPr/>
                    <a:lstStyle/>
                    <a:p>
                      <a:r>
                        <a:rPr lang="en-US" altLang="zh-CN" sz="1600" dirty="0"/>
                        <a:t>Gables</a:t>
                      </a:r>
                      <a:endParaRPr lang="zh-CN" altLang="en-US" sz="1600"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433362927"/>
                  </a:ext>
                </a:extLst>
              </a:tr>
              <a:tr h="297243">
                <a:tc rowSpan="2">
                  <a:txBody>
                    <a:bodyPr/>
                    <a:lstStyle/>
                    <a:p>
                      <a:r>
                        <a:rPr lang="en-US" altLang="zh-CN" sz="1600" dirty="0"/>
                        <a:t>Maximum Allowed Slowdown</a:t>
                      </a:r>
                      <a:endParaRPr lang="zh-CN" altLang="en-US" sz="1600" dirty="0"/>
                    </a:p>
                  </a:txBody>
                  <a:tcPr/>
                </a:tc>
                <a:tc>
                  <a:txBody>
                    <a:bodyPr/>
                    <a:lstStyle/>
                    <a:p>
                      <a:r>
                        <a:rPr lang="en-US" altLang="zh-CN" sz="1600" dirty="0"/>
                        <a:t>5%</a:t>
                      </a:r>
                      <a:endParaRPr lang="zh-CN" altLang="en-US" sz="1600" dirty="0"/>
                    </a:p>
                  </a:txBody>
                  <a:tcPr/>
                </a:tc>
                <a:tc>
                  <a:txBody>
                    <a:bodyPr/>
                    <a:lstStyle/>
                    <a:p>
                      <a:r>
                        <a:rPr lang="en-US" altLang="zh-CN" sz="1600" dirty="0"/>
                        <a:t>2.4</a:t>
                      </a:r>
                      <a:endParaRPr lang="zh-CN" altLang="en-US" sz="1600" dirty="0"/>
                    </a:p>
                  </a:txBody>
                  <a:tcPr/>
                </a:tc>
                <a:tc>
                  <a:txBody>
                    <a:bodyPr/>
                    <a:lstStyle/>
                    <a:p>
                      <a:r>
                        <a:rPr lang="en-US" altLang="zh-CN" sz="1600" dirty="0"/>
                        <a:t>3.1</a:t>
                      </a:r>
                      <a:endParaRPr lang="zh-CN" altLang="en-US" sz="1600" dirty="0"/>
                    </a:p>
                  </a:txBody>
                  <a:tcPr/>
                </a:tc>
                <a:tc>
                  <a:txBody>
                    <a:bodyPr/>
                    <a:lstStyle/>
                    <a:p>
                      <a:r>
                        <a:rPr lang="en-US" altLang="zh-CN" sz="1600" dirty="0"/>
                        <a:t>1.6</a:t>
                      </a:r>
                      <a:endParaRPr lang="zh-CN" altLang="en-US" sz="1600" dirty="0"/>
                    </a:p>
                  </a:txBody>
                  <a:tcPr/>
                </a:tc>
                <a:tc>
                  <a:txBody>
                    <a:bodyPr/>
                    <a:lstStyle/>
                    <a:p>
                      <a:r>
                        <a:rPr lang="en-US" altLang="zh-CN" sz="1600" dirty="0"/>
                        <a:t>2.4</a:t>
                      </a:r>
                      <a:endParaRPr lang="zh-CN" altLang="en-US" sz="1600" dirty="0"/>
                    </a:p>
                  </a:txBody>
                  <a:tcPr/>
                </a:tc>
                <a:tc>
                  <a:txBody>
                    <a:bodyPr/>
                    <a:lstStyle/>
                    <a:p>
                      <a:r>
                        <a:rPr lang="en-US" altLang="zh-CN" sz="1600"/>
                        <a:t>4.8</a:t>
                      </a:r>
                      <a:endParaRPr lang="zh-CN" altLang="en-US" sz="1600" dirty="0"/>
                    </a:p>
                  </a:txBody>
                  <a:tcPr/>
                </a:tc>
                <a:tc>
                  <a:txBody>
                    <a:bodyPr/>
                    <a:lstStyle/>
                    <a:p>
                      <a:r>
                        <a:rPr lang="en-US" altLang="zh-CN" sz="1600"/>
                        <a:t>35.4</a:t>
                      </a:r>
                      <a:endParaRPr lang="zh-CN" altLang="en-US" sz="1600" dirty="0"/>
                    </a:p>
                  </a:txBody>
                  <a:tcPr/>
                </a:tc>
                <a:tc>
                  <a:txBody>
                    <a:bodyPr/>
                    <a:lstStyle/>
                    <a:p>
                      <a:r>
                        <a:rPr lang="en-US" altLang="zh-CN" sz="1600"/>
                        <a:t>41.9</a:t>
                      </a:r>
                      <a:endParaRPr lang="zh-CN" altLang="en-US" sz="1600" dirty="0"/>
                    </a:p>
                  </a:txBody>
                  <a:tcPr/>
                </a:tc>
                <a:tc>
                  <a:txBody>
                    <a:bodyPr/>
                    <a:lstStyle/>
                    <a:p>
                      <a:r>
                        <a:rPr lang="en-US" altLang="zh-CN" sz="1600"/>
                        <a:t>27.4</a:t>
                      </a:r>
                      <a:endParaRPr lang="zh-CN" altLang="en-US" sz="1600" dirty="0"/>
                    </a:p>
                  </a:txBody>
                  <a:tcPr/>
                </a:tc>
                <a:extLst>
                  <a:ext uri="{0D108BD9-81ED-4DB2-BD59-A6C34878D82A}">
                    <a16:rowId xmlns:a16="http://schemas.microsoft.com/office/drawing/2014/main" val="3797613645"/>
                  </a:ext>
                </a:extLst>
              </a:tr>
              <a:tr h="297243">
                <a:tc vMerge="1">
                  <a:txBody>
                    <a:bodyPr/>
                    <a:lstStyle/>
                    <a:p>
                      <a:endParaRPr lang="zh-CN" altLang="en-US" dirty="0"/>
                    </a:p>
                  </a:txBody>
                  <a:tcPr/>
                </a:tc>
                <a:tc>
                  <a:txBody>
                    <a:bodyPr/>
                    <a:lstStyle/>
                    <a:p>
                      <a:r>
                        <a:rPr lang="en-US" altLang="zh-CN" sz="1600" dirty="0"/>
                        <a:t>20%</a:t>
                      </a:r>
                      <a:endParaRPr lang="zh-CN" altLang="en-US" sz="1600" dirty="0"/>
                    </a:p>
                  </a:txBody>
                  <a:tcPr/>
                </a:tc>
                <a:tc>
                  <a:txBody>
                    <a:bodyPr/>
                    <a:lstStyle/>
                    <a:p>
                      <a:r>
                        <a:rPr lang="en-US" altLang="zh-CN" sz="1600" dirty="0"/>
                        <a:t>1.3</a:t>
                      </a:r>
                      <a:endParaRPr lang="zh-CN" altLang="en-US" sz="1600" dirty="0"/>
                    </a:p>
                  </a:txBody>
                  <a:tcPr/>
                </a:tc>
                <a:tc>
                  <a:txBody>
                    <a:bodyPr/>
                    <a:lstStyle/>
                    <a:p>
                      <a:r>
                        <a:rPr lang="en-US" altLang="zh-CN" sz="1600" dirty="0"/>
                        <a:t>1.7</a:t>
                      </a:r>
                      <a:endParaRPr lang="zh-CN" altLang="en-US" sz="1600" dirty="0"/>
                    </a:p>
                  </a:txBody>
                  <a:tcPr/>
                </a:tc>
                <a:tc>
                  <a:txBody>
                    <a:bodyPr/>
                    <a:lstStyle/>
                    <a:p>
                      <a:r>
                        <a:rPr lang="en-US" altLang="zh-CN" sz="1600" dirty="0"/>
                        <a:t>3.6</a:t>
                      </a:r>
                      <a:endParaRPr lang="zh-CN" altLang="en-US" sz="1600" dirty="0"/>
                    </a:p>
                  </a:txBody>
                  <a:tcPr/>
                </a:tc>
                <a:tc>
                  <a:txBody>
                    <a:bodyPr/>
                    <a:lstStyle/>
                    <a:p>
                      <a:r>
                        <a:rPr lang="en-US" altLang="zh-CN" sz="1600" dirty="0"/>
                        <a:t>2.2</a:t>
                      </a:r>
                      <a:endParaRPr lang="zh-CN" altLang="en-US" sz="1600" dirty="0"/>
                    </a:p>
                  </a:txBody>
                  <a:tcPr/>
                </a:tc>
                <a:tc>
                  <a:txBody>
                    <a:bodyPr/>
                    <a:lstStyle/>
                    <a:p>
                      <a:r>
                        <a:rPr lang="en-US" altLang="zh-CN" sz="1600" dirty="0"/>
                        <a:t>3.8</a:t>
                      </a:r>
                      <a:endParaRPr lang="zh-CN" altLang="en-US" sz="1600" dirty="0"/>
                    </a:p>
                  </a:txBody>
                  <a:tcPr/>
                </a:tc>
                <a:tc>
                  <a:txBody>
                    <a:bodyPr/>
                    <a:lstStyle/>
                    <a:p>
                      <a:r>
                        <a:rPr lang="en-US" altLang="zh-CN" sz="1600" dirty="0"/>
                        <a:t>36.7</a:t>
                      </a:r>
                      <a:endParaRPr lang="zh-CN" altLang="en-US" sz="1600" dirty="0"/>
                    </a:p>
                  </a:txBody>
                  <a:tcPr/>
                </a:tc>
                <a:tc>
                  <a:txBody>
                    <a:bodyPr/>
                    <a:lstStyle/>
                    <a:p>
                      <a:r>
                        <a:rPr lang="en-US" altLang="zh-CN" sz="1600" dirty="0"/>
                        <a:t>49.1</a:t>
                      </a:r>
                      <a:endParaRPr lang="zh-CN" altLang="en-US" sz="1600" dirty="0"/>
                    </a:p>
                  </a:txBody>
                  <a:tcPr/>
                </a:tc>
                <a:tc>
                  <a:txBody>
                    <a:bodyPr/>
                    <a:lstStyle/>
                    <a:p>
                      <a:r>
                        <a:rPr lang="en-US" altLang="zh-CN" sz="1600" dirty="0"/>
                        <a:t>29.9</a:t>
                      </a:r>
                      <a:endParaRPr lang="zh-CN" altLang="en-US" sz="1600" dirty="0"/>
                    </a:p>
                  </a:txBody>
                  <a:tcPr/>
                </a:tc>
                <a:extLst>
                  <a:ext uri="{0D108BD9-81ED-4DB2-BD59-A6C34878D82A}">
                    <a16:rowId xmlns:a16="http://schemas.microsoft.com/office/drawing/2014/main" val="2570691662"/>
                  </a:ext>
                </a:extLst>
              </a:tr>
            </a:tbl>
          </a:graphicData>
        </a:graphic>
      </p:graphicFrame>
      <p:sp>
        <p:nvSpPr>
          <p:cNvPr id="17" name="矩形 16">
            <a:extLst>
              <a:ext uri="{FF2B5EF4-FFF2-40B4-BE49-F238E27FC236}">
                <a16:creationId xmlns:a16="http://schemas.microsoft.com/office/drawing/2014/main" id="{9954BDF0-DB03-43AD-9D88-E8BE8ED10773}"/>
              </a:ext>
            </a:extLst>
          </p:cNvPr>
          <p:cNvSpPr/>
          <p:nvPr/>
        </p:nvSpPr>
        <p:spPr>
          <a:xfrm>
            <a:off x="4954269" y="6119811"/>
            <a:ext cx="1077973" cy="653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29224D1-A2F9-4A5C-9BD6-D9DF202A1870}"/>
              </a:ext>
            </a:extLst>
          </p:cNvPr>
          <p:cNvSpPr/>
          <p:nvPr/>
        </p:nvSpPr>
        <p:spPr>
          <a:xfrm>
            <a:off x="7683754" y="6113913"/>
            <a:ext cx="1320038" cy="685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F935238-99E1-49F6-B824-1109253C49D6}"/>
              </a:ext>
            </a:extLst>
          </p:cNvPr>
          <p:cNvSpPr/>
          <p:nvPr/>
        </p:nvSpPr>
        <p:spPr>
          <a:xfrm>
            <a:off x="4376420" y="6124637"/>
            <a:ext cx="577850" cy="653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30D4A39-3472-4241-9CC4-51CBCF90F434}"/>
              </a:ext>
            </a:extLst>
          </p:cNvPr>
          <p:cNvSpPr/>
          <p:nvPr/>
        </p:nvSpPr>
        <p:spPr>
          <a:xfrm>
            <a:off x="7030976" y="6114073"/>
            <a:ext cx="643887" cy="685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463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xit" presetSubtype="4" fill="hold" grpId="0" nodeType="withEffect">
                                  <p:stCondLst>
                                    <p:cond delay="0"/>
                                  </p:stCondLst>
                                  <p:childTnLst>
                                    <p:animEffect transition="out" filter="wipe(down)">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5"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heckerboard(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par>
                                <p:cTn id="37" presetID="1" presetClass="exit" presetSubtype="0" fill="hold" grpId="1" nodeType="withEffect">
                                  <p:stCondLst>
                                    <p:cond delay="0"/>
                                  </p:stCondLst>
                                  <p:childTnLst>
                                    <p:set>
                                      <p:cBhvr>
                                        <p:cTn id="38" dur="1" fill="hold">
                                          <p:stCondLst>
                                            <p:cond delay="0"/>
                                          </p:stCondLst>
                                        </p:cTn>
                                        <p:tgtEl>
                                          <p:spTgt spid="1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3" grpId="0" animBg="1"/>
      <p:bldP spid="17" grpId="0" animBg="1"/>
      <p:bldP spid="18" grpId="0" animBg="1"/>
      <p:bldP spid="19" grpId="0" animBg="1"/>
      <p:bldP spid="19" grpId="1" animBg="1"/>
      <p:bldP spid="20" grpId="0" animBg="1"/>
      <p:bldP spid="20"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F8093E-3649-436F-9CE5-80CEC000788A}"/>
              </a:ext>
            </a:extLst>
          </p:cNvPr>
          <p:cNvSpPr>
            <a:spLocks noGrp="1"/>
          </p:cNvSpPr>
          <p:nvPr>
            <p:ph type="title"/>
          </p:nvPr>
        </p:nvSpPr>
        <p:spPr>
          <a:xfrm>
            <a:off x="838200" y="365126"/>
            <a:ext cx="10515600" cy="875390"/>
          </a:xfrm>
        </p:spPr>
        <p:txBody>
          <a:bodyPr>
            <a:normAutofit/>
          </a:bodyPr>
          <a:lstStyle/>
          <a:p>
            <a:r>
              <a:rPr lang="en-US" sz="3600" dirty="0">
                <a:solidFill>
                  <a:srgbClr val="646B5F"/>
                </a:solidFill>
                <a:latin typeface="Rockwell" panose="02060603020205020403" pitchFamily="18" charset="0"/>
                <a:cs typeface="Times New Roman" panose="02020603050405020304" pitchFamily="18" charset="0"/>
              </a:rPr>
              <a:t>Conclusion</a:t>
            </a:r>
          </a:p>
        </p:txBody>
      </p:sp>
      <p:pic>
        <p:nvPicPr>
          <p:cNvPr id="7" name="图片 6" descr="图形用户界面, 图示&#10;&#10;描述已自动生成">
            <a:extLst>
              <a:ext uri="{FF2B5EF4-FFF2-40B4-BE49-F238E27FC236}">
                <a16:creationId xmlns:a16="http://schemas.microsoft.com/office/drawing/2014/main" id="{FDF370D8-B653-497D-BB52-EFBEDDEA20A6}"/>
              </a:ext>
            </a:extLst>
          </p:cNvPr>
          <p:cNvPicPr>
            <a:picLocks noChangeAspect="1"/>
          </p:cNvPicPr>
          <p:nvPr/>
        </p:nvPicPr>
        <p:blipFill>
          <a:blip r:embed="rId2"/>
          <a:stretch>
            <a:fillRect/>
          </a:stretch>
        </p:blipFill>
        <p:spPr>
          <a:xfrm>
            <a:off x="6579687" y="796671"/>
            <a:ext cx="5556250" cy="1346468"/>
          </a:xfrm>
          <a:prstGeom prst="rect">
            <a:avLst/>
          </a:prstGeom>
        </p:spPr>
      </p:pic>
      <p:pic>
        <p:nvPicPr>
          <p:cNvPr id="8" name="图片 7" descr="图形用户界面, 图表&#10;&#10;中度可信度描述已自动生成">
            <a:extLst>
              <a:ext uri="{FF2B5EF4-FFF2-40B4-BE49-F238E27FC236}">
                <a16:creationId xmlns:a16="http://schemas.microsoft.com/office/drawing/2014/main" id="{273112D5-D2D4-4ECE-AAA0-5213DD1AB0CB}"/>
              </a:ext>
            </a:extLst>
          </p:cNvPr>
          <p:cNvPicPr>
            <a:picLocks noChangeAspect="1"/>
          </p:cNvPicPr>
          <p:nvPr/>
        </p:nvPicPr>
        <p:blipFill>
          <a:blip r:embed="rId3"/>
          <a:stretch>
            <a:fillRect/>
          </a:stretch>
        </p:blipFill>
        <p:spPr>
          <a:xfrm>
            <a:off x="6311900" y="2345812"/>
            <a:ext cx="5664200" cy="1366031"/>
          </a:xfrm>
          <a:prstGeom prst="rect">
            <a:avLst/>
          </a:prstGeom>
        </p:spPr>
      </p:pic>
      <p:pic>
        <p:nvPicPr>
          <p:cNvPr id="10" name="图片 9" descr="图表&#10;&#10;描述已自动生成">
            <a:extLst>
              <a:ext uri="{FF2B5EF4-FFF2-40B4-BE49-F238E27FC236}">
                <a16:creationId xmlns:a16="http://schemas.microsoft.com/office/drawing/2014/main" id="{2AE2DF46-FCBA-4594-9BD6-58FD99252BA1}"/>
              </a:ext>
            </a:extLst>
          </p:cNvPr>
          <p:cNvPicPr>
            <a:picLocks noChangeAspect="1"/>
          </p:cNvPicPr>
          <p:nvPr/>
        </p:nvPicPr>
        <p:blipFill>
          <a:blip r:embed="rId4"/>
          <a:stretch>
            <a:fillRect/>
          </a:stretch>
        </p:blipFill>
        <p:spPr>
          <a:xfrm>
            <a:off x="7327900" y="3711843"/>
            <a:ext cx="2125162" cy="1426004"/>
          </a:xfrm>
          <a:prstGeom prst="rect">
            <a:avLst/>
          </a:prstGeom>
        </p:spPr>
      </p:pic>
      <p:pic>
        <p:nvPicPr>
          <p:cNvPr id="12" name="图片 11" descr="图表, 折线图&#10;&#10;描述已自动生成">
            <a:extLst>
              <a:ext uri="{FF2B5EF4-FFF2-40B4-BE49-F238E27FC236}">
                <a16:creationId xmlns:a16="http://schemas.microsoft.com/office/drawing/2014/main" id="{8EBFB7C5-C3F2-4458-BAC5-45B10D8F2AD2}"/>
              </a:ext>
            </a:extLst>
          </p:cNvPr>
          <p:cNvPicPr>
            <a:picLocks noChangeAspect="1"/>
          </p:cNvPicPr>
          <p:nvPr/>
        </p:nvPicPr>
        <p:blipFill>
          <a:blip r:embed="rId5"/>
          <a:stretch>
            <a:fillRect/>
          </a:stretch>
        </p:blipFill>
        <p:spPr>
          <a:xfrm>
            <a:off x="6838949" y="5267144"/>
            <a:ext cx="3745961" cy="1588369"/>
          </a:xfrm>
          <a:prstGeom prst="rect">
            <a:avLst/>
          </a:prstGeom>
        </p:spPr>
      </p:pic>
      <p:sp>
        <p:nvSpPr>
          <p:cNvPr id="14" name="灯片编号占位符 13">
            <a:extLst>
              <a:ext uri="{FF2B5EF4-FFF2-40B4-BE49-F238E27FC236}">
                <a16:creationId xmlns:a16="http://schemas.microsoft.com/office/drawing/2014/main" id="{264BBF71-D25F-4132-8348-484785F6807A}"/>
              </a:ext>
            </a:extLst>
          </p:cNvPr>
          <p:cNvSpPr>
            <a:spLocks noGrp="1"/>
          </p:cNvSpPr>
          <p:nvPr>
            <p:ph type="sldNum" sz="quarter" idx="12"/>
          </p:nvPr>
        </p:nvSpPr>
        <p:spPr/>
        <p:txBody>
          <a:bodyPr/>
          <a:lstStyle/>
          <a:p>
            <a:fld id="{C0ED2AAB-815A-AE45-B56A-7ECDEA478B7F}" type="slidenum">
              <a:rPr lang="en-US" smtClean="0"/>
              <a:t>113</a:t>
            </a:fld>
            <a:endParaRPr lang="en-US"/>
          </a:p>
        </p:txBody>
      </p:sp>
      <p:sp>
        <p:nvSpPr>
          <p:cNvPr id="15" name="文本框 5">
            <a:extLst>
              <a:ext uri="{FF2B5EF4-FFF2-40B4-BE49-F238E27FC236}">
                <a16:creationId xmlns:a16="http://schemas.microsoft.com/office/drawing/2014/main" id="{5B140561-F098-8541-9E92-3A29760E628D}"/>
              </a:ext>
            </a:extLst>
          </p:cNvPr>
          <p:cNvSpPr txBox="1"/>
          <p:nvPr/>
        </p:nvSpPr>
        <p:spPr>
          <a:xfrm>
            <a:off x="296495" y="1541286"/>
            <a:ext cx="6177457" cy="830997"/>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Ø"/>
            </a:pPr>
            <a:r>
              <a:rPr lang="en-US" altLang="zh-CN" sz="2400" dirty="0"/>
              <a:t>Built the </a:t>
            </a:r>
            <a:r>
              <a:rPr lang="en-US" altLang="zh-CN" sz="2400" b="1" dirty="0">
                <a:solidFill>
                  <a:srgbClr val="FF0000"/>
                </a:solidFill>
              </a:rPr>
              <a:t>fundamental understanding </a:t>
            </a:r>
            <a:r>
              <a:rPr lang="en-US" altLang="zh-CN" sz="2400" dirty="0"/>
              <a:t>of memory contention on SoCs</a:t>
            </a:r>
          </a:p>
        </p:txBody>
      </p:sp>
      <p:sp>
        <p:nvSpPr>
          <p:cNvPr id="16" name="文本框 6">
            <a:extLst>
              <a:ext uri="{FF2B5EF4-FFF2-40B4-BE49-F238E27FC236}">
                <a16:creationId xmlns:a16="http://schemas.microsoft.com/office/drawing/2014/main" id="{700BA517-1AB2-5648-8E9D-C80F2ED38A5B}"/>
              </a:ext>
            </a:extLst>
          </p:cNvPr>
          <p:cNvSpPr txBox="1"/>
          <p:nvPr/>
        </p:nvSpPr>
        <p:spPr>
          <a:xfrm>
            <a:off x="296495" y="3458237"/>
            <a:ext cx="5583606" cy="1200329"/>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Ø"/>
            </a:pPr>
            <a:r>
              <a:rPr lang="en-US" altLang="zh-CN" sz="2400" dirty="0"/>
              <a:t>Predicted accurate memory contention effects, improving </a:t>
            </a:r>
            <a:r>
              <a:rPr lang="en-US" altLang="zh-CN" sz="2400" b="1" dirty="0">
                <a:solidFill>
                  <a:srgbClr val="FF0000"/>
                </a:solidFill>
              </a:rPr>
              <a:t>70% prediction accuracy </a:t>
            </a:r>
            <a:r>
              <a:rPr lang="en-US" altLang="zh-CN" sz="2400" dirty="0"/>
              <a:t>over the state-of-the-art work</a:t>
            </a:r>
            <a:endParaRPr lang="zh-CN" altLang="en-US" sz="2400" dirty="0"/>
          </a:p>
        </p:txBody>
      </p:sp>
      <p:sp>
        <p:nvSpPr>
          <p:cNvPr id="17" name="文本框 7">
            <a:extLst>
              <a:ext uri="{FF2B5EF4-FFF2-40B4-BE49-F238E27FC236}">
                <a16:creationId xmlns:a16="http://schemas.microsoft.com/office/drawing/2014/main" id="{1EE9BDFF-316B-1A45-82FE-B6E9D7D71FB2}"/>
              </a:ext>
            </a:extLst>
          </p:cNvPr>
          <p:cNvSpPr txBox="1"/>
          <p:nvPr/>
        </p:nvSpPr>
        <p:spPr>
          <a:xfrm>
            <a:off x="296495" y="4802453"/>
            <a:ext cx="5301199" cy="1200329"/>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Ø"/>
            </a:pPr>
            <a:r>
              <a:rPr lang="en-US" altLang="zh-CN" sz="2400" dirty="0"/>
              <a:t>Identified the </a:t>
            </a:r>
            <a:r>
              <a:rPr lang="en-US" altLang="zh-CN" sz="2400" b="1" dirty="0">
                <a:solidFill>
                  <a:srgbClr val="FF0000"/>
                </a:solidFill>
              </a:rPr>
              <a:t>real bottleneck </a:t>
            </a:r>
            <a:r>
              <a:rPr lang="en-US" altLang="zh-CN" sz="2400" dirty="0"/>
              <a:t>of SoCs at pre-silicon stage, saving up to </a:t>
            </a:r>
            <a:r>
              <a:rPr lang="en-US" altLang="zh-CN" sz="2400" b="1" dirty="0">
                <a:solidFill>
                  <a:srgbClr val="FF0000"/>
                </a:solidFill>
              </a:rPr>
              <a:t>50% frequency or number of cores </a:t>
            </a:r>
            <a:endParaRPr lang="zh-CN" altLang="en-US" sz="2400" b="1" dirty="0">
              <a:solidFill>
                <a:srgbClr val="FF0000"/>
              </a:solidFill>
            </a:endParaRPr>
          </a:p>
        </p:txBody>
      </p:sp>
      <p:sp>
        <p:nvSpPr>
          <p:cNvPr id="19" name="文本框 6">
            <a:extLst>
              <a:ext uri="{FF2B5EF4-FFF2-40B4-BE49-F238E27FC236}">
                <a16:creationId xmlns:a16="http://schemas.microsoft.com/office/drawing/2014/main" id="{B06D3EEB-FD83-4C46-BBB0-C35ABE7F1F6A}"/>
              </a:ext>
            </a:extLst>
          </p:cNvPr>
          <p:cNvSpPr txBox="1"/>
          <p:nvPr/>
        </p:nvSpPr>
        <p:spPr>
          <a:xfrm>
            <a:off x="296495" y="2458499"/>
            <a:ext cx="5664200" cy="830997"/>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Ø"/>
            </a:pPr>
            <a:r>
              <a:rPr lang="en-US" altLang="zh-CN" sz="2400" dirty="0"/>
              <a:t>Designed three-region </a:t>
            </a:r>
            <a:r>
              <a:rPr lang="en-US" altLang="zh-CN" sz="2400" b="1" dirty="0">
                <a:solidFill>
                  <a:srgbClr val="FF0000"/>
                </a:solidFill>
              </a:rPr>
              <a:t>processor-centric contention-aware slowdown model</a:t>
            </a:r>
            <a:endParaRPr lang="zh-CN" altLang="en-US" sz="2400" b="1" dirty="0">
              <a:solidFill>
                <a:srgbClr val="FF0000"/>
              </a:solidFill>
            </a:endParaRPr>
          </a:p>
        </p:txBody>
      </p:sp>
      <p:sp>
        <p:nvSpPr>
          <p:cNvPr id="13" name="Rectangle: Rounded Corners 43">
            <a:extLst>
              <a:ext uri="{FF2B5EF4-FFF2-40B4-BE49-F238E27FC236}">
                <a16:creationId xmlns:a16="http://schemas.microsoft.com/office/drawing/2014/main" id="{E6BFB75B-DD7A-45FB-AE2E-467501B9DA48}"/>
              </a:ext>
            </a:extLst>
          </p:cNvPr>
          <p:cNvSpPr/>
          <p:nvPr/>
        </p:nvSpPr>
        <p:spPr>
          <a:xfrm>
            <a:off x="3957872" y="3013345"/>
            <a:ext cx="4504473" cy="73381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Thank you for your attentions!</a:t>
            </a:r>
          </a:p>
          <a:p>
            <a:pPr algn="ctr"/>
            <a:r>
              <a:rPr lang="en-US" altLang="zh-CN" sz="2400" dirty="0"/>
              <a:t>Q &amp; A</a:t>
            </a:r>
            <a:endParaRPr lang="zh-CN" altLang="en-US" sz="2400" dirty="0"/>
          </a:p>
        </p:txBody>
      </p:sp>
    </p:spTree>
    <p:extLst>
      <p:ext uri="{BB962C8B-B14F-4D97-AF65-F5344CB8AC3E}">
        <p14:creationId xmlns:p14="http://schemas.microsoft.com/office/powerpoint/2010/main" val="117775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MERR</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12</a:t>
            </a:fld>
            <a:endParaRPr lang="zh-CN" altLang="en-US"/>
          </a:p>
        </p:txBody>
      </p:sp>
      <p:sp>
        <p:nvSpPr>
          <p:cNvPr id="32" name="Rectangle: Rounded Corners 7">
            <a:extLst>
              <a:ext uri="{FF2B5EF4-FFF2-40B4-BE49-F238E27FC236}">
                <a16:creationId xmlns:a16="http://schemas.microsoft.com/office/drawing/2014/main" id="{B4DBDF0D-0023-4706-AEA1-FFFF5360265F}"/>
              </a:ext>
            </a:extLst>
          </p:cNvPr>
          <p:cNvSpPr/>
          <p:nvPr/>
        </p:nvSpPr>
        <p:spPr>
          <a:xfrm>
            <a:off x="6558049" y="1427484"/>
            <a:ext cx="3384521"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Architectural Support</a:t>
            </a:r>
            <a:endParaRPr lang="zh-CN" altLang="en-US" sz="2800" dirty="0">
              <a:latin typeface="Times New Roman" panose="02020603050405020304" pitchFamily="18" charset="0"/>
              <a:cs typeface="Times New Roman" panose="02020603050405020304" pitchFamily="18" charset="0"/>
            </a:endParaRPr>
          </a:p>
        </p:txBody>
      </p:sp>
      <p:sp>
        <p:nvSpPr>
          <p:cNvPr id="35" name="Rectangle: Rounded Corners 7">
            <a:extLst>
              <a:ext uri="{FF2B5EF4-FFF2-40B4-BE49-F238E27FC236}">
                <a16:creationId xmlns:a16="http://schemas.microsoft.com/office/drawing/2014/main" id="{20905B8B-FEC0-4432-891C-34AE28A10C32}"/>
              </a:ext>
            </a:extLst>
          </p:cNvPr>
          <p:cNvSpPr/>
          <p:nvPr/>
        </p:nvSpPr>
        <p:spPr>
          <a:xfrm>
            <a:off x="4629988" y="2667084"/>
            <a:ext cx="2095499" cy="878758"/>
          </a:xfrm>
          <a:prstGeom prst="roundRect">
            <a:avLst/>
          </a:prstGeom>
          <a:solidFill>
            <a:srgbClr val="317F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MERR</a:t>
            </a:r>
            <a:endParaRPr lang="zh-CN" altLang="en-US" sz="2800" dirty="0">
              <a:latin typeface="Times New Roman" panose="02020603050405020304" pitchFamily="18" charset="0"/>
              <a:cs typeface="Times New Roman" panose="02020603050405020304" pitchFamily="18" charset="0"/>
            </a:endParaRPr>
          </a:p>
        </p:txBody>
      </p:sp>
      <p:sp>
        <p:nvSpPr>
          <p:cNvPr id="39" name="Rectangle: Rounded Corners 7">
            <a:extLst>
              <a:ext uri="{FF2B5EF4-FFF2-40B4-BE49-F238E27FC236}">
                <a16:creationId xmlns:a16="http://schemas.microsoft.com/office/drawing/2014/main" id="{A59EDB18-DD88-4282-A9F7-FA8E438B9402}"/>
              </a:ext>
            </a:extLst>
          </p:cNvPr>
          <p:cNvSpPr/>
          <p:nvPr/>
        </p:nvSpPr>
        <p:spPr>
          <a:xfrm>
            <a:off x="1449474" y="1427484"/>
            <a:ext cx="3347951"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Page Table Design</a:t>
            </a:r>
            <a:endParaRPr lang="zh-CN" altLang="en-US" sz="2800" dirty="0">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44513C55-9543-4F37-956F-9716870C1D88}"/>
              </a:ext>
            </a:extLst>
          </p:cNvPr>
          <p:cNvCxnSpPr>
            <a:cxnSpLocks/>
            <a:stCxn id="39" idx="3"/>
            <a:endCxn id="32" idx="1"/>
          </p:cNvCxnSpPr>
          <p:nvPr/>
        </p:nvCxnSpPr>
        <p:spPr>
          <a:xfrm>
            <a:off x="4797425" y="1866863"/>
            <a:ext cx="17606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5E5A2B3-F436-4572-AA14-22C2D30F63E6}"/>
              </a:ext>
            </a:extLst>
          </p:cNvPr>
          <p:cNvCxnSpPr>
            <a:cxnSpLocks/>
            <a:endCxn id="35" idx="0"/>
          </p:cNvCxnSpPr>
          <p:nvPr/>
        </p:nvCxnSpPr>
        <p:spPr>
          <a:xfrm>
            <a:off x="5677738" y="1866863"/>
            <a:ext cx="0" cy="800221"/>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Arrow: Right 17">
            <a:extLst>
              <a:ext uri="{FF2B5EF4-FFF2-40B4-BE49-F238E27FC236}">
                <a16:creationId xmlns:a16="http://schemas.microsoft.com/office/drawing/2014/main" id="{75C06D6E-668D-4E52-9A40-B416DAA5846F}"/>
              </a:ext>
            </a:extLst>
          </p:cNvPr>
          <p:cNvSpPr/>
          <p:nvPr/>
        </p:nvSpPr>
        <p:spPr>
          <a:xfrm rot="5400000">
            <a:off x="5468027" y="3335152"/>
            <a:ext cx="419419" cy="970116"/>
          </a:xfrm>
          <a:prstGeom prst="rightArrow">
            <a:avLst>
              <a:gd name="adj1" fmla="val 35600"/>
              <a:gd name="adj2" fmla="val 50000"/>
            </a:avLst>
          </a:prstGeom>
          <a:solidFill>
            <a:schemeClr val="accent1">
              <a:lumMod val="75000"/>
            </a:schemeClr>
          </a:solidFill>
          <a:ln>
            <a:solidFill>
              <a:srgbClr val="317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04A8232F-DBDF-44AD-83C0-E4E7C9E39A3A}"/>
              </a:ext>
            </a:extLst>
          </p:cNvPr>
          <p:cNvSpPr/>
          <p:nvPr/>
        </p:nvSpPr>
        <p:spPr>
          <a:xfrm>
            <a:off x="5568207" y="4580818"/>
            <a:ext cx="203201" cy="202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97F811E-8C9A-4BFB-8AF0-BA8CC4156707}"/>
              </a:ext>
            </a:extLst>
          </p:cNvPr>
          <p:cNvSpPr/>
          <p:nvPr/>
        </p:nvSpPr>
        <p:spPr>
          <a:xfrm>
            <a:off x="7148839" y="4580818"/>
            <a:ext cx="203201" cy="202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F50799C-97C3-4D82-A33F-5D25F001621F}"/>
              </a:ext>
            </a:extLst>
          </p:cNvPr>
          <p:cNvSpPr/>
          <p:nvPr/>
        </p:nvSpPr>
        <p:spPr>
          <a:xfrm>
            <a:off x="8729471" y="4580819"/>
            <a:ext cx="203201" cy="202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ntent Placeholder 2">
            <a:extLst>
              <a:ext uri="{FF2B5EF4-FFF2-40B4-BE49-F238E27FC236}">
                <a16:creationId xmlns:a16="http://schemas.microsoft.com/office/drawing/2014/main" id="{443099CA-D92B-4B0A-9594-EAC9C293E7CC}"/>
              </a:ext>
            </a:extLst>
          </p:cNvPr>
          <p:cNvSpPr txBox="1">
            <a:spLocks/>
          </p:cNvSpPr>
          <p:nvPr/>
        </p:nvSpPr>
        <p:spPr>
          <a:xfrm>
            <a:off x="10802258" y="4009024"/>
            <a:ext cx="1389742"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Time</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33974329-ED13-4099-A197-70E880432C7C}"/>
              </a:ext>
            </a:extLst>
          </p:cNvPr>
          <p:cNvCxnSpPr>
            <a:cxnSpLocks/>
          </p:cNvCxnSpPr>
          <p:nvPr/>
        </p:nvCxnSpPr>
        <p:spPr>
          <a:xfrm>
            <a:off x="3765550" y="4185936"/>
            <a:ext cx="703670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43">
            <a:extLst>
              <a:ext uri="{FF2B5EF4-FFF2-40B4-BE49-F238E27FC236}">
                <a16:creationId xmlns:a16="http://schemas.microsoft.com/office/drawing/2014/main" id="{56AB8032-C670-45E7-95E5-DB41777838BE}"/>
              </a:ext>
            </a:extLst>
          </p:cNvPr>
          <p:cNvSpPr/>
          <p:nvPr/>
        </p:nvSpPr>
        <p:spPr>
          <a:xfrm>
            <a:off x="158497" y="3963713"/>
            <a:ext cx="3505191"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70% Reduction 10% Overhead</a:t>
            </a:r>
            <a:endParaRPr lang="zh-CN" altLang="en-US" dirty="0"/>
          </a:p>
        </p:txBody>
      </p:sp>
      <p:sp>
        <p:nvSpPr>
          <p:cNvPr id="20" name="Rectangle: Rounded Corners 43">
            <a:extLst>
              <a:ext uri="{FF2B5EF4-FFF2-40B4-BE49-F238E27FC236}">
                <a16:creationId xmlns:a16="http://schemas.microsoft.com/office/drawing/2014/main" id="{7E2FB86E-F55F-4CC2-B123-CD9A00CA3ACF}"/>
              </a:ext>
            </a:extLst>
          </p:cNvPr>
          <p:cNvSpPr/>
          <p:nvPr/>
        </p:nvSpPr>
        <p:spPr>
          <a:xfrm>
            <a:off x="158496" y="4681932"/>
            <a:ext cx="3505192"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80us Temporal Window</a:t>
            </a:r>
            <a:endParaRPr lang="zh-CN" altLang="en-US" dirty="0"/>
          </a:p>
        </p:txBody>
      </p:sp>
      <p:sp>
        <p:nvSpPr>
          <p:cNvPr id="21" name="Rectangle: Rounded Corners 43">
            <a:extLst>
              <a:ext uri="{FF2B5EF4-FFF2-40B4-BE49-F238E27FC236}">
                <a16:creationId xmlns:a16="http://schemas.microsoft.com/office/drawing/2014/main" id="{C4A7950E-F38F-4DCB-87D4-2F86317FAB45}"/>
              </a:ext>
            </a:extLst>
          </p:cNvPr>
          <p:cNvSpPr/>
          <p:nvPr/>
        </p:nvSpPr>
        <p:spPr>
          <a:xfrm>
            <a:off x="158495" y="5400151"/>
            <a:ext cx="3607055"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10^5 Randomization Frequency</a:t>
            </a:r>
            <a:endParaRPr lang="zh-CN" altLang="en-US" dirty="0"/>
          </a:p>
        </p:txBody>
      </p:sp>
      <p:cxnSp>
        <p:nvCxnSpPr>
          <p:cNvPr id="4" name="直接箭头连接符 3">
            <a:extLst>
              <a:ext uri="{FF2B5EF4-FFF2-40B4-BE49-F238E27FC236}">
                <a16:creationId xmlns:a16="http://schemas.microsoft.com/office/drawing/2014/main" id="{3EFCF700-FBCE-4EB0-AEDA-BB1B4AC1AABA}"/>
              </a:ext>
            </a:extLst>
          </p:cNvPr>
          <p:cNvCxnSpPr>
            <a:cxnSpLocks/>
          </p:cNvCxnSpPr>
          <p:nvPr/>
        </p:nvCxnSpPr>
        <p:spPr>
          <a:xfrm>
            <a:off x="5568207" y="4856239"/>
            <a:ext cx="201251" cy="0"/>
          </a:xfrm>
          <a:prstGeom prst="straightConnector1">
            <a:avLst/>
          </a:prstGeom>
          <a:ln>
            <a:solidFill>
              <a:srgbClr val="C0504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F833B23-D3A3-4A13-A4C8-0887E14FE73D}"/>
              </a:ext>
            </a:extLst>
          </p:cNvPr>
          <p:cNvCxnSpPr/>
          <p:nvPr/>
        </p:nvCxnSpPr>
        <p:spPr>
          <a:xfrm>
            <a:off x="5568207" y="4783087"/>
            <a:ext cx="0" cy="195072"/>
          </a:xfrm>
          <a:prstGeom prst="line">
            <a:avLst/>
          </a:prstGeom>
          <a:ln>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D3C3876-B365-4527-B469-5744B70B603C}"/>
              </a:ext>
            </a:extLst>
          </p:cNvPr>
          <p:cNvCxnSpPr/>
          <p:nvPr/>
        </p:nvCxnSpPr>
        <p:spPr>
          <a:xfrm>
            <a:off x="5769458" y="4783087"/>
            <a:ext cx="0" cy="195072"/>
          </a:xfrm>
          <a:prstGeom prst="line">
            <a:avLst/>
          </a:prstGeom>
          <a:ln>
            <a:solidFill>
              <a:srgbClr val="C050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45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par>
                          <p:cTn id="17" fill="hold">
                            <p:stCondLst>
                              <p:cond delay="0"/>
                            </p:stCondLst>
                            <p:childTnLst>
                              <p:par>
                                <p:cTn id="18" presetID="26" presetClass="emph" presetSubtype="0" repeatCount="2000" fill="hold" nodeType="afterEffect">
                                  <p:stCondLst>
                                    <p:cond delay="0"/>
                                  </p:stCondLst>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par>
                                <p:cTn id="21" presetID="26" presetClass="emph" presetSubtype="0" repeatCount="2000" fill="hold" nodeType="withEffect">
                                  <p:stCondLst>
                                    <p:cond delay="0"/>
                                  </p:stCondLst>
                                  <p:childTnLst>
                                    <p:animEffect transition="out" filter="fade">
                                      <p:cBhvr>
                                        <p:cTn id="22" dur="500" tmFilter="0, 0; .2, .5; .8, .5; 1, 0"/>
                                        <p:tgtEl>
                                          <p:spTgt spid="4"/>
                                        </p:tgtEl>
                                      </p:cBhvr>
                                    </p:animEffect>
                                    <p:animScale>
                                      <p:cBhvr>
                                        <p:cTn id="23" dur="250" autoRev="1" fill="hold"/>
                                        <p:tgtEl>
                                          <p:spTgt spid="4"/>
                                        </p:tgtEl>
                                      </p:cBhvr>
                                      <p:by x="105000" y="105000"/>
                                    </p:animScale>
                                  </p:childTnLst>
                                </p:cTn>
                              </p:par>
                              <p:par>
                                <p:cTn id="24" presetID="26" presetClass="emph" presetSubtype="0" repeatCount="2000" fill="hold" nodeType="withEffect">
                                  <p:stCondLst>
                                    <p:cond delay="0"/>
                                  </p:stCondLst>
                                  <p:childTnLst>
                                    <p:animEffect transition="out" filter="fade">
                                      <p:cBhvr>
                                        <p:cTn id="25" dur="500" tmFilter="0, 0; .2, .5; .8, .5; 1, 0"/>
                                        <p:tgtEl>
                                          <p:spTgt spid="23"/>
                                        </p:tgtEl>
                                      </p:cBhvr>
                                    </p:animEffect>
                                    <p:animScale>
                                      <p:cBhvr>
                                        <p:cTn id="26" dur="250" autoRev="1" fill="hold"/>
                                        <p:tgtEl>
                                          <p:spTgt spid="23"/>
                                        </p:tgtEl>
                                      </p:cBhvr>
                                      <p:by x="105000" y="105000"/>
                                    </p:animScale>
                                  </p:childTnLst>
                                </p:cTn>
                              </p:par>
                            </p:childTnLst>
                          </p:cTn>
                        </p:par>
                        <p:par>
                          <p:cTn id="27" fill="hold">
                            <p:stCondLst>
                              <p:cond delay="1000"/>
                            </p:stCondLst>
                            <p:childTnLst>
                              <p:par>
                                <p:cTn id="28" presetID="2" presetClass="entr" presetSubtype="4"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grpId="0" nodeType="clickEffect">
                                  <p:stCondLst>
                                    <p:cond delay="0"/>
                                  </p:stCondLst>
                                  <p:childTnLst>
                                    <p:animRot by="21600000">
                                      <p:cBhvr>
                                        <p:cTn id="35" dur="2000" fill="hold"/>
                                        <p:tgtEl>
                                          <p:spTgt spid="14"/>
                                        </p:tgtEl>
                                        <p:attrNameLst>
                                          <p:attrName>r</p:attrName>
                                        </p:attrNameLst>
                                      </p:cBhvr>
                                    </p:animRot>
                                  </p:childTnLst>
                                </p:cTn>
                              </p:par>
                              <p:par>
                                <p:cTn id="36" presetID="8" presetClass="emph" presetSubtype="0" fill="hold" grpId="0" nodeType="withEffect">
                                  <p:stCondLst>
                                    <p:cond delay="0"/>
                                  </p:stCondLst>
                                  <p:childTnLst>
                                    <p:animRot by="21600000">
                                      <p:cBhvr>
                                        <p:cTn id="37" dur="2000" fill="hold"/>
                                        <p:tgtEl>
                                          <p:spTgt spid="15"/>
                                        </p:tgtEl>
                                        <p:attrNameLst>
                                          <p:attrName>r</p:attrName>
                                        </p:attrNameLst>
                                      </p:cBhvr>
                                    </p:animRot>
                                  </p:childTnLst>
                                </p:cTn>
                              </p:par>
                              <p:par>
                                <p:cTn id="38" presetID="8" presetClass="emph" presetSubtype="0" fill="hold" grpId="0" nodeType="withEffect">
                                  <p:stCondLst>
                                    <p:cond delay="0"/>
                                  </p:stCondLst>
                                  <p:childTnLst>
                                    <p:animRot by="21600000">
                                      <p:cBhvr>
                                        <p:cTn id="39" dur="2000" fill="hold"/>
                                        <p:tgtEl>
                                          <p:spTgt spid="16"/>
                                        </p:tgtEl>
                                        <p:attrNameLst>
                                          <p:attrName>r</p:attrName>
                                        </p:attrNameLst>
                                      </p:cBhvr>
                                    </p:animRot>
                                  </p:childTnLst>
                                </p:cTn>
                              </p:par>
                              <p:par>
                                <p:cTn id="40" presetID="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Attach &amp; Detach</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13</a:t>
            </a:fld>
            <a:endParaRPr lang="zh-CN" altLang="en-US"/>
          </a:p>
        </p:txBody>
      </p:sp>
      <p:sp>
        <p:nvSpPr>
          <p:cNvPr id="22" name="Rectangle: Rounded Corners 7">
            <a:extLst>
              <a:ext uri="{FF2B5EF4-FFF2-40B4-BE49-F238E27FC236}">
                <a16:creationId xmlns:a16="http://schemas.microsoft.com/office/drawing/2014/main" id="{B0374E8D-47F3-415B-8CAE-AAD53CC218D4}"/>
              </a:ext>
            </a:extLst>
          </p:cNvPr>
          <p:cNvSpPr/>
          <p:nvPr/>
        </p:nvSpPr>
        <p:spPr>
          <a:xfrm>
            <a:off x="6880606" y="3380831"/>
            <a:ext cx="1121537"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PMO</a:t>
            </a:r>
            <a:endParaRPr lang="zh-CN" altLang="en-US" sz="2800" dirty="0">
              <a:latin typeface="Times New Roman" panose="02020603050405020304" pitchFamily="18"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CCBEC546-049E-4E53-BE82-FD6E0B099360}"/>
              </a:ext>
            </a:extLst>
          </p:cNvPr>
          <p:cNvSpPr txBox="1">
            <a:spLocks/>
          </p:cNvSpPr>
          <p:nvPr/>
        </p:nvSpPr>
        <p:spPr>
          <a:xfrm>
            <a:off x="8363711" y="3640823"/>
            <a:ext cx="3633207"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Persistent Memory Object (PMO)</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B723A3C-1BC7-46A0-B1AF-9AE208B8EC03}"/>
              </a:ext>
            </a:extLst>
          </p:cNvPr>
          <p:cNvCxnSpPr/>
          <p:nvPr/>
        </p:nvCxnSpPr>
        <p:spPr>
          <a:xfrm>
            <a:off x="688060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00816DD-73E1-483A-BC52-C7D66947971D}"/>
              </a:ext>
            </a:extLst>
          </p:cNvPr>
          <p:cNvCxnSpPr/>
          <p:nvPr/>
        </p:nvCxnSpPr>
        <p:spPr>
          <a:xfrm>
            <a:off x="8002143"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ACC87D-30A2-403E-8ABF-24E1AE241B59}"/>
              </a:ext>
            </a:extLst>
          </p:cNvPr>
          <p:cNvSpPr txBox="1">
            <a:spLocks/>
          </p:cNvSpPr>
          <p:nvPr/>
        </p:nvSpPr>
        <p:spPr>
          <a:xfrm>
            <a:off x="6291072" y="1827651"/>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sp>
        <p:nvSpPr>
          <p:cNvPr id="27" name="Rectangle: Rounded Corners 43">
            <a:extLst>
              <a:ext uri="{FF2B5EF4-FFF2-40B4-BE49-F238E27FC236}">
                <a16:creationId xmlns:a16="http://schemas.microsoft.com/office/drawing/2014/main" id="{EECB19DF-0EE0-4BB6-B71F-3BA1AC43A16A}"/>
              </a:ext>
            </a:extLst>
          </p:cNvPr>
          <p:cNvSpPr/>
          <p:nvPr/>
        </p:nvSpPr>
        <p:spPr>
          <a:xfrm>
            <a:off x="717070" y="2762065"/>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Attach</a:t>
            </a:r>
          </a:p>
          <a:p>
            <a:pPr algn="ctr"/>
            <a:r>
              <a:rPr lang="en-US" altLang="zh-CN" dirty="0"/>
              <a:t>(PMO ID, Permission)</a:t>
            </a:r>
            <a:endParaRPr lang="zh-CN" altLang="en-US" dirty="0"/>
          </a:p>
        </p:txBody>
      </p:sp>
      <p:cxnSp>
        <p:nvCxnSpPr>
          <p:cNvPr id="28" name="直接连接符 27">
            <a:extLst>
              <a:ext uri="{FF2B5EF4-FFF2-40B4-BE49-F238E27FC236}">
                <a16:creationId xmlns:a16="http://schemas.microsoft.com/office/drawing/2014/main" id="{D027C098-8534-469A-B56E-76BF503B8D35}"/>
              </a:ext>
            </a:extLst>
          </p:cNvPr>
          <p:cNvCxnSpPr/>
          <p:nvPr/>
        </p:nvCxnSpPr>
        <p:spPr>
          <a:xfrm>
            <a:off x="399897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8896318-24D6-44B9-BCA6-87C8EB95D3DD}"/>
              </a:ext>
            </a:extLst>
          </p:cNvPr>
          <p:cNvCxnSpPr/>
          <p:nvPr/>
        </p:nvCxnSpPr>
        <p:spPr>
          <a:xfrm>
            <a:off x="5120513"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A7A8FA21-A6FA-45B9-95ED-B315747832B0}"/>
              </a:ext>
            </a:extLst>
          </p:cNvPr>
          <p:cNvSpPr txBox="1">
            <a:spLocks/>
          </p:cNvSpPr>
          <p:nvPr/>
        </p:nvSpPr>
        <p:spPr>
          <a:xfrm>
            <a:off x="3409442" y="1827651"/>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Address Space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sp>
        <p:nvSpPr>
          <p:cNvPr id="31" name="Rectangle: Rounded Corners 7">
            <a:extLst>
              <a:ext uri="{FF2B5EF4-FFF2-40B4-BE49-F238E27FC236}">
                <a16:creationId xmlns:a16="http://schemas.microsoft.com/office/drawing/2014/main" id="{F6DD5EB9-E941-48D8-A4A0-B43020CCE291}"/>
              </a:ext>
            </a:extLst>
          </p:cNvPr>
          <p:cNvSpPr/>
          <p:nvPr/>
        </p:nvSpPr>
        <p:spPr>
          <a:xfrm>
            <a:off x="3998975" y="2762065"/>
            <a:ext cx="1121537" cy="87875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PTEs</a:t>
            </a:r>
          </a:p>
        </p:txBody>
      </p:sp>
      <p:cxnSp>
        <p:nvCxnSpPr>
          <p:cNvPr id="10" name="直接箭头连接符 9">
            <a:extLst>
              <a:ext uri="{FF2B5EF4-FFF2-40B4-BE49-F238E27FC236}">
                <a16:creationId xmlns:a16="http://schemas.microsoft.com/office/drawing/2014/main" id="{29D28182-D358-49CA-8F52-27F5DB672F92}"/>
              </a:ext>
            </a:extLst>
          </p:cNvPr>
          <p:cNvCxnSpPr/>
          <p:nvPr/>
        </p:nvCxnSpPr>
        <p:spPr>
          <a:xfrm>
            <a:off x="5120512" y="2852928"/>
            <a:ext cx="1760093" cy="57607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A33206F-8E7C-4F40-A6B6-1FA23218D694}"/>
              </a:ext>
            </a:extLst>
          </p:cNvPr>
          <p:cNvCxnSpPr/>
          <p:nvPr/>
        </p:nvCxnSpPr>
        <p:spPr>
          <a:xfrm>
            <a:off x="5120511" y="3592654"/>
            <a:ext cx="1760093" cy="57607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43">
            <a:extLst>
              <a:ext uri="{FF2B5EF4-FFF2-40B4-BE49-F238E27FC236}">
                <a16:creationId xmlns:a16="http://schemas.microsoft.com/office/drawing/2014/main" id="{CDEA3ECE-0997-41DF-8282-61FCC7F5E29E}"/>
              </a:ext>
            </a:extLst>
          </p:cNvPr>
          <p:cNvSpPr/>
          <p:nvPr/>
        </p:nvSpPr>
        <p:spPr>
          <a:xfrm>
            <a:off x="717069" y="3640823"/>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Detach(PMO ID)</a:t>
            </a:r>
            <a:endParaRPr lang="zh-CN" altLang="en-US" dirty="0"/>
          </a:p>
        </p:txBody>
      </p:sp>
    </p:spTree>
    <p:extLst>
      <p:ext uri="{BB962C8B-B14F-4D97-AF65-F5344CB8AC3E}">
        <p14:creationId xmlns:p14="http://schemas.microsoft.com/office/powerpoint/2010/main" val="243409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ppt_x"/>
                                          </p:val>
                                        </p:tav>
                                        <p:tav tm="100000">
                                          <p:val>
                                            <p:strVal val="#ppt_x"/>
                                          </p:val>
                                        </p:tav>
                                      </p:tavLst>
                                    </p:anim>
                                    <p:anim calcmode="lin" valueType="num">
                                      <p:cBhvr additive="base">
                                        <p:cTn id="49" dur="500" fill="hold"/>
                                        <p:tgtEl>
                                          <p:spTgt spid="36"/>
                                        </p:tgtEl>
                                        <p:attrNameLst>
                                          <p:attrName>ppt_y</p:attrName>
                                        </p:attrNameLst>
                                      </p:cBhvr>
                                      <p:tavLst>
                                        <p:tav tm="0">
                                          <p:val>
                                            <p:strVal val="1+#ppt_h/2"/>
                                          </p:val>
                                        </p:tav>
                                        <p:tav tm="100000">
                                          <p:val>
                                            <p:strVal val="#ppt_y"/>
                                          </p:val>
                                        </p:tav>
                                      </p:tavLst>
                                    </p:anim>
                                  </p:childTnLst>
                                </p:cTn>
                              </p:par>
                              <p:par>
                                <p:cTn id="50" presetID="22" presetClass="exit" presetSubtype="4" fill="hold" grpId="1" nodeType="withEffect">
                                  <p:stCondLst>
                                    <p:cond delay="0"/>
                                  </p:stCondLst>
                                  <p:childTnLst>
                                    <p:animEffect transition="out" filter="wipe(down)">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grpId="1" nodeType="clickEffect">
                                  <p:stCondLst>
                                    <p:cond delay="0"/>
                                  </p:stCondLst>
                                  <p:childTnLst>
                                    <p:animEffect transition="out" filter="wipe(down)">
                                      <p:cBhvr>
                                        <p:cTn id="56" dur="500"/>
                                        <p:tgtEl>
                                          <p:spTgt spid="31"/>
                                        </p:tgtEl>
                                      </p:cBhvr>
                                    </p:animEffect>
                                    <p:set>
                                      <p:cBhvr>
                                        <p:cTn id="57" dur="1" fill="hold">
                                          <p:stCondLst>
                                            <p:cond delay="499"/>
                                          </p:stCondLst>
                                        </p:cTn>
                                        <p:tgtEl>
                                          <p:spTgt spid="31"/>
                                        </p:tgtEl>
                                        <p:attrNameLst>
                                          <p:attrName>style.visibility</p:attrName>
                                        </p:attrNameLst>
                                      </p:cBhvr>
                                      <p:to>
                                        <p:strVal val="hidden"/>
                                      </p:to>
                                    </p:set>
                                  </p:childTnLst>
                                </p:cTn>
                              </p:par>
                              <p:par>
                                <p:cTn id="58" presetID="22" presetClass="exit" presetSubtype="4" fill="hold" nodeType="withEffect">
                                  <p:stCondLst>
                                    <p:cond delay="0"/>
                                  </p:stCondLst>
                                  <p:childTnLst>
                                    <p:animEffect transition="out" filter="wipe(down)">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par>
                                <p:cTn id="61" presetID="22" presetClass="exit" presetSubtype="4" fill="hold" nodeType="withEffect">
                                  <p:stCondLst>
                                    <p:cond delay="0"/>
                                  </p:stCondLst>
                                  <p:childTnLst>
                                    <p:animEffect transition="out" filter="wipe(down)">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6" grpId="0"/>
      <p:bldP spid="27" grpId="0" animBg="1"/>
      <p:bldP spid="27" grpId="1" animBg="1"/>
      <p:bldP spid="30" grpId="0"/>
      <p:bldP spid="31" grpId="0" animBg="1"/>
      <p:bldP spid="31" grpId="1"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Efficiency Challenge</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14</a:t>
            </a:fld>
            <a:endParaRPr lang="zh-CN" altLang="en-US"/>
          </a:p>
        </p:txBody>
      </p:sp>
      <p:sp>
        <p:nvSpPr>
          <p:cNvPr id="22" name="Rectangle: Rounded Corners 7">
            <a:extLst>
              <a:ext uri="{FF2B5EF4-FFF2-40B4-BE49-F238E27FC236}">
                <a16:creationId xmlns:a16="http://schemas.microsoft.com/office/drawing/2014/main" id="{B0374E8D-47F3-415B-8CAE-AAD53CC218D4}"/>
              </a:ext>
            </a:extLst>
          </p:cNvPr>
          <p:cNvSpPr/>
          <p:nvPr/>
        </p:nvSpPr>
        <p:spPr>
          <a:xfrm>
            <a:off x="10094976" y="3380831"/>
            <a:ext cx="1121537"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 GB PMO</a:t>
            </a:r>
            <a:endParaRPr lang="zh-CN" altLang="en-US" sz="28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B723A3C-1BC7-46A0-B1AF-9AE208B8EC03}"/>
              </a:ext>
            </a:extLst>
          </p:cNvPr>
          <p:cNvCxnSpPr/>
          <p:nvPr/>
        </p:nvCxnSpPr>
        <p:spPr>
          <a:xfrm>
            <a:off x="1009497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00816DD-73E1-483A-BC52-C7D66947971D}"/>
              </a:ext>
            </a:extLst>
          </p:cNvPr>
          <p:cNvCxnSpPr/>
          <p:nvPr/>
        </p:nvCxnSpPr>
        <p:spPr>
          <a:xfrm>
            <a:off x="11216513"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ACC87D-30A2-403E-8ABF-24E1AE241B59}"/>
              </a:ext>
            </a:extLst>
          </p:cNvPr>
          <p:cNvSpPr txBox="1">
            <a:spLocks/>
          </p:cNvSpPr>
          <p:nvPr/>
        </p:nvSpPr>
        <p:spPr>
          <a:xfrm>
            <a:off x="9505442" y="1827651"/>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sp>
        <p:nvSpPr>
          <p:cNvPr id="27" name="Rectangle: Rounded Corners 43">
            <a:extLst>
              <a:ext uri="{FF2B5EF4-FFF2-40B4-BE49-F238E27FC236}">
                <a16:creationId xmlns:a16="http://schemas.microsoft.com/office/drawing/2014/main" id="{EECB19DF-0EE0-4BB6-B71F-3BA1AC43A16A}"/>
              </a:ext>
            </a:extLst>
          </p:cNvPr>
          <p:cNvSpPr/>
          <p:nvPr/>
        </p:nvSpPr>
        <p:spPr>
          <a:xfrm>
            <a:off x="717070" y="2762065"/>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Attach</a:t>
            </a:r>
          </a:p>
          <a:p>
            <a:pPr algn="ctr"/>
            <a:r>
              <a:rPr lang="en-US" altLang="zh-CN" dirty="0"/>
              <a:t>(PMO ID, Permission)</a:t>
            </a:r>
            <a:endParaRPr lang="zh-CN" altLang="en-US" dirty="0"/>
          </a:p>
        </p:txBody>
      </p:sp>
      <p:cxnSp>
        <p:nvCxnSpPr>
          <p:cNvPr id="28" name="直接连接符 27">
            <a:extLst>
              <a:ext uri="{FF2B5EF4-FFF2-40B4-BE49-F238E27FC236}">
                <a16:creationId xmlns:a16="http://schemas.microsoft.com/office/drawing/2014/main" id="{D027C098-8534-469A-B56E-76BF503B8D35}"/>
              </a:ext>
            </a:extLst>
          </p:cNvPr>
          <p:cNvCxnSpPr/>
          <p:nvPr/>
        </p:nvCxnSpPr>
        <p:spPr>
          <a:xfrm>
            <a:off x="399897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8896318-24D6-44B9-BCA6-87C8EB95D3DD}"/>
              </a:ext>
            </a:extLst>
          </p:cNvPr>
          <p:cNvCxnSpPr/>
          <p:nvPr/>
        </p:nvCxnSpPr>
        <p:spPr>
          <a:xfrm>
            <a:off x="8735441" y="219277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A7A8FA21-A6FA-45B9-95ED-B315747832B0}"/>
              </a:ext>
            </a:extLst>
          </p:cNvPr>
          <p:cNvSpPr txBox="1">
            <a:spLocks/>
          </p:cNvSpPr>
          <p:nvPr/>
        </p:nvSpPr>
        <p:spPr>
          <a:xfrm>
            <a:off x="4980432" y="1807579"/>
            <a:ext cx="3054096"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Hierarchy Page Table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29D28182-D358-49CA-8F52-27F5DB672F92}"/>
              </a:ext>
            </a:extLst>
          </p:cNvPr>
          <p:cNvCxnSpPr>
            <a:cxnSpLocks/>
          </p:cNvCxnSpPr>
          <p:nvPr/>
        </p:nvCxnSpPr>
        <p:spPr>
          <a:xfrm>
            <a:off x="8332564" y="3026451"/>
            <a:ext cx="1762411" cy="45960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A33206F-8E7C-4F40-A6B6-1FA23218D694}"/>
              </a:ext>
            </a:extLst>
          </p:cNvPr>
          <p:cNvCxnSpPr>
            <a:cxnSpLocks/>
          </p:cNvCxnSpPr>
          <p:nvPr/>
        </p:nvCxnSpPr>
        <p:spPr>
          <a:xfrm flipV="1">
            <a:off x="8361592" y="4211420"/>
            <a:ext cx="1733384" cy="101702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1C5A309-7407-428B-82B7-C2D17193EED9}"/>
              </a:ext>
            </a:extLst>
          </p:cNvPr>
          <p:cNvSpPr txBox="1">
            <a:spLocks/>
          </p:cNvSpPr>
          <p:nvPr/>
        </p:nvSpPr>
        <p:spPr>
          <a:xfrm>
            <a:off x="4083369" y="2354869"/>
            <a:ext cx="1563103"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L3 Directory</a:t>
            </a:r>
          </a:p>
        </p:txBody>
      </p:sp>
      <p:sp>
        <p:nvSpPr>
          <p:cNvPr id="32" name="Content Placeholder 2">
            <a:extLst>
              <a:ext uri="{FF2B5EF4-FFF2-40B4-BE49-F238E27FC236}">
                <a16:creationId xmlns:a16="http://schemas.microsoft.com/office/drawing/2014/main" id="{965A8B8B-D26F-4FB6-95DB-C487E0B60150}"/>
              </a:ext>
            </a:extLst>
          </p:cNvPr>
          <p:cNvSpPr txBox="1">
            <a:spLocks/>
          </p:cNvSpPr>
          <p:nvPr/>
        </p:nvSpPr>
        <p:spPr>
          <a:xfrm>
            <a:off x="5646472" y="2354869"/>
            <a:ext cx="1525865"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L2 Directory</a:t>
            </a:r>
          </a:p>
        </p:txBody>
      </p:sp>
      <p:sp>
        <p:nvSpPr>
          <p:cNvPr id="33" name="Content Placeholder 2">
            <a:extLst>
              <a:ext uri="{FF2B5EF4-FFF2-40B4-BE49-F238E27FC236}">
                <a16:creationId xmlns:a16="http://schemas.microsoft.com/office/drawing/2014/main" id="{C1BC777E-4C78-4B4F-8C15-F3C88E9F9CB1}"/>
              </a:ext>
            </a:extLst>
          </p:cNvPr>
          <p:cNvSpPr txBox="1">
            <a:spLocks/>
          </p:cNvSpPr>
          <p:nvPr/>
        </p:nvSpPr>
        <p:spPr>
          <a:xfrm>
            <a:off x="7172337" y="2354869"/>
            <a:ext cx="1525857"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L1 Directory</a:t>
            </a:r>
          </a:p>
        </p:txBody>
      </p:sp>
      <p:sp>
        <p:nvSpPr>
          <p:cNvPr id="35" name="Rectangle: Rounded Corners 7">
            <a:extLst>
              <a:ext uri="{FF2B5EF4-FFF2-40B4-BE49-F238E27FC236}">
                <a16:creationId xmlns:a16="http://schemas.microsoft.com/office/drawing/2014/main" id="{236B4802-F386-4BD1-8594-315D03316103}"/>
              </a:ext>
            </a:extLst>
          </p:cNvPr>
          <p:cNvSpPr/>
          <p:nvPr/>
        </p:nvSpPr>
        <p:spPr>
          <a:xfrm>
            <a:off x="4188079" y="2948359"/>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7" name="Rectangle: Rounded Corners 7">
            <a:extLst>
              <a:ext uri="{FF2B5EF4-FFF2-40B4-BE49-F238E27FC236}">
                <a16:creationId xmlns:a16="http://schemas.microsoft.com/office/drawing/2014/main" id="{82FEC8EA-05A1-4030-8FE2-9E7E7A65B495}"/>
              </a:ext>
            </a:extLst>
          </p:cNvPr>
          <p:cNvSpPr/>
          <p:nvPr/>
        </p:nvSpPr>
        <p:spPr>
          <a:xfrm>
            <a:off x="5742495" y="2948359"/>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8" name="Rectangle: Rounded Corners 7">
            <a:extLst>
              <a:ext uri="{FF2B5EF4-FFF2-40B4-BE49-F238E27FC236}">
                <a16:creationId xmlns:a16="http://schemas.microsoft.com/office/drawing/2014/main" id="{16E7FDD7-6F45-4F57-A7D7-103FCA76A571}"/>
              </a:ext>
            </a:extLst>
          </p:cNvPr>
          <p:cNvSpPr/>
          <p:nvPr/>
        </p:nvSpPr>
        <p:spPr>
          <a:xfrm>
            <a:off x="5743447" y="3346564"/>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9" name="Rectangle: Rounded Corners 7">
            <a:extLst>
              <a:ext uri="{FF2B5EF4-FFF2-40B4-BE49-F238E27FC236}">
                <a16:creationId xmlns:a16="http://schemas.microsoft.com/office/drawing/2014/main" id="{528E16A7-AE7D-4A41-8B82-EA45B302126A}"/>
              </a:ext>
            </a:extLst>
          </p:cNvPr>
          <p:cNvSpPr/>
          <p:nvPr/>
        </p:nvSpPr>
        <p:spPr>
          <a:xfrm>
            <a:off x="5742495" y="3744769"/>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cxnSp>
        <p:nvCxnSpPr>
          <p:cNvPr id="40" name="直接箭头连接符 39">
            <a:extLst>
              <a:ext uri="{FF2B5EF4-FFF2-40B4-BE49-F238E27FC236}">
                <a16:creationId xmlns:a16="http://schemas.microsoft.com/office/drawing/2014/main" id="{F7C24EE0-6289-42AF-BAD5-3463F9CACD4C}"/>
              </a:ext>
            </a:extLst>
          </p:cNvPr>
          <p:cNvCxnSpPr>
            <a:cxnSpLocks/>
            <a:stCxn id="35" idx="3"/>
          </p:cNvCxnSpPr>
          <p:nvPr/>
        </p:nvCxnSpPr>
        <p:spPr>
          <a:xfrm flipV="1">
            <a:off x="5309616" y="3026451"/>
            <a:ext cx="463327" cy="121011"/>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7">
            <a:extLst>
              <a:ext uri="{FF2B5EF4-FFF2-40B4-BE49-F238E27FC236}">
                <a16:creationId xmlns:a16="http://schemas.microsoft.com/office/drawing/2014/main" id="{307F07E0-445C-472D-AF8F-EA239CC79C88}"/>
              </a:ext>
            </a:extLst>
          </p:cNvPr>
          <p:cNvSpPr/>
          <p:nvPr/>
        </p:nvSpPr>
        <p:spPr>
          <a:xfrm>
            <a:off x="7214946" y="2948358"/>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2" name="Rectangle: Rounded Corners 43">
            <a:extLst>
              <a:ext uri="{FF2B5EF4-FFF2-40B4-BE49-F238E27FC236}">
                <a16:creationId xmlns:a16="http://schemas.microsoft.com/office/drawing/2014/main" id="{096AC8EA-F3B2-4DC0-BA4C-70AD5929F1F9}"/>
              </a:ext>
            </a:extLst>
          </p:cNvPr>
          <p:cNvSpPr/>
          <p:nvPr/>
        </p:nvSpPr>
        <p:spPr>
          <a:xfrm>
            <a:off x="4654297" y="5304432"/>
            <a:ext cx="3442883"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262657 PTE Initiations!</a:t>
            </a:r>
            <a:endParaRPr lang="zh-CN" altLang="en-US" sz="2400" dirty="0"/>
          </a:p>
        </p:txBody>
      </p:sp>
      <p:sp>
        <p:nvSpPr>
          <p:cNvPr id="43" name="Rectangle: Rounded Corners 7">
            <a:extLst>
              <a:ext uri="{FF2B5EF4-FFF2-40B4-BE49-F238E27FC236}">
                <a16:creationId xmlns:a16="http://schemas.microsoft.com/office/drawing/2014/main" id="{7C4BD530-E1A5-41D7-9B7C-BE802C51467D}"/>
              </a:ext>
            </a:extLst>
          </p:cNvPr>
          <p:cNvSpPr/>
          <p:nvPr/>
        </p:nvSpPr>
        <p:spPr>
          <a:xfrm>
            <a:off x="7213994" y="3346564"/>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4" name="Rectangle: Rounded Corners 7">
            <a:extLst>
              <a:ext uri="{FF2B5EF4-FFF2-40B4-BE49-F238E27FC236}">
                <a16:creationId xmlns:a16="http://schemas.microsoft.com/office/drawing/2014/main" id="{9E822F54-674B-42D1-BC3E-8AEB1EF7242A}"/>
              </a:ext>
            </a:extLst>
          </p:cNvPr>
          <p:cNvSpPr/>
          <p:nvPr/>
        </p:nvSpPr>
        <p:spPr>
          <a:xfrm>
            <a:off x="7213994" y="3738815"/>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5" name="Rectangle: Rounded Corners 7">
            <a:extLst>
              <a:ext uri="{FF2B5EF4-FFF2-40B4-BE49-F238E27FC236}">
                <a16:creationId xmlns:a16="http://schemas.microsoft.com/office/drawing/2014/main" id="{841C4AB1-36A0-4361-B559-888F3853CE8B}"/>
              </a:ext>
            </a:extLst>
          </p:cNvPr>
          <p:cNvSpPr/>
          <p:nvPr/>
        </p:nvSpPr>
        <p:spPr>
          <a:xfrm>
            <a:off x="7213994" y="4135708"/>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6" name="Rectangle: Rounded Corners 7">
            <a:extLst>
              <a:ext uri="{FF2B5EF4-FFF2-40B4-BE49-F238E27FC236}">
                <a16:creationId xmlns:a16="http://schemas.microsoft.com/office/drawing/2014/main" id="{43DCCE8B-E696-43B1-9979-E2C63875FE1E}"/>
              </a:ext>
            </a:extLst>
          </p:cNvPr>
          <p:cNvSpPr/>
          <p:nvPr/>
        </p:nvSpPr>
        <p:spPr>
          <a:xfrm>
            <a:off x="7211027" y="4526647"/>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7" name="TextBox 44">
            <a:extLst>
              <a:ext uri="{FF2B5EF4-FFF2-40B4-BE49-F238E27FC236}">
                <a16:creationId xmlns:a16="http://schemas.microsoft.com/office/drawing/2014/main" id="{90678200-2768-40A2-8668-57300A13380E}"/>
              </a:ext>
            </a:extLst>
          </p:cNvPr>
          <p:cNvSpPr txBox="1"/>
          <p:nvPr/>
        </p:nvSpPr>
        <p:spPr>
          <a:xfrm>
            <a:off x="6144905" y="4339944"/>
            <a:ext cx="461665" cy="255839"/>
          </a:xfrm>
          <a:prstGeom prst="rect">
            <a:avLst/>
          </a:prstGeom>
          <a:noFill/>
        </p:spPr>
        <p:txBody>
          <a:bodyPr vert="eaVert" wrap="none" rtlCol="0">
            <a:spAutoFit/>
          </a:bodyPr>
          <a:lstStyle/>
          <a:p>
            <a:r>
              <a:rPr lang="en-US" altLang="zh-CN" b="1" dirty="0">
                <a:solidFill>
                  <a:schemeClr val="accent5">
                    <a:lumMod val="75000"/>
                  </a:schemeClr>
                </a:solidFill>
              </a:rPr>
              <a:t>…</a:t>
            </a:r>
            <a:endParaRPr lang="zh-CN" altLang="en-US" b="1" dirty="0">
              <a:solidFill>
                <a:schemeClr val="accent5">
                  <a:lumMod val="75000"/>
                </a:schemeClr>
              </a:solidFill>
            </a:endParaRPr>
          </a:p>
        </p:txBody>
      </p:sp>
      <p:sp>
        <p:nvSpPr>
          <p:cNvPr id="48" name="TextBox 44">
            <a:extLst>
              <a:ext uri="{FF2B5EF4-FFF2-40B4-BE49-F238E27FC236}">
                <a16:creationId xmlns:a16="http://schemas.microsoft.com/office/drawing/2014/main" id="{449D648F-83A8-43AB-ACD7-D376B5DD862B}"/>
              </a:ext>
            </a:extLst>
          </p:cNvPr>
          <p:cNvSpPr txBox="1"/>
          <p:nvPr/>
        </p:nvSpPr>
        <p:spPr>
          <a:xfrm>
            <a:off x="7618456" y="4944826"/>
            <a:ext cx="461665" cy="255839"/>
          </a:xfrm>
          <a:prstGeom prst="rect">
            <a:avLst/>
          </a:prstGeom>
          <a:noFill/>
        </p:spPr>
        <p:txBody>
          <a:bodyPr vert="eaVert" wrap="none" rtlCol="0">
            <a:spAutoFit/>
          </a:bodyPr>
          <a:lstStyle/>
          <a:p>
            <a:r>
              <a:rPr lang="en-US" altLang="zh-CN" b="1" dirty="0">
                <a:solidFill>
                  <a:schemeClr val="accent5">
                    <a:lumMod val="75000"/>
                  </a:schemeClr>
                </a:solidFill>
              </a:rPr>
              <a:t>…</a:t>
            </a:r>
            <a:endParaRPr lang="zh-CN" altLang="en-US" b="1" dirty="0">
              <a:solidFill>
                <a:schemeClr val="accent5">
                  <a:lumMod val="75000"/>
                </a:schemeClr>
              </a:solidFill>
            </a:endParaRPr>
          </a:p>
        </p:txBody>
      </p:sp>
      <p:cxnSp>
        <p:nvCxnSpPr>
          <p:cNvPr id="49" name="直接箭头连接符 48">
            <a:extLst>
              <a:ext uri="{FF2B5EF4-FFF2-40B4-BE49-F238E27FC236}">
                <a16:creationId xmlns:a16="http://schemas.microsoft.com/office/drawing/2014/main" id="{36CEE58C-9C79-4E7C-B211-D12800D41E55}"/>
              </a:ext>
            </a:extLst>
          </p:cNvPr>
          <p:cNvCxnSpPr>
            <a:cxnSpLocks/>
            <a:stCxn id="37" idx="3"/>
          </p:cNvCxnSpPr>
          <p:nvPr/>
        </p:nvCxnSpPr>
        <p:spPr>
          <a:xfrm flipV="1">
            <a:off x="6864032" y="3026452"/>
            <a:ext cx="376024" cy="12101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019CB4C-A9EB-43F1-8745-537179E510EA}"/>
              </a:ext>
            </a:extLst>
          </p:cNvPr>
          <p:cNvCxnSpPr>
            <a:cxnSpLocks/>
            <a:stCxn id="38" idx="3"/>
          </p:cNvCxnSpPr>
          <p:nvPr/>
        </p:nvCxnSpPr>
        <p:spPr>
          <a:xfrm>
            <a:off x="6864984" y="3545667"/>
            <a:ext cx="375072" cy="1505659"/>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43">
            <a:extLst>
              <a:ext uri="{FF2B5EF4-FFF2-40B4-BE49-F238E27FC236}">
                <a16:creationId xmlns:a16="http://schemas.microsoft.com/office/drawing/2014/main" id="{B9EA82A8-9E39-4DEA-AD7F-758A75C8F02E}"/>
              </a:ext>
            </a:extLst>
          </p:cNvPr>
          <p:cNvSpPr/>
          <p:nvPr/>
        </p:nvSpPr>
        <p:spPr>
          <a:xfrm>
            <a:off x="4654298" y="5868472"/>
            <a:ext cx="3442882"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Page Faults</a:t>
            </a:r>
            <a:endParaRPr lang="zh-CN" altLang="en-US" sz="2400" dirty="0"/>
          </a:p>
        </p:txBody>
      </p:sp>
      <p:sp>
        <p:nvSpPr>
          <p:cNvPr id="52" name="Rectangle: Rounded Corners 43">
            <a:extLst>
              <a:ext uri="{FF2B5EF4-FFF2-40B4-BE49-F238E27FC236}">
                <a16:creationId xmlns:a16="http://schemas.microsoft.com/office/drawing/2014/main" id="{536C2B5C-AF4D-4A52-953C-DCAFCDD6FB20}"/>
              </a:ext>
            </a:extLst>
          </p:cNvPr>
          <p:cNvSpPr/>
          <p:nvPr/>
        </p:nvSpPr>
        <p:spPr>
          <a:xfrm>
            <a:off x="717070" y="3503494"/>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PMO Access</a:t>
            </a:r>
            <a:endParaRPr lang="zh-CN" altLang="en-US" dirty="0"/>
          </a:p>
        </p:txBody>
      </p:sp>
    </p:spTree>
    <p:extLst>
      <p:ext uri="{BB962C8B-B14F-4D97-AF65-F5344CB8AC3E}">
        <p14:creationId xmlns:p14="http://schemas.microsoft.com/office/powerpoint/2010/main" val="2296175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down)">
                                      <p:cBhvr>
                                        <p:cTn id="30" dur="500"/>
                                        <p:tgtEl>
                                          <p:spTgt spid="40"/>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par>
                                <p:cTn id="41" presetID="22" presetClass="entr" presetSubtype="1" fill="hold" grpId="0" nodeType="withEffect">
                                  <p:stCondLst>
                                    <p:cond delay="750"/>
                                  </p:stCondLst>
                                  <p:childTnLst>
                                    <p:set>
                                      <p:cBhvr>
                                        <p:cTn id="42" dur="1" fill="hold">
                                          <p:stCondLst>
                                            <p:cond delay="0"/>
                                          </p:stCondLst>
                                        </p:cTn>
                                        <p:tgtEl>
                                          <p:spTgt spid="47"/>
                                        </p:tgtEl>
                                        <p:attrNameLst>
                                          <p:attrName>style.visibility</p:attrName>
                                        </p:attrNameLst>
                                      </p:cBhvr>
                                      <p:to>
                                        <p:strVal val="visible"/>
                                      </p:to>
                                    </p:set>
                                    <p:animEffect transition="in" filter="wipe(up)">
                                      <p:cBhvr>
                                        <p:cTn id="43" dur="500"/>
                                        <p:tgtEl>
                                          <p:spTgt spid="47"/>
                                        </p:tgtEl>
                                      </p:cBhvr>
                                    </p:animEffect>
                                  </p:childTnLst>
                                </p:cTn>
                              </p:par>
                            </p:childTnLst>
                          </p:cTn>
                        </p:par>
                        <p:par>
                          <p:cTn id="44" fill="hold">
                            <p:stCondLst>
                              <p:cond delay="2250"/>
                            </p:stCondLst>
                            <p:childTnLst>
                              <p:par>
                                <p:cTn id="45" presetID="22" presetClass="entr" presetSubtype="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par>
                                <p:cTn id="48" presetID="22" presetClass="entr" presetSubtype="8"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left)">
                                      <p:cBhvr>
                                        <p:cTn id="50" dur="500"/>
                                        <p:tgtEl>
                                          <p:spTgt spid="50"/>
                                        </p:tgtEl>
                                      </p:cBhvr>
                                    </p:animEffect>
                                  </p:childTnLst>
                                </p:cTn>
                              </p:par>
                            </p:childTnLst>
                          </p:cTn>
                        </p:par>
                        <p:par>
                          <p:cTn id="51" fill="hold">
                            <p:stCondLst>
                              <p:cond delay="2750"/>
                            </p:stCondLst>
                            <p:childTnLst>
                              <p:par>
                                <p:cTn id="52" presetID="22" presetClass="entr" presetSubtype="8"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par>
                                <p:cTn id="58" presetID="22" presetClass="entr" presetSubtype="8" fill="hold" grpId="0" nodeType="withEffect">
                                  <p:stCondLst>
                                    <p:cond delay="50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500"/>
                                        <p:tgtEl>
                                          <p:spTgt spid="44"/>
                                        </p:tgtEl>
                                      </p:cBhvr>
                                    </p:animEffect>
                                  </p:childTnLst>
                                </p:cTn>
                              </p:par>
                              <p:par>
                                <p:cTn id="61" presetID="22" presetClass="entr" presetSubtype="8" fill="hold" grpId="0" nodeType="withEffect">
                                  <p:stCondLst>
                                    <p:cond delay="75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500"/>
                                        <p:tgtEl>
                                          <p:spTgt spid="45"/>
                                        </p:tgtEl>
                                      </p:cBhvr>
                                    </p:animEffect>
                                  </p:childTnLst>
                                </p:cTn>
                              </p:par>
                              <p:par>
                                <p:cTn id="64" presetID="22" presetClass="entr" presetSubtype="8" fill="hold" grpId="0" nodeType="withEffect">
                                  <p:stCondLst>
                                    <p:cond delay="1000"/>
                                  </p:stCondLst>
                                  <p:childTnLst>
                                    <p:set>
                                      <p:cBhvr>
                                        <p:cTn id="65" dur="1" fill="hold">
                                          <p:stCondLst>
                                            <p:cond delay="0"/>
                                          </p:stCondLst>
                                        </p:cTn>
                                        <p:tgtEl>
                                          <p:spTgt spid="46"/>
                                        </p:tgtEl>
                                        <p:attrNameLst>
                                          <p:attrName>style.visibility</p:attrName>
                                        </p:attrNameLst>
                                      </p:cBhvr>
                                      <p:to>
                                        <p:strVal val="visible"/>
                                      </p:to>
                                    </p:set>
                                    <p:animEffect transition="in" filter="wipe(left)">
                                      <p:cBhvr>
                                        <p:cTn id="66" dur="500"/>
                                        <p:tgtEl>
                                          <p:spTgt spid="46"/>
                                        </p:tgtEl>
                                      </p:cBhvr>
                                    </p:animEffect>
                                  </p:childTnLst>
                                </p:cTn>
                              </p:par>
                            </p:childTnLst>
                          </p:cTn>
                        </p:par>
                        <p:par>
                          <p:cTn id="67" fill="hold">
                            <p:stCondLst>
                              <p:cond delay="4250"/>
                            </p:stCondLst>
                            <p:childTnLst>
                              <p:par>
                                <p:cTn id="68" presetID="22" presetClass="entr" presetSubtype="1" fill="hold" grpId="0"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up)">
                                      <p:cBhvr>
                                        <p:cTn id="70" dur="500"/>
                                        <p:tgtEl>
                                          <p:spTgt spid="48"/>
                                        </p:tgtEl>
                                      </p:cBhvr>
                                    </p:animEffect>
                                  </p:childTnLst>
                                </p:cTn>
                              </p:par>
                            </p:childTnLst>
                          </p:cTn>
                        </p:par>
                        <p:par>
                          <p:cTn id="71" fill="hold">
                            <p:stCondLst>
                              <p:cond delay="4750"/>
                            </p:stCondLst>
                            <p:childTnLst>
                              <p:par>
                                <p:cTn id="72" presetID="22" presetClass="entr" presetSubtype="8" fill="hold"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left)">
                                      <p:cBhvr>
                                        <p:cTn id="74" dur="500"/>
                                        <p:tgtEl>
                                          <p:spTgt spid="10"/>
                                        </p:tgtEl>
                                      </p:cBhvr>
                                    </p:animEffect>
                                  </p:childTnLst>
                                </p:cTn>
                              </p:par>
                              <p:par>
                                <p:cTn id="75" presetID="22" presetClass="entr" presetSubtype="8"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barn(inVertical)">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16" presetClass="entr" presetSubtype="21" fill="hold" grpId="0" nodeType="after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barn(inVertical)">
                                      <p:cBhvr>
                                        <p:cTn id="9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p:bldP spid="32" grpId="0"/>
      <p:bldP spid="33" grpId="0"/>
      <p:bldP spid="35"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p:bldP spid="48" grpId="0"/>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Embedding Page Table Subtree</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15</a:t>
            </a:fld>
            <a:endParaRPr lang="zh-CN" altLang="en-US"/>
          </a:p>
        </p:txBody>
      </p:sp>
      <p:sp>
        <p:nvSpPr>
          <p:cNvPr id="22" name="Rectangle: Rounded Corners 7">
            <a:extLst>
              <a:ext uri="{FF2B5EF4-FFF2-40B4-BE49-F238E27FC236}">
                <a16:creationId xmlns:a16="http://schemas.microsoft.com/office/drawing/2014/main" id="{B0374E8D-47F3-415B-8CAE-AAD53CC218D4}"/>
              </a:ext>
            </a:extLst>
          </p:cNvPr>
          <p:cNvSpPr/>
          <p:nvPr/>
        </p:nvSpPr>
        <p:spPr>
          <a:xfrm>
            <a:off x="10094976" y="3380831"/>
            <a:ext cx="1121537"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 GB PMO</a:t>
            </a:r>
            <a:endParaRPr lang="zh-CN" altLang="en-US" sz="28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B723A3C-1BC7-46A0-B1AF-9AE208B8EC03}"/>
              </a:ext>
            </a:extLst>
          </p:cNvPr>
          <p:cNvCxnSpPr/>
          <p:nvPr/>
        </p:nvCxnSpPr>
        <p:spPr>
          <a:xfrm>
            <a:off x="6983651" y="2203605"/>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00816DD-73E1-483A-BC52-C7D66947971D}"/>
              </a:ext>
            </a:extLst>
          </p:cNvPr>
          <p:cNvCxnSpPr/>
          <p:nvPr/>
        </p:nvCxnSpPr>
        <p:spPr>
          <a:xfrm>
            <a:off x="11216513"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ACC87D-30A2-403E-8ABF-24E1AE241B59}"/>
              </a:ext>
            </a:extLst>
          </p:cNvPr>
          <p:cNvSpPr txBox="1">
            <a:spLocks/>
          </p:cNvSpPr>
          <p:nvPr/>
        </p:nvSpPr>
        <p:spPr>
          <a:xfrm>
            <a:off x="7969186" y="1803230"/>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D027C098-8534-469A-B56E-76BF503B8D35}"/>
              </a:ext>
            </a:extLst>
          </p:cNvPr>
          <p:cNvCxnSpPr/>
          <p:nvPr/>
        </p:nvCxnSpPr>
        <p:spPr>
          <a:xfrm>
            <a:off x="399897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8896318-24D6-44B9-BCA6-87C8EB95D3DD}"/>
              </a:ext>
            </a:extLst>
          </p:cNvPr>
          <p:cNvCxnSpPr/>
          <p:nvPr/>
        </p:nvCxnSpPr>
        <p:spPr>
          <a:xfrm>
            <a:off x="5494362" y="219277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A7A8FA21-A6FA-45B9-95ED-B315747832B0}"/>
              </a:ext>
            </a:extLst>
          </p:cNvPr>
          <p:cNvSpPr txBox="1">
            <a:spLocks/>
          </p:cNvSpPr>
          <p:nvPr/>
        </p:nvSpPr>
        <p:spPr>
          <a:xfrm>
            <a:off x="3261818" y="1803231"/>
            <a:ext cx="3054096"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Hierarchy Page Table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29D28182-D358-49CA-8F52-27F5DB672F92}"/>
              </a:ext>
            </a:extLst>
          </p:cNvPr>
          <p:cNvCxnSpPr>
            <a:cxnSpLocks/>
          </p:cNvCxnSpPr>
          <p:nvPr/>
        </p:nvCxnSpPr>
        <p:spPr>
          <a:xfrm>
            <a:off x="9690353" y="2994686"/>
            <a:ext cx="404622" cy="49137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A33206F-8E7C-4F40-A6B6-1FA23218D694}"/>
              </a:ext>
            </a:extLst>
          </p:cNvPr>
          <p:cNvCxnSpPr>
            <a:cxnSpLocks/>
          </p:cNvCxnSpPr>
          <p:nvPr/>
        </p:nvCxnSpPr>
        <p:spPr>
          <a:xfrm flipV="1">
            <a:off x="9704867" y="4211420"/>
            <a:ext cx="390109" cy="93858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965A8B8B-D26F-4FB6-95DB-C487E0B60150}"/>
              </a:ext>
            </a:extLst>
          </p:cNvPr>
          <p:cNvSpPr txBox="1">
            <a:spLocks/>
          </p:cNvSpPr>
          <p:nvPr/>
        </p:nvSpPr>
        <p:spPr>
          <a:xfrm>
            <a:off x="6989747" y="2354869"/>
            <a:ext cx="1410992"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L2 Directory</a:t>
            </a:r>
          </a:p>
        </p:txBody>
      </p:sp>
      <p:sp>
        <p:nvSpPr>
          <p:cNvPr id="33" name="Content Placeholder 2">
            <a:extLst>
              <a:ext uri="{FF2B5EF4-FFF2-40B4-BE49-F238E27FC236}">
                <a16:creationId xmlns:a16="http://schemas.microsoft.com/office/drawing/2014/main" id="{C1BC777E-4C78-4B4F-8C15-F3C88E9F9CB1}"/>
              </a:ext>
            </a:extLst>
          </p:cNvPr>
          <p:cNvSpPr txBox="1">
            <a:spLocks/>
          </p:cNvSpPr>
          <p:nvPr/>
        </p:nvSpPr>
        <p:spPr>
          <a:xfrm>
            <a:off x="8515612" y="2354869"/>
            <a:ext cx="1410992"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L1 Directory</a:t>
            </a:r>
          </a:p>
        </p:txBody>
      </p:sp>
      <p:sp>
        <p:nvSpPr>
          <p:cNvPr id="37" name="Rectangle: Rounded Corners 7">
            <a:extLst>
              <a:ext uri="{FF2B5EF4-FFF2-40B4-BE49-F238E27FC236}">
                <a16:creationId xmlns:a16="http://schemas.microsoft.com/office/drawing/2014/main" id="{82FEC8EA-05A1-4030-8FE2-9E7E7A65B495}"/>
              </a:ext>
            </a:extLst>
          </p:cNvPr>
          <p:cNvSpPr/>
          <p:nvPr/>
        </p:nvSpPr>
        <p:spPr>
          <a:xfrm>
            <a:off x="7085769" y="2948359"/>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8" name="Rectangle: Rounded Corners 7">
            <a:extLst>
              <a:ext uri="{FF2B5EF4-FFF2-40B4-BE49-F238E27FC236}">
                <a16:creationId xmlns:a16="http://schemas.microsoft.com/office/drawing/2014/main" id="{16E7FDD7-6F45-4F57-A7D7-103FCA76A571}"/>
              </a:ext>
            </a:extLst>
          </p:cNvPr>
          <p:cNvSpPr/>
          <p:nvPr/>
        </p:nvSpPr>
        <p:spPr>
          <a:xfrm>
            <a:off x="7086721" y="3346564"/>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9" name="Rectangle: Rounded Corners 7">
            <a:extLst>
              <a:ext uri="{FF2B5EF4-FFF2-40B4-BE49-F238E27FC236}">
                <a16:creationId xmlns:a16="http://schemas.microsoft.com/office/drawing/2014/main" id="{528E16A7-AE7D-4A41-8B82-EA45B302126A}"/>
              </a:ext>
            </a:extLst>
          </p:cNvPr>
          <p:cNvSpPr/>
          <p:nvPr/>
        </p:nvSpPr>
        <p:spPr>
          <a:xfrm>
            <a:off x="7085769" y="3744769"/>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1" name="Rectangle: Rounded Corners 7">
            <a:extLst>
              <a:ext uri="{FF2B5EF4-FFF2-40B4-BE49-F238E27FC236}">
                <a16:creationId xmlns:a16="http://schemas.microsoft.com/office/drawing/2014/main" id="{307F07E0-445C-472D-AF8F-EA239CC79C88}"/>
              </a:ext>
            </a:extLst>
          </p:cNvPr>
          <p:cNvSpPr/>
          <p:nvPr/>
        </p:nvSpPr>
        <p:spPr>
          <a:xfrm>
            <a:off x="8558220" y="2948358"/>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3" name="Rectangle: Rounded Corners 7">
            <a:extLst>
              <a:ext uri="{FF2B5EF4-FFF2-40B4-BE49-F238E27FC236}">
                <a16:creationId xmlns:a16="http://schemas.microsoft.com/office/drawing/2014/main" id="{7C4BD530-E1A5-41D7-9B7C-BE802C51467D}"/>
              </a:ext>
            </a:extLst>
          </p:cNvPr>
          <p:cNvSpPr/>
          <p:nvPr/>
        </p:nvSpPr>
        <p:spPr>
          <a:xfrm>
            <a:off x="8557268" y="3346564"/>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4" name="Rectangle: Rounded Corners 7">
            <a:extLst>
              <a:ext uri="{FF2B5EF4-FFF2-40B4-BE49-F238E27FC236}">
                <a16:creationId xmlns:a16="http://schemas.microsoft.com/office/drawing/2014/main" id="{9E822F54-674B-42D1-BC3E-8AEB1EF7242A}"/>
              </a:ext>
            </a:extLst>
          </p:cNvPr>
          <p:cNvSpPr/>
          <p:nvPr/>
        </p:nvSpPr>
        <p:spPr>
          <a:xfrm>
            <a:off x="8557268" y="3738815"/>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5" name="Rectangle: Rounded Corners 7">
            <a:extLst>
              <a:ext uri="{FF2B5EF4-FFF2-40B4-BE49-F238E27FC236}">
                <a16:creationId xmlns:a16="http://schemas.microsoft.com/office/drawing/2014/main" id="{841C4AB1-36A0-4361-B559-888F3853CE8B}"/>
              </a:ext>
            </a:extLst>
          </p:cNvPr>
          <p:cNvSpPr/>
          <p:nvPr/>
        </p:nvSpPr>
        <p:spPr>
          <a:xfrm>
            <a:off x="8557268" y="4135708"/>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6" name="Rectangle: Rounded Corners 7">
            <a:extLst>
              <a:ext uri="{FF2B5EF4-FFF2-40B4-BE49-F238E27FC236}">
                <a16:creationId xmlns:a16="http://schemas.microsoft.com/office/drawing/2014/main" id="{43DCCE8B-E696-43B1-9979-E2C63875FE1E}"/>
              </a:ext>
            </a:extLst>
          </p:cNvPr>
          <p:cNvSpPr/>
          <p:nvPr/>
        </p:nvSpPr>
        <p:spPr>
          <a:xfrm>
            <a:off x="8554301" y="4526647"/>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7" name="TextBox 44">
            <a:extLst>
              <a:ext uri="{FF2B5EF4-FFF2-40B4-BE49-F238E27FC236}">
                <a16:creationId xmlns:a16="http://schemas.microsoft.com/office/drawing/2014/main" id="{90678200-2768-40A2-8668-57300A13380E}"/>
              </a:ext>
            </a:extLst>
          </p:cNvPr>
          <p:cNvSpPr txBox="1"/>
          <p:nvPr/>
        </p:nvSpPr>
        <p:spPr>
          <a:xfrm>
            <a:off x="7488179" y="4339944"/>
            <a:ext cx="461665" cy="255839"/>
          </a:xfrm>
          <a:prstGeom prst="rect">
            <a:avLst/>
          </a:prstGeom>
          <a:noFill/>
          <a:ln>
            <a:noFill/>
          </a:ln>
        </p:spPr>
        <p:txBody>
          <a:bodyPr vert="eaVert" wrap="none" rtlCol="0">
            <a:spAutoFit/>
          </a:bodyPr>
          <a:lstStyle/>
          <a:p>
            <a:r>
              <a:rPr lang="en-US" altLang="zh-CN" b="1" dirty="0">
                <a:solidFill>
                  <a:schemeClr val="accent6">
                    <a:lumMod val="75000"/>
                  </a:schemeClr>
                </a:solidFill>
              </a:rPr>
              <a:t>…</a:t>
            </a:r>
            <a:endParaRPr lang="zh-CN" altLang="en-US" b="1" dirty="0">
              <a:solidFill>
                <a:schemeClr val="accent6">
                  <a:lumMod val="75000"/>
                </a:schemeClr>
              </a:solidFill>
            </a:endParaRPr>
          </a:p>
        </p:txBody>
      </p:sp>
      <p:sp>
        <p:nvSpPr>
          <p:cNvPr id="48" name="TextBox 44">
            <a:extLst>
              <a:ext uri="{FF2B5EF4-FFF2-40B4-BE49-F238E27FC236}">
                <a16:creationId xmlns:a16="http://schemas.microsoft.com/office/drawing/2014/main" id="{449D648F-83A8-43AB-ACD7-D376B5DD862B}"/>
              </a:ext>
            </a:extLst>
          </p:cNvPr>
          <p:cNvSpPr txBox="1"/>
          <p:nvPr/>
        </p:nvSpPr>
        <p:spPr>
          <a:xfrm>
            <a:off x="8961730" y="4944826"/>
            <a:ext cx="461665" cy="255839"/>
          </a:xfrm>
          <a:prstGeom prst="rect">
            <a:avLst/>
          </a:prstGeom>
          <a:noFill/>
          <a:ln>
            <a:noFill/>
          </a:ln>
        </p:spPr>
        <p:txBody>
          <a:bodyPr vert="eaVert" wrap="none" rtlCol="0">
            <a:spAutoFit/>
          </a:bodyPr>
          <a:lstStyle/>
          <a:p>
            <a:r>
              <a:rPr lang="en-US" altLang="zh-CN" b="1" dirty="0">
                <a:solidFill>
                  <a:schemeClr val="accent6">
                    <a:lumMod val="75000"/>
                  </a:schemeClr>
                </a:solidFill>
              </a:rPr>
              <a:t>…</a:t>
            </a:r>
            <a:endParaRPr lang="zh-CN" altLang="en-US" b="1" dirty="0">
              <a:solidFill>
                <a:schemeClr val="accent6">
                  <a:lumMod val="75000"/>
                </a:schemeClr>
              </a:solidFill>
            </a:endParaRPr>
          </a:p>
        </p:txBody>
      </p:sp>
      <p:cxnSp>
        <p:nvCxnSpPr>
          <p:cNvPr id="49" name="直接箭头连接符 48">
            <a:extLst>
              <a:ext uri="{FF2B5EF4-FFF2-40B4-BE49-F238E27FC236}">
                <a16:creationId xmlns:a16="http://schemas.microsoft.com/office/drawing/2014/main" id="{36CEE58C-9C79-4E7C-B211-D12800D41E55}"/>
              </a:ext>
            </a:extLst>
          </p:cNvPr>
          <p:cNvCxnSpPr>
            <a:cxnSpLocks/>
            <a:stCxn id="37" idx="3"/>
          </p:cNvCxnSpPr>
          <p:nvPr/>
        </p:nvCxnSpPr>
        <p:spPr>
          <a:xfrm flipV="1">
            <a:off x="8207306" y="3026452"/>
            <a:ext cx="376024" cy="12101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019CB4C-A9EB-43F1-8745-537179E510EA}"/>
              </a:ext>
            </a:extLst>
          </p:cNvPr>
          <p:cNvCxnSpPr>
            <a:cxnSpLocks/>
            <a:stCxn id="38" idx="3"/>
          </p:cNvCxnSpPr>
          <p:nvPr/>
        </p:nvCxnSpPr>
        <p:spPr>
          <a:xfrm>
            <a:off x="8208258" y="3545667"/>
            <a:ext cx="375072" cy="150565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C64176A-19DE-421D-9C65-27CD673B5E3D}"/>
              </a:ext>
            </a:extLst>
          </p:cNvPr>
          <p:cNvSpPr txBox="1">
            <a:spLocks/>
          </p:cNvSpPr>
          <p:nvPr/>
        </p:nvSpPr>
        <p:spPr>
          <a:xfrm>
            <a:off x="3998976" y="2354869"/>
            <a:ext cx="1495386"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L3 Directory</a:t>
            </a:r>
          </a:p>
        </p:txBody>
      </p:sp>
    </p:spTree>
    <p:extLst>
      <p:ext uri="{BB962C8B-B14F-4D97-AF65-F5344CB8AC3E}">
        <p14:creationId xmlns:p14="http://schemas.microsoft.com/office/powerpoint/2010/main" val="3779674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7">
            <a:extLst>
              <a:ext uri="{FF2B5EF4-FFF2-40B4-BE49-F238E27FC236}">
                <a16:creationId xmlns:a16="http://schemas.microsoft.com/office/drawing/2014/main" id="{1737594F-5DA0-4438-AF42-44DA26ACDDF9}"/>
              </a:ext>
            </a:extLst>
          </p:cNvPr>
          <p:cNvSpPr/>
          <p:nvPr/>
        </p:nvSpPr>
        <p:spPr>
          <a:xfrm>
            <a:off x="7669200" y="3987926"/>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6" name="Rectangle: Rounded Corners 7">
            <a:extLst>
              <a:ext uri="{FF2B5EF4-FFF2-40B4-BE49-F238E27FC236}">
                <a16:creationId xmlns:a16="http://schemas.microsoft.com/office/drawing/2014/main" id="{01DA0B6A-5383-4E25-88F2-0873F99E0E5C}"/>
              </a:ext>
            </a:extLst>
          </p:cNvPr>
          <p:cNvSpPr/>
          <p:nvPr/>
        </p:nvSpPr>
        <p:spPr>
          <a:xfrm>
            <a:off x="7718611" y="4158348"/>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7" name="Rectangle: Rounded Corners 7">
            <a:extLst>
              <a:ext uri="{FF2B5EF4-FFF2-40B4-BE49-F238E27FC236}">
                <a16:creationId xmlns:a16="http://schemas.microsoft.com/office/drawing/2014/main" id="{55EE1C10-12BB-4050-897F-006658AFC65D}"/>
              </a:ext>
            </a:extLst>
          </p:cNvPr>
          <p:cNvSpPr/>
          <p:nvPr/>
        </p:nvSpPr>
        <p:spPr>
          <a:xfrm>
            <a:off x="7418838" y="3794553"/>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8" name="Rectangle: Rounded Corners 7">
            <a:extLst>
              <a:ext uri="{FF2B5EF4-FFF2-40B4-BE49-F238E27FC236}">
                <a16:creationId xmlns:a16="http://schemas.microsoft.com/office/drawing/2014/main" id="{504B1678-03C8-40C6-A1BB-7346463188DC}"/>
              </a:ext>
            </a:extLst>
          </p:cNvPr>
          <p:cNvSpPr/>
          <p:nvPr/>
        </p:nvSpPr>
        <p:spPr>
          <a:xfrm>
            <a:off x="7571238" y="3946953"/>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9" name="Rectangle: Rounded Corners 7">
            <a:extLst>
              <a:ext uri="{FF2B5EF4-FFF2-40B4-BE49-F238E27FC236}">
                <a16:creationId xmlns:a16="http://schemas.microsoft.com/office/drawing/2014/main" id="{1FC76B5C-1BE6-4757-8561-0358C1A5A91E}"/>
              </a:ext>
            </a:extLst>
          </p:cNvPr>
          <p:cNvSpPr/>
          <p:nvPr/>
        </p:nvSpPr>
        <p:spPr>
          <a:xfrm>
            <a:off x="7723638" y="4099353"/>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60" name="Rectangle: Rounded Corners 7">
            <a:extLst>
              <a:ext uri="{FF2B5EF4-FFF2-40B4-BE49-F238E27FC236}">
                <a16:creationId xmlns:a16="http://schemas.microsoft.com/office/drawing/2014/main" id="{3CBBAC5A-0B84-482A-97B3-1FB316775136}"/>
              </a:ext>
            </a:extLst>
          </p:cNvPr>
          <p:cNvSpPr/>
          <p:nvPr/>
        </p:nvSpPr>
        <p:spPr>
          <a:xfrm>
            <a:off x="7703393" y="4032266"/>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61" name="Rectangle: Rounded Corners 7">
            <a:extLst>
              <a:ext uri="{FF2B5EF4-FFF2-40B4-BE49-F238E27FC236}">
                <a16:creationId xmlns:a16="http://schemas.microsoft.com/office/drawing/2014/main" id="{0ACBBC21-A868-4B79-99A0-88BB62C8F62A}"/>
              </a:ext>
            </a:extLst>
          </p:cNvPr>
          <p:cNvSpPr/>
          <p:nvPr/>
        </p:nvSpPr>
        <p:spPr>
          <a:xfrm>
            <a:off x="7871011" y="3751132"/>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3" name="Rectangle: Rounded Corners 7">
            <a:extLst>
              <a:ext uri="{FF2B5EF4-FFF2-40B4-BE49-F238E27FC236}">
                <a16:creationId xmlns:a16="http://schemas.microsoft.com/office/drawing/2014/main" id="{CB60DBA2-405A-40FF-A5F2-5D0A8DD2FCB2}"/>
              </a:ext>
            </a:extLst>
          </p:cNvPr>
          <p:cNvSpPr/>
          <p:nvPr/>
        </p:nvSpPr>
        <p:spPr>
          <a:xfrm>
            <a:off x="7566211" y="4005948"/>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Embedding Page Table Subtree</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16</a:t>
            </a:fld>
            <a:endParaRPr lang="zh-CN" altLang="en-US"/>
          </a:p>
        </p:txBody>
      </p:sp>
      <p:sp>
        <p:nvSpPr>
          <p:cNvPr id="22" name="Rectangle: Rounded Corners 7">
            <a:extLst>
              <a:ext uri="{FF2B5EF4-FFF2-40B4-BE49-F238E27FC236}">
                <a16:creationId xmlns:a16="http://schemas.microsoft.com/office/drawing/2014/main" id="{B0374E8D-47F3-415B-8CAE-AAD53CC218D4}"/>
              </a:ext>
            </a:extLst>
          </p:cNvPr>
          <p:cNvSpPr/>
          <p:nvPr/>
        </p:nvSpPr>
        <p:spPr>
          <a:xfrm>
            <a:off x="10016679" y="3712715"/>
            <a:ext cx="1059754"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Data</a:t>
            </a:r>
            <a:endParaRPr lang="zh-CN" altLang="en-US" sz="28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B723A3C-1BC7-46A0-B1AF-9AE208B8EC03}"/>
              </a:ext>
            </a:extLst>
          </p:cNvPr>
          <p:cNvCxnSpPr/>
          <p:nvPr/>
        </p:nvCxnSpPr>
        <p:spPr>
          <a:xfrm>
            <a:off x="6983651" y="2203605"/>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00816DD-73E1-483A-BC52-C7D66947971D}"/>
              </a:ext>
            </a:extLst>
          </p:cNvPr>
          <p:cNvCxnSpPr/>
          <p:nvPr/>
        </p:nvCxnSpPr>
        <p:spPr>
          <a:xfrm>
            <a:off x="11216513"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ACC87D-30A2-403E-8ABF-24E1AE241B59}"/>
              </a:ext>
            </a:extLst>
          </p:cNvPr>
          <p:cNvSpPr txBox="1">
            <a:spLocks/>
          </p:cNvSpPr>
          <p:nvPr/>
        </p:nvSpPr>
        <p:spPr>
          <a:xfrm>
            <a:off x="8052786" y="1803230"/>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sp>
        <p:nvSpPr>
          <p:cNvPr id="27" name="Rectangle: Rounded Corners 43">
            <a:extLst>
              <a:ext uri="{FF2B5EF4-FFF2-40B4-BE49-F238E27FC236}">
                <a16:creationId xmlns:a16="http://schemas.microsoft.com/office/drawing/2014/main" id="{EECB19DF-0EE0-4BB6-B71F-3BA1AC43A16A}"/>
              </a:ext>
            </a:extLst>
          </p:cNvPr>
          <p:cNvSpPr/>
          <p:nvPr/>
        </p:nvSpPr>
        <p:spPr>
          <a:xfrm>
            <a:off x="717070" y="2762065"/>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Attach</a:t>
            </a:r>
          </a:p>
          <a:p>
            <a:pPr algn="ctr"/>
            <a:r>
              <a:rPr lang="en-US" altLang="zh-CN" dirty="0"/>
              <a:t>(PMO ID, Permission)</a:t>
            </a:r>
            <a:endParaRPr lang="zh-CN" altLang="en-US" dirty="0"/>
          </a:p>
        </p:txBody>
      </p:sp>
      <p:cxnSp>
        <p:nvCxnSpPr>
          <p:cNvPr id="28" name="直接连接符 27">
            <a:extLst>
              <a:ext uri="{FF2B5EF4-FFF2-40B4-BE49-F238E27FC236}">
                <a16:creationId xmlns:a16="http://schemas.microsoft.com/office/drawing/2014/main" id="{D027C098-8534-469A-B56E-76BF503B8D35}"/>
              </a:ext>
            </a:extLst>
          </p:cNvPr>
          <p:cNvCxnSpPr/>
          <p:nvPr/>
        </p:nvCxnSpPr>
        <p:spPr>
          <a:xfrm>
            <a:off x="399897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8896318-24D6-44B9-BCA6-87C8EB95D3DD}"/>
              </a:ext>
            </a:extLst>
          </p:cNvPr>
          <p:cNvCxnSpPr/>
          <p:nvPr/>
        </p:nvCxnSpPr>
        <p:spPr>
          <a:xfrm>
            <a:off x="5494362" y="219277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A7A8FA21-A6FA-45B9-95ED-B315747832B0}"/>
              </a:ext>
            </a:extLst>
          </p:cNvPr>
          <p:cNvSpPr txBox="1">
            <a:spLocks/>
          </p:cNvSpPr>
          <p:nvPr/>
        </p:nvSpPr>
        <p:spPr>
          <a:xfrm>
            <a:off x="3261818" y="1803231"/>
            <a:ext cx="3054096"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Hierarchy Page Table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29D28182-D358-49CA-8F52-27F5DB672F92}"/>
              </a:ext>
            </a:extLst>
          </p:cNvPr>
          <p:cNvCxnSpPr>
            <a:cxnSpLocks/>
          </p:cNvCxnSpPr>
          <p:nvPr/>
        </p:nvCxnSpPr>
        <p:spPr>
          <a:xfrm flipV="1">
            <a:off x="9022212" y="3758871"/>
            <a:ext cx="994466" cy="201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A33206F-8E7C-4F40-A6B6-1FA23218D694}"/>
              </a:ext>
            </a:extLst>
          </p:cNvPr>
          <p:cNvCxnSpPr>
            <a:cxnSpLocks/>
          </p:cNvCxnSpPr>
          <p:nvPr/>
        </p:nvCxnSpPr>
        <p:spPr>
          <a:xfrm>
            <a:off x="9062888" y="4543478"/>
            <a:ext cx="95379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965A8B8B-D26F-4FB6-95DB-C487E0B60150}"/>
              </a:ext>
            </a:extLst>
          </p:cNvPr>
          <p:cNvSpPr txBox="1">
            <a:spLocks/>
          </p:cNvSpPr>
          <p:nvPr/>
        </p:nvSpPr>
        <p:spPr>
          <a:xfrm>
            <a:off x="7159364" y="3157835"/>
            <a:ext cx="1410992"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50000"/>
                  </a:schemeClr>
                </a:solidFill>
                <a:latin typeface="Sitka Banner" panose="02000505000000020004" pitchFamily="2" charset="0"/>
                <a:cs typeface="Times New Roman" panose="02020603050405020304" pitchFamily="18" charset="0"/>
              </a:rPr>
              <a:t>Metadata</a:t>
            </a:r>
          </a:p>
        </p:txBody>
      </p:sp>
      <p:sp>
        <p:nvSpPr>
          <p:cNvPr id="33" name="Content Placeholder 2">
            <a:extLst>
              <a:ext uri="{FF2B5EF4-FFF2-40B4-BE49-F238E27FC236}">
                <a16:creationId xmlns:a16="http://schemas.microsoft.com/office/drawing/2014/main" id="{C1BC777E-4C78-4B4F-8C15-F3C88E9F9CB1}"/>
              </a:ext>
            </a:extLst>
          </p:cNvPr>
          <p:cNvSpPr txBox="1">
            <a:spLocks/>
          </p:cNvSpPr>
          <p:nvPr/>
        </p:nvSpPr>
        <p:spPr>
          <a:xfrm>
            <a:off x="9904896" y="3193765"/>
            <a:ext cx="672550"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50000"/>
                  </a:schemeClr>
                </a:solidFill>
                <a:latin typeface="Sitka Banner" panose="02000505000000020004" pitchFamily="2" charset="0"/>
                <a:cs typeface="Times New Roman" panose="02020603050405020304" pitchFamily="18" charset="0"/>
              </a:rPr>
              <a:t>Data</a:t>
            </a:r>
          </a:p>
        </p:txBody>
      </p:sp>
      <p:sp>
        <p:nvSpPr>
          <p:cNvPr id="35" name="Rectangle: Rounded Corners 7">
            <a:extLst>
              <a:ext uri="{FF2B5EF4-FFF2-40B4-BE49-F238E27FC236}">
                <a16:creationId xmlns:a16="http://schemas.microsoft.com/office/drawing/2014/main" id="{236B4802-F386-4BD1-8594-315D03316103}"/>
              </a:ext>
            </a:extLst>
          </p:cNvPr>
          <p:cNvSpPr/>
          <p:nvPr/>
        </p:nvSpPr>
        <p:spPr>
          <a:xfrm>
            <a:off x="4188079" y="2948359"/>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2" name="Rectangle: Rounded Corners 43">
            <a:extLst>
              <a:ext uri="{FF2B5EF4-FFF2-40B4-BE49-F238E27FC236}">
                <a16:creationId xmlns:a16="http://schemas.microsoft.com/office/drawing/2014/main" id="{536C2B5C-AF4D-4A52-953C-DCAFCDD6FB20}"/>
              </a:ext>
            </a:extLst>
          </p:cNvPr>
          <p:cNvSpPr/>
          <p:nvPr/>
        </p:nvSpPr>
        <p:spPr>
          <a:xfrm>
            <a:off x="717070" y="3503494"/>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Detach (PMO ID)</a:t>
            </a:r>
            <a:endParaRPr lang="zh-CN" altLang="en-US" dirty="0"/>
          </a:p>
        </p:txBody>
      </p:sp>
      <p:pic>
        <p:nvPicPr>
          <p:cNvPr id="31" name="图形 30" descr="数据库">
            <a:extLst>
              <a:ext uri="{FF2B5EF4-FFF2-40B4-BE49-F238E27FC236}">
                <a16:creationId xmlns:a16="http://schemas.microsoft.com/office/drawing/2014/main" id="{1D635A09-37AB-470F-B8CE-35FE9C3FF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7401" y="3022431"/>
            <a:ext cx="764479" cy="764479"/>
          </a:xfrm>
          <a:prstGeom prst="rect">
            <a:avLst/>
          </a:prstGeom>
        </p:spPr>
      </p:pic>
      <p:pic>
        <p:nvPicPr>
          <p:cNvPr id="36" name="图形 35" descr="文档">
            <a:extLst>
              <a:ext uri="{FF2B5EF4-FFF2-40B4-BE49-F238E27FC236}">
                <a16:creationId xmlns:a16="http://schemas.microsoft.com/office/drawing/2014/main" id="{E3101AE7-88ED-406B-B498-F2D63067B3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6980" y="3024866"/>
            <a:ext cx="691919" cy="691919"/>
          </a:xfrm>
          <a:prstGeom prst="rect">
            <a:avLst/>
          </a:prstGeom>
        </p:spPr>
      </p:pic>
      <p:sp>
        <p:nvSpPr>
          <p:cNvPr id="40" name="Rectangle: Rounded Corners 7">
            <a:extLst>
              <a:ext uri="{FF2B5EF4-FFF2-40B4-BE49-F238E27FC236}">
                <a16:creationId xmlns:a16="http://schemas.microsoft.com/office/drawing/2014/main" id="{DCA0EB9D-FD19-4056-AF0E-243ADDD1025D}"/>
              </a:ext>
            </a:extLst>
          </p:cNvPr>
          <p:cNvSpPr/>
          <p:nvPr/>
        </p:nvSpPr>
        <p:spPr>
          <a:xfrm>
            <a:off x="7078185" y="3712716"/>
            <a:ext cx="2041354" cy="87875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Page Table Sub Tree</a:t>
            </a:r>
          </a:p>
        </p:txBody>
      </p:sp>
      <p:sp>
        <p:nvSpPr>
          <p:cNvPr id="42" name="Rectangle: Rounded Corners 7">
            <a:extLst>
              <a:ext uri="{FF2B5EF4-FFF2-40B4-BE49-F238E27FC236}">
                <a16:creationId xmlns:a16="http://schemas.microsoft.com/office/drawing/2014/main" id="{976344B2-AC0F-4360-9DF7-EB803F4205D1}"/>
              </a:ext>
            </a:extLst>
          </p:cNvPr>
          <p:cNvSpPr/>
          <p:nvPr/>
        </p:nvSpPr>
        <p:spPr>
          <a:xfrm>
            <a:off x="7050987" y="2430019"/>
            <a:ext cx="4076261" cy="277196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Times New Roman" panose="02020603050405020304" pitchFamily="18" charset="0"/>
              <a:cs typeface="Times New Roman" panose="02020603050405020304" pitchFamily="18" charset="0"/>
            </a:endParaRPr>
          </a:p>
        </p:txBody>
      </p:sp>
      <p:sp>
        <p:nvSpPr>
          <p:cNvPr id="51" name="Content Placeholder 2">
            <a:extLst>
              <a:ext uri="{FF2B5EF4-FFF2-40B4-BE49-F238E27FC236}">
                <a16:creationId xmlns:a16="http://schemas.microsoft.com/office/drawing/2014/main" id="{E779C040-C734-4A0F-A654-1FD8772C9165}"/>
              </a:ext>
            </a:extLst>
          </p:cNvPr>
          <p:cNvSpPr txBox="1">
            <a:spLocks/>
          </p:cNvSpPr>
          <p:nvPr/>
        </p:nvSpPr>
        <p:spPr>
          <a:xfrm>
            <a:off x="8451133" y="2400969"/>
            <a:ext cx="1565545"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accent6">
                    <a:lumMod val="75000"/>
                  </a:schemeClr>
                </a:solidFill>
                <a:latin typeface="Rockwell" panose="02060603020205020403" pitchFamily="18" charset="0"/>
                <a:cs typeface="Times New Roman" panose="02020603050405020304" pitchFamily="18" charset="0"/>
              </a:rPr>
              <a:t>1GB PMO</a:t>
            </a:r>
          </a:p>
        </p:txBody>
      </p:sp>
      <p:cxnSp>
        <p:nvCxnSpPr>
          <p:cNvPr id="16" name="直接箭头连接符 15">
            <a:extLst>
              <a:ext uri="{FF2B5EF4-FFF2-40B4-BE49-F238E27FC236}">
                <a16:creationId xmlns:a16="http://schemas.microsoft.com/office/drawing/2014/main" id="{A1841222-9B04-4403-B183-A2BD7BC7B27F}"/>
              </a:ext>
            </a:extLst>
          </p:cNvPr>
          <p:cNvCxnSpPr>
            <a:endCxn id="42" idx="1"/>
          </p:cNvCxnSpPr>
          <p:nvPr/>
        </p:nvCxnSpPr>
        <p:spPr>
          <a:xfrm>
            <a:off x="5297424" y="3022431"/>
            <a:ext cx="1753563" cy="793573"/>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43">
            <a:extLst>
              <a:ext uri="{FF2B5EF4-FFF2-40B4-BE49-F238E27FC236}">
                <a16:creationId xmlns:a16="http://schemas.microsoft.com/office/drawing/2014/main" id="{C7DC4614-2795-4241-9F10-201368A91208}"/>
              </a:ext>
            </a:extLst>
          </p:cNvPr>
          <p:cNvSpPr/>
          <p:nvPr/>
        </p:nvSpPr>
        <p:spPr>
          <a:xfrm>
            <a:off x="3993338" y="5737538"/>
            <a:ext cx="3442883"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One PTE Modification!</a:t>
            </a:r>
            <a:endParaRPr lang="zh-CN" altLang="en-US" sz="2400" dirty="0"/>
          </a:p>
        </p:txBody>
      </p:sp>
      <p:sp>
        <p:nvSpPr>
          <p:cNvPr id="37" name="Content Placeholder 2">
            <a:extLst>
              <a:ext uri="{FF2B5EF4-FFF2-40B4-BE49-F238E27FC236}">
                <a16:creationId xmlns:a16="http://schemas.microsoft.com/office/drawing/2014/main" id="{F7B5812B-1F94-4EFF-8691-714D9C53029F}"/>
              </a:ext>
            </a:extLst>
          </p:cNvPr>
          <p:cNvSpPr txBox="1">
            <a:spLocks/>
          </p:cNvSpPr>
          <p:nvPr/>
        </p:nvSpPr>
        <p:spPr>
          <a:xfrm>
            <a:off x="3998976" y="2354869"/>
            <a:ext cx="1495386"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L3 Directory</a:t>
            </a:r>
          </a:p>
        </p:txBody>
      </p:sp>
    </p:spTree>
    <p:extLst>
      <p:ext uri="{BB962C8B-B14F-4D97-AF65-F5344CB8AC3E}">
        <p14:creationId xmlns:p14="http://schemas.microsoft.com/office/powerpoint/2010/main" val="40207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500" fill="hold"/>
                                        <p:tgtEl>
                                          <p:spTgt spid="52"/>
                                        </p:tgtEl>
                                        <p:attrNameLst>
                                          <p:attrName>ppt_x</p:attrName>
                                        </p:attrNameLst>
                                      </p:cBhvr>
                                      <p:tavLst>
                                        <p:tav tm="0">
                                          <p:val>
                                            <p:strVal val="#ppt_x"/>
                                          </p:val>
                                        </p:tav>
                                        <p:tav tm="100000">
                                          <p:val>
                                            <p:strVal val="#ppt_x"/>
                                          </p:val>
                                        </p:tav>
                                      </p:tavLst>
                                    </p:anim>
                                    <p:anim calcmode="lin" valueType="num">
                                      <p:cBhvr additive="base">
                                        <p:cTn id="2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xit" presetSubtype="2" fill="hold" nodeType="clickEffect">
                                  <p:stCondLst>
                                    <p:cond delay="0"/>
                                  </p:stCondLst>
                                  <p:childTnLst>
                                    <p:animEffect transition="out" filter="wipe(right)">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par>
                          <p:cTn id="29" fill="hold">
                            <p:stCondLst>
                              <p:cond delay="500"/>
                            </p:stCondLst>
                            <p:childTnLst>
                              <p:par>
                                <p:cTn id="30" presetID="22" presetClass="exit" presetSubtype="2" fill="hold" grpId="1" nodeType="afterEffect">
                                  <p:stCondLst>
                                    <p:cond delay="0"/>
                                  </p:stCondLst>
                                  <p:childTnLst>
                                    <p:animEffect transition="out" filter="wipe(right)">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inVertical)">
                                      <p:cBhvr>
                                        <p:cTn id="3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animBg="1"/>
      <p:bldP spid="35" grpId="1" animBg="1"/>
      <p:bldP spid="52" grpId="0" animBg="1"/>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7">
            <a:extLst>
              <a:ext uri="{FF2B5EF4-FFF2-40B4-BE49-F238E27FC236}">
                <a16:creationId xmlns:a16="http://schemas.microsoft.com/office/drawing/2014/main" id="{1737594F-5DA0-4438-AF42-44DA26ACDDF9}"/>
              </a:ext>
            </a:extLst>
          </p:cNvPr>
          <p:cNvSpPr/>
          <p:nvPr/>
        </p:nvSpPr>
        <p:spPr>
          <a:xfrm>
            <a:off x="7669200" y="3987926"/>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6" name="Rectangle: Rounded Corners 7">
            <a:extLst>
              <a:ext uri="{FF2B5EF4-FFF2-40B4-BE49-F238E27FC236}">
                <a16:creationId xmlns:a16="http://schemas.microsoft.com/office/drawing/2014/main" id="{01DA0B6A-5383-4E25-88F2-0873F99E0E5C}"/>
              </a:ext>
            </a:extLst>
          </p:cNvPr>
          <p:cNvSpPr/>
          <p:nvPr/>
        </p:nvSpPr>
        <p:spPr>
          <a:xfrm>
            <a:off x="7718611" y="4158348"/>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7" name="Rectangle: Rounded Corners 7">
            <a:extLst>
              <a:ext uri="{FF2B5EF4-FFF2-40B4-BE49-F238E27FC236}">
                <a16:creationId xmlns:a16="http://schemas.microsoft.com/office/drawing/2014/main" id="{55EE1C10-12BB-4050-897F-006658AFC65D}"/>
              </a:ext>
            </a:extLst>
          </p:cNvPr>
          <p:cNvSpPr/>
          <p:nvPr/>
        </p:nvSpPr>
        <p:spPr>
          <a:xfrm>
            <a:off x="7418838" y="3794553"/>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8" name="Rectangle: Rounded Corners 7">
            <a:extLst>
              <a:ext uri="{FF2B5EF4-FFF2-40B4-BE49-F238E27FC236}">
                <a16:creationId xmlns:a16="http://schemas.microsoft.com/office/drawing/2014/main" id="{504B1678-03C8-40C6-A1BB-7346463188DC}"/>
              </a:ext>
            </a:extLst>
          </p:cNvPr>
          <p:cNvSpPr/>
          <p:nvPr/>
        </p:nvSpPr>
        <p:spPr>
          <a:xfrm>
            <a:off x="7571238" y="3946953"/>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9" name="Rectangle: Rounded Corners 7">
            <a:extLst>
              <a:ext uri="{FF2B5EF4-FFF2-40B4-BE49-F238E27FC236}">
                <a16:creationId xmlns:a16="http://schemas.microsoft.com/office/drawing/2014/main" id="{1FC76B5C-1BE6-4757-8561-0358C1A5A91E}"/>
              </a:ext>
            </a:extLst>
          </p:cNvPr>
          <p:cNvSpPr/>
          <p:nvPr/>
        </p:nvSpPr>
        <p:spPr>
          <a:xfrm>
            <a:off x="7723638" y="4099353"/>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60" name="Rectangle: Rounded Corners 7">
            <a:extLst>
              <a:ext uri="{FF2B5EF4-FFF2-40B4-BE49-F238E27FC236}">
                <a16:creationId xmlns:a16="http://schemas.microsoft.com/office/drawing/2014/main" id="{3CBBAC5A-0B84-482A-97B3-1FB316775136}"/>
              </a:ext>
            </a:extLst>
          </p:cNvPr>
          <p:cNvSpPr/>
          <p:nvPr/>
        </p:nvSpPr>
        <p:spPr>
          <a:xfrm>
            <a:off x="7703393" y="4032266"/>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61" name="Rectangle: Rounded Corners 7">
            <a:extLst>
              <a:ext uri="{FF2B5EF4-FFF2-40B4-BE49-F238E27FC236}">
                <a16:creationId xmlns:a16="http://schemas.microsoft.com/office/drawing/2014/main" id="{0ACBBC21-A868-4B79-99A0-88BB62C8F62A}"/>
              </a:ext>
            </a:extLst>
          </p:cNvPr>
          <p:cNvSpPr/>
          <p:nvPr/>
        </p:nvSpPr>
        <p:spPr>
          <a:xfrm>
            <a:off x="7871011" y="3751132"/>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3" name="Rectangle: Rounded Corners 7">
            <a:extLst>
              <a:ext uri="{FF2B5EF4-FFF2-40B4-BE49-F238E27FC236}">
                <a16:creationId xmlns:a16="http://schemas.microsoft.com/office/drawing/2014/main" id="{CB60DBA2-405A-40FF-A5F2-5D0A8DD2FCB2}"/>
              </a:ext>
            </a:extLst>
          </p:cNvPr>
          <p:cNvSpPr/>
          <p:nvPr/>
        </p:nvSpPr>
        <p:spPr>
          <a:xfrm>
            <a:off x="7566211" y="4005948"/>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PMO Space Layout Randomization</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17</a:t>
            </a:fld>
            <a:endParaRPr lang="zh-CN" altLang="en-US"/>
          </a:p>
        </p:txBody>
      </p:sp>
      <p:sp>
        <p:nvSpPr>
          <p:cNvPr id="22" name="Rectangle: Rounded Corners 7">
            <a:extLst>
              <a:ext uri="{FF2B5EF4-FFF2-40B4-BE49-F238E27FC236}">
                <a16:creationId xmlns:a16="http://schemas.microsoft.com/office/drawing/2014/main" id="{B0374E8D-47F3-415B-8CAE-AAD53CC218D4}"/>
              </a:ext>
            </a:extLst>
          </p:cNvPr>
          <p:cNvSpPr/>
          <p:nvPr/>
        </p:nvSpPr>
        <p:spPr>
          <a:xfrm>
            <a:off x="10016679" y="3712715"/>
            <a:ext cx="1059754"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Data</a:t>
            </a:r>
            <a:endParaRPr lang="zh-CN" altLang="en-US" sz="28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B723A3C-1BC7-46A0-B1AF-9AE208B8EC03}"/>
              </a:ext>
            </a:extLst>
          </p:cNvPr>
          <p:cNvCxnSpPr/>
          <p:nvPr/>
        </p:nvCxnSpPr>
        <p:spPr>
          <a:xfrm>
            <a:off x="6983651" y="2203605"/>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00816DD-73E1-483A-BC52-C7D66947971D}"/>
              </a:ext>
            </a:extLst>
          </p:cNvPr>
          <p:cNvCxnSpPr/>
          <p:nvPr/>
        </p:nvCxnSpPr>
        <p:spPr>
          <a:xfrm>
            <a:off x="11216513"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ACC87D-30A2-403E-8ABF-24E1AE241B59}"/>
              </a:ext>
            </a:extLst>
          </p:cNvPr>
          <p:cNvSpPr txBox="1">
            <a:spLocks/>
          </p:cNvSpPr>
          <p:nvPr/>
        </p:nvSpPr>
        <p:spPr>
          <a:xfrm>
            <a:off x="8052786" y="1803230"/>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sp>
        <p:nvSpPr>
          <p:cNvPr id="27" name="Rectangle: Rounded Corners 43">
            <a:extLst>
              <a:ext uri="{FF2B5EF4-FFF2-40B4-BE49-F238E27FC236}">
                <a16:creationId xmlns:a16="http://schemas.microsoft.com/office/drawing/2014/main" id="{EECB19DF-0EE0-4BB6-B71F-3BA1AC43A16A}"/>
              </a:ext>
            </a:extLst>
          </p:cNvPr>
          <p:cNvSpPr/>
          <p:nvPr/>
        </p:nvSpPr>
        <p:spPr>
          <a:xfrm>
            <a:off x="717070" y="2762065"/>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Attach</a:t>
            </a:r>
          </a:p>
          <a:p>
            <a:pPr algn="ctr"/>
            <a:r>
              <a:rPr lang="en-US" altLang="zh-CN" dirty="0"/>
              <a:t>(PMO ID, Permission)</a:t>
            </a:r>
            <a:endParaRPr lang="zh-CN" altLang="en-US" dirty="0"/>
          </a:p>
        </p:txBody>
      </p:sp>
      <p:cxnSp>
        <p:nvCxnSpPr>
          <p:cNvPr id="28" name="直接连接符 27">
            <a:extLst>
              <a:ext uri="{FF2B5EF4-FFF2-40B4-BE49-F238E27FC236}">
                <a16:creationId xmlns:a16="http://schemas.microsoft.com/office/drawing/2014/main" id="{D027C098-8534-469A-B56E-76BF503B8D35}"/>
              </a:ext>
            </a:extLst>
          </p:cNvPr>
          <p:cNvCxnSpPr/>
          <p:nvPr/>
        </p:nvCxnSpPr>
        <p:spPr>
          <a:xfrm>
            <a:off x="399897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8896318-24D6-44B9-BCA6-87C8EB95D3DD}"/>
              </a:ext>
            </a:extLst>
          </p:cNvPr>
          <p:cNvCxnSpPr/>
          <p:nvPr/>
        </p:nvCxnSpPr>
        <p:spPr>
          <a:xfrm>
            <a:off x="5494362" y="219277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A7A8FA21-A6FA-45B9-95ED-B315747832B0}"/>
              </a:ext>
            </a:extLst>
          </p:cNvPr>
          <p:cNvSpPr txBox="1">
            <a:spLocks/>
          </p:cNvSpPr>
          <p:nvPr/>
        </p:nvSpPr>
        <p:spPr>
          <a:xfrm>
            <a:off x="3261818" y="1803231"/>
            <a:ext cx="3054096"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Hierarchy Page Table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29D28182-D358-49CA-8F52-27F5DB672F92}"/>
              </a:ext>
            </a:extLst>
          </p:cNvPr>
          <p:cNvCxnSpPr>
            <a:cxnSpLocks/>
          </p:cNvCxnSpPr>
          <p:nvPr/>
        </p:nvCxnSpPr>
        <p:spPr>
          <a:xfrm flipV="1">
            <a:off x="9022212" y="3758871"/>
            <a:ext cx="994466" cy="201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A33206F-8E7C-4F40-A6B6-1FA23218D694}"/>
              </a:ext>
            </a:extLst>
          </p:cNvPr>
          <p:cNvCxnSpPr>
            <a:cxnSpLocks/>
          </p:cNvCxnSpPr>
          <p:nvPr/>
        </p:nvCxnSpPr>
        <p:spPr>
          <a:xfrm>
            <a:off x="9062888" y="4543478"/>
            <a:ext cx="95379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965A8B8B-D26F-4FB6-95DB-C487E0B60150}"/>
              </a:ext>
            </a:extLst>
          </p:cNvPr>
          <p:cNvSpPr txBox="1">
            <a:spLocks/>
          </p:cNvSpPr>
          <p:nvPr/>
        </p:nvSpPr>
        <p:spPr>
          <a:xfrm>
            <a:off x="7159364" y="3157835"/>
            <a:ext cx="1410992"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50000"/>
                  </a:schemeClr>
                </a:solidFill>
                <a:latin typeface="Sitka Banner" panose="02000505000000020004" pitchFamily="2" charset="0"/>
                <a:cs typeface="Times New Roman" panose="02020603050405020304" pitchFamily="18" charset="0"/>
              </a:rPr>
              <a:t>Metadata</a:t>
            </a:r>
          </a:p>
        </p:txBody>
      </p:sp>
      <p:sp>
        <p:nvSpPr>
          <p:cNvPr id="33" name="Content Placeholder 2">
            <a:extLst>
              <a:ext uri="{FF2B5EF4-FFF2-40B4-BE49-F238E27FC236}">
                <a16:creationId xmlns:a16="http://schemas.microsoft.com/office/drawing/2014/main" id="{C1BC777E-4C78-4B4F-8C15-F3C88E9F9CB1}"/>
              </a:ext>
            </a:extLst>
          </p:cNvPr>
          <p:cNvSpPr txBox="1">
            <a:spLocks/>
          </p:cNvSpPr>
          <p:nvPr/>
        </p:nvSpPr>
        <p:spPr>
          <a:xfrm>
            <a:off x="9904896" y="3193765"/>
            <a:ext cx="672550"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50000"/>
                  </a:schemeClr>
                </a:solidFill>
                <a:latin typeface="Sitka Banner" panose="02000505000000020004" pitchFamily="2" charset="0"/>
                <a:cs typeface="Times New Roman" panose="02020603050405020304" pitchFamily="18" charset="0"/>
              </a:rPr>
              <a:t>Data</a:t>
            </a:r>
          </a:p>
        </p:txBody>
      </p:sp>
      <p:sp>
        <p:nvSpPr>
          <p:cNvPr id="35" name="Rectangle: Rounded Corners 7">
            <a:extLst>
              <a:ext uri="{FF2B5EF4-FFF2-40B4-BE49-F238E27FC236}">
                <a16:creationId xmlns:a16="http://schemas.microsoft.com/office/drawing/2014/main" id="{236B4802-F386-4BD1-8594-315D03316103}"/>
              </a:ext>
            </a:extLst>
          </p:cNvPr>
          <p:cNvSpPr/>
          <p:nvPr/>
        </p:nvSpPr>
        <p:spPr>
          <a:xfrm>
            <a:off x="4188079" y="2948359"/>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pic>
        <p:nvPicPr>
          <p:cNvPr id="31" name="图形 30" descr="数据库">
            <a:extLst>
              <a:ext uri="{FF2B5EF4-FFF2-40B4-BE49-F238E27FC236}">
                <a16:creationId xmlns:a16="http://schemas.microsoft.com/office/drawing/2014/main" id="{1D635A09-37AB-470F-B8CE-35FE9C3FF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7401" y="3022431"/>
            <a:ext cx="764479" cy="764479"/>
          </a:xfrm>
          <a:prstGeom prst="rect">
            <a:avLst/>
          </a:prstGeom>
        </p:spPr>
      </p:pic>
      <p:pic>
        <p:nvPicPr>
          <p:cNvPr id="36" name="图形 35" descr="文档">
            <a:extLst>
              <a:ext uri="{FF2B5EF4-FFF2-40B4-BE49-F238E27FC236}">
                <a16:creationId xmlns:a16="http://schemas.microsoft.com/office/drawing/2014/main" id="{E3101AE7-88ED-406B-B498-F2D63067B3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6980" y="3024866"/>
            <a:ext cx="691919" cy="691919"/>
          </a:xfrm>
          <a:prstGeom prst="rect">
            <a:avLst/>
          </a:prstGeom>
        </p:spPr>
      </p:pic>
      <p:sp>
        <p:nvSpPr>
          <p:cNvPr id="40" name="Rectangle: Rounded Corners 7">
            <a:extLst>
              <a:ext uri="{FF2B5EF4-FFF2-40B4-BE49-F238E27FC236}">
                <a16:creationId xmlns:a16="http://schemas.microsoft.com/office/drawing/2014/main" id="{DCA0EB9D-FD19-4056-AF0E-243ADDD1025D}"/>
              </a:ext>
            </a:extLst>
          </p:cNvPr>
          <p:cNvSpPr/>
          <p:nvPr/>
        </p:nvSpPr>
        <p:spPr>
          <a:xfrm>
            <a:off x="7078185" y="3712716"/>
            <a:ext cx="2041354" cy="87875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Page Table Sub Tree</a:t>
            </a:r>
          </a:p>
        </p:txBody>
      </p:sp>
      <p:sp>
        <p:nvSpPr>
          <p:cNvPr id="42" name="Rectangle: Rounded Corners 7">
            <a:extLst>
              <a:ext uri="{FF2B5EF4-FFF2-40B4-BE49-F238E27FC236}">
                <a16:creationId xmlns:a16="http://schemas.microsoft.com/office/drawing/2014/main" id="{976344B2-AC0F-4360-9DF7-EB803F4205D1}"/>
              </a:ext>
            </a:extLst>
          </p:cNvPr>
          <p:cNvSpPr/>
          <p:nvPr/>
        </p:nvSpPr>
        <p:spPr>
          <a:xfrm>
            <a:off x="7050987" y="2430019"/>
            <a:ext cx="4076261" cy="277196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A1841222-9B04-4403-B183-A2BD7BC7B27F}"/>
              </a:ext>
            </a:extLst>
          </p:cNvPr>
          <p:cNvCxnSpPr>
            <a:cxnSpLocks/>
            <a:stCxn id="37" idx="3"/>
            <a:endCxn id="42" idx="1"/>
          </p:cNvCxnSpPr>
          <p:nvPr/>
        </p:nvCxnSpPr>
        <p:spPr>
          <a:xfrm>
            <a:off x="5303520" y="3707756"/>
            <a:ext cx="1747467" cy="108248"/>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7">
            <a:extLst>
              <a:ext uri="{FF2B5EF4-FFF2-40B4-BE49-F238E27FC236}">
                <a16:creationId xmlns:a16="http://schemas.microsoft.com/office/drawing/2014/main" id="{18A4F319-AF91-4397-BF1F-45F8ADB42230}"/>
              </a:ext>
            </a:extLst>
          </p:cNvPr>
          <p:cNvSpPr/>
          <p:nvPr/>
        </p:nvSpPr>
        <p:spPr>
          <a:xfrm>
            <a:off x="4181983" y="3508653"/>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8" name="Rectangle: Rounded Corners 7">
            <a:extLst>
              <a:ext uri="{FF2B5EF4-FFF2-40B4-BE49-F238E27FC236}">
                <a16:creationId xmlns:a16="http://schemas.microsoft.com/office/drawing/2014/main" id="{6873951A-7491-4B4E-B578-7FB0FA5371C9}"/>
              </a:ext>
            </a:extLst>
          </p:cNvPr>
          <p:cNvSpPr/>
          <p:nvPr/>
        </p:nvSpPr>
        <p:spPr>
          <a:xfrm>
            <a:off x="4175063" y="4017773"/>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cxnSp>
        <p:nvCxnSpPr>
          <p:cNvPr id="39" name="直接箭头连接符 38">
            <a:extLst>
              <a:ext uri="{FF2B5EF4-FFF2-40B4-BE49-F238E27FC236}">
                <a16:creationId xmlns:a16="http://schemas.microsoft.com/office/drawing/2014/main" id="{B279B052-5ACE-4EF4-A5AA-94B935032283}"/>
              </a:ext>
            </a:extLst>
          </p:cNvPr>
          <p:cNvCxnSpPr>
            <a:cxnSpLocks/>
            <a:stCxn id="27" idx="3"/>
            <a:endCxn id="35" idx="1"/>
          </p:cNvCxnSpPr>
          <p:nvPr/>
        </p:nvCxnSpPr>
        <p:spPr>
          <a:xfrm>
            <a:off x="2877439" y="3026451"/>
            <a:ext cx="1310640" cy="12101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3B87BE87-5E06-491F-A875-991809F1E942}"/>
              </a:ext>
            </a:extLst>
          </p:cNvPr>
          <p:cNvCxnSpPr>
            <a:cxnSpLocks/>
            <a:stCxn id="27" idx="3"/>
            <a:endCxn id="37" idx="1"/>
          </p:cNvCxnSpPr>
          <p:nvPr/>
        </p:nvCxnSpPr>
        <p:spPr>
          <a:xfrm>
            <a:off x="2877439" y="3026451"/>
            <a:ext cx="1304544" cy="68130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0191972-D7FB-489E-A60F-71EB6EEEA598}"/>
              </a:ext>
            </a:extLst>
          </p:cNvPr>
          <p:cNvCxnSpPr>
            <a:cxnSpLocks/>
            <a:stCxn id="27" idx="3"/>
            <a:endCxn id="38" idx="1"/>
          </p:cNvCxnSpPr>
          <p:nvPr/>
        </p:nvCxnSpPr>
        <p:spPr>
          <a:xfrm>
            <a:off x="2877439" y="3026451"/>
            <a:ext cx="1297624" cy="11904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4">
            <a:extLst>
              <a:ext uri="{FF2B5EF4-FFF2-40B4-BE49-F238E27FC236}">
                <a16:creationId xmlns:a16="http://schemas.microsoft.com/office/drawing/2014/main" id="{44F8A0A6-4B87-4736-B679-F4CD4D53EC53}"/>
              </a:ext>
            </a:extLst>
          </p:cNvPr>
          <p:cNvSpPr txBox="1"/>
          <p:nvPr/>
        </p:nvSpPr>
        <p:spPr>
          <a:xfrm>
            <a:off x="4584127" y="4576346"/>
            <a:ext cx="461665" cy="255839"/>
          </a:xfrm>
          <a:prstGeom prst="rect">
            <a:avLst/>
          </a:prstGeom>
          <a:noFill/>
          <a:ln>
            <a:noFill/>
          </a:ln>
        </p:spPr>
        <p:txBody>
          <a:bodyPr vert="eaVert" wrap="none" rtlCol="0">
            <a:spAutoFit/>
          </a:bodyPr>
          <a:lstStyle/>
          <a:p>
            <a:r>
              <a:rPr lang="en-US" altLang="zh-CN" b="1" dirty="0">
                <a:solidFill>
                  <a:schemeClr val="accent5">
                    <a:lumMod val="75000"/>
                  </a:schemeClr>
                </a:solidFill>
              </a:rPr>
              <a:t>…</a:t>
            </a:r>
            <a:endParaRPr lang="zh-CN" altLang="en-US" b="1" dirty="0">
              <a:solidFill>
                <a:schemeClr val="accent5">
                  <a:lumMod val="75000"/>
                </a:schemeClr>
              </a:solidFill>
            </a:endParaRPr>
          </a:p>
        </p:txBody>
      </p:sp>
      <p:sp>
        <p:nvSpPr>
          <p:cNvPr id="44" name="Content Placeholder 2">
            <a:extLst>
              <a:ext uri="{FF2B5EF4-FFF2-40B4-BE49-F238E27FC236}">
                <a16:creationId xmlns:a16="http://schemas.microsoft.com/office/drawing/2014/main" id="{07E03023-601D-4DF8-A398-7158A0EFB276}"/>
              </a:ext>
            </a:extLst>
          </p:cNvPr>
          <p:cNvSpPr txBox="1">
            <a:spLocks/>
          </p:cNvSpPr>
          <p:nvPr/>
        </p:nvSpPr>
        <p:spPr>
          <a:xfrm>
            <a:off x="3998976" y="2354869"/>
            <a:ext cx="1495386"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L3 Directory</a:t>
            </a:r>
          </a:p>
        </p:txBody>
      </p:sp>
      <p:sp>
        <p:nvSpPr>
          <p:cNvPr id="45" name="Content Placeholder 2">
            <a:extLst>
              <a:ext uri="{FF2B5EF4-FFF2-40B4-BE49-F238E27FC236}">
                <a16:creationId xmlns:a16="http://schemas.microsoft.com/office/drawing/2014/main" id="{4A1182F5-8A3D-42BF-9BD3-1C8646E4638B}"/>
              </a:ext>
            </a:extLst>
          </p:cNvPr>
          <p:cNvSpPr txBox="1">
            <a:spLocks/>
          </p:cNvSpPr>
          <p:nvPr/>
        </p:nvSpPr>
        <p:spPr>
          <a:xfrm>
            <a:off x="8451133" y="2400969"/>
            <a:ext cx="1565545"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accent6">
                    <a:lumMod val="75000"/>
                  </a:schemeClr>
                </a:solidFill>
                <a:latin typeface="Rockwell" panose="02060603020205020403" pitchFamily="18" charset="0"/>
                <a:cs typeface="Times New Roman" panose="02020603050405020304" pitchFamily="18" charset="0"/>
              </a:rPr>
              <a:t>1GB PMO</a:t>
            </a:r>
          </a:p>
        </p:txBody>
      </p:sp>
    </p:spTree>
    <p:extLst>
      <p:ext uri="{BB962C8B-B14F-4D97-AF65-F5344CB8AC3E}">
        <p14:creationId xmlns:p14="http://schemas.microsoft.com/office/powerpoint/2010/main" val="1351577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8"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down)">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27" presetClass="emph" presetSubtype="0" fill="remove" grpId="1" nodeType="clickEffect">
                                  <p:stCondLst>
                                    <p:cond delay="0"/>
                                  </p:stCondLst>
                                  <p:childTnLst>
                                    <p:animClr clrSpc="rgb" dir="cw">
                                      <p:cBhvr override="childStyle">
                                        <p:cTn id="30" dur="250" autoRev="1" fill="remove"/>
                                        <p:tgtEl>
                                          <p:spTgt spid="37"/>
                                        </p:tgtEl>
                                        <p:attrNameLst>
                                          <p:attrName>style.color</p:attrName>
                                        </p:attrNameLst>
                                      </p:cBhvr>
                                      <p:to>
                                        <a:schemeClr val="bg1"/>
                                      </p:to>
                                    </p:animClr>
                                    <p:animClr clrSpc="rgb" dir="cw">
                                      <p:cBhvr>
                                        <p:cTn id="31" dur="250" autoRev="1" fill="remove"/>
                                        <p:tgtEl>
                                          <p:spTgt spid="37"/>
                                        </p:tgtEl>
                                        <p:attrNameLst>
                                          <p:attrName>fillcolor</p:attrName>
                                        </p:attrNameLst>
                                      </p:cBhvr>
                                      <p:to>
                                        <a:schemeClr val="bg1"/>
                                      </p:to>
                                    </p:animClr>
                                    <p:set>
                                      <p:cBhvr>
                                        <p:cTn id="32" dur="250" autoRev="1" fill="remove"/>
                                        <p:tgtEl>
                                          <p:spTgt spid="37"/>
                                        </p:tgtEl>
                                        <p:attrNameLst>
                                          <p:attrName>fill.type</p:attrName>
                                        </p:attrNameLst>
                                      </p:cBhvr>
                                      <p:to>
                                        <p:strVal val="solid"/>
                                      </p:to>
                                    </p:set>
                                    <p:set>
                                      <p:cBhvr>
                                        <p:cTn id="33" dur="250" autoRev="1" fill="remove"/>
                                        <p:tgtEl>
                                          <p:spTgt spid="37"/>
                                        </p:tgtEl>
                                        <p:attrNameLst>
                                          <p:attrName>fill.on</p:attrName>
                                        </p:attrNameLst>
                                      </p:cBhvr>
                                      <p:to>
                                        <p:strVal val="true"/>
                                      </p:to>
                                    </p:se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7" grpId="1" animBg="1"/>
      <p:bldP spid="38"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7">
            <a:extLst>
              <a:ext uri="{FF2B5EF4-FFF2-40B4-BE49-F238E27FC236}">
                <a16:creationId xmlns:a16="http://schemas.microsoft.com/office/drawing/2014/main" id="{1737594F-5DA0-4438-AF42-44DA26ACDDF9}"/>
              </a:ext>
            </a:extLst>
          </p:cNvPr>
          <p:cNvSpPr/>
          <p:nvPr/>
        </p:nvSpPr>
        <p:spPr>
          <a:xfrm>
            <a:off x="7669200" y="3987926"/>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6" name="Rectangle: Rounded Corners 7">
            <a:extLst>
              <a:ext uri="{FF2B5EF4-FFF2-40B4-BE49-F238E27FC236}">
                <a16:creationId xmlns:a16="http://schemas.microsoft.com/office/drawing/2014/main" id="{01DA0B6A-5383-4E25-88F2-0873F99E0E5C}"/>
              </a:ext>
            </a:extLst>
          </p:cNvPr>
          <p:cNvSpPr/>
          <p:nvPr/>
        </p:nvSpPr>
        <p:spPr>
          <a:xfrm>
            <a:off x="7718611" y="4158348"/>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7" name="Rectangle: Rounded Corners 7">
            <a:extLst>
              <a:ext uri="{FF2B5EF4-FFF2-40B4-BE49-F238E27FC236}">
                <a16:creationId xmlns:a16="http://schemas.microsoft.com/office/drawing/2014/main" id="{55EE1C10-12BB-4050-897F-006658AFC65D}"/>
              </a:ext>
            </a:extLst>
          </p:cNvPr>
          <p:cNvSpPr/>
          <p:nvPr/>
        </p:nvSpPr>
        <p:spPr>
          <a:xfrm>
            <a:off x="7418838" y="3794553"/>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8" name="Rectangle: Rounded Corners 7">
            <a:extLst>
              <a:ext uri="{FF2B5EF4-FFF2-40B4-BE49-F238E27FC236}">
                <a16:creationId xmlns:a16="http://schemas.microsoft.com/office/drawing/2014/main" id="{504B1678-03C8-40C6-A1BB-7346463188DC}"/>
              </a:ext>
            </a:extLst>
          </p:cNvPr>
          <p:cNvSpPr/>
          <p:nvPr/>
        </p:nvSpPr>
        <p:spPr>
          <a:xfrm>
            <a:off x="7571238" y="3946953"/>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9" name="Rectangle: Rounded Corners 7">
            <a:extLst>
              <a:ext uri="{FF2B5EF4-FFF2-40B4-BE49-F238E27FC236}">
                <a16:creationId xmlns:a16="http://schemas.microsoft.com/office/drawing/2014/main" id="{1FC76B5C-1BE6-4757-8561-0358C1A5A91E}"/>
              </a:ext>
            </a:extLst>
          </p:cNvPr>
          <p:cNvSpPr/>
          <p:nvPr/>
        </p:nvSpPr>
        <p:spPr>
          <a:xfrm>
            <a:off x="7723638" y="4099353"/>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60" name="Rectangle: Rounded Corners 7">
            <a:extLst>
              <a:ext uri="{FF2B5EF4-FFF2-40B4-BE49-F238E27FC236}">
                <a16:creationId xmlns:a16="http://schemas.microsoft.com/office/drawing/2014/main" id="{3CBBAC5A-0B84-482A-97B3-1FB316775136}"/>
              </a:ext>
            </a:extLst>
          </p:cNvPr>
          <p:cNvSpPr/>
          <p:nvPr/>
        </p:nvSpPr>
        <p:spPr>
          <a:xfrm>
            <a:off x="7703393" y="4032266"/>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61" name="Rectangle: Rounded Corners 7">
            <a:extLst>
              <a:ext uri="{FF2B5EF4-FFF2-40B4-BE49-F238E27FC236}">
                <a16:creationId xmlns:a16="http://schemas.microsoft.com/office/drawing/2014/main" id="{0ACBBC21-A868-4B79-99A0-88BB62C8F62A}"/>
              </a:ext>
            </a:extLst>
          </p:cNvPr>
          <p:cNvSpPr/>
          <p:nvPr/>
        </p:nvSpPr>
        <p:spPr>
          <a:xfrm>
            <a:off x="7871011" y="3751132"/>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53" name="Rectangle: Rounded Corners 7">
            <a:extLst>
              <a:ext uri="{FF2B5EF4-FFF2-40B4-BE49-F238E27FC236}">
                <a16:creationId xmlns:a16="http://schemas.microsoft.com/office/drawing/2014/main" id="{CB60DBA2-405A-40FF-A5F2-5D0A8DD2FCB2}"/>
              </a:ext>
            </a:extLst>
          </p:cNvPr>
          <p:cNvSpPr/>
          <p:nvPr/>
        </p:nvSpPr>
        <p:spPr>
          <a:xfrm>
            <a:off x="7566211" y="4005948"/>
            <a:ext cx="1121537" cy="398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Permission Control Challenges</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18</a:t>
            </a:fld>
            <a:endParaRPr lang="zh-CN" altLang="en-US"/>
          </a:p>
        </p:txBody>
      </p:sp>
      <p:sp>
        <p:nvSpPr>
          <p:cNvPr id="22" name="Rectangle: Rounded Corners 7">
            <a:extLst>
              <a:ext uri="{FF2B5EF4-FFF2-40B4-BE49-F238E27FC236}">
                <a16:creationId xmlns:a16="http://schemas.microsoft.com/office/drawing/2014/main" id="{B0374E8D-47F3-415B-8CAE-AAD53CC218D4}"/>
              </a:ext>
            </a:extLst>
          </p:cNvPr>
          <p:cNvSpPr/>
          <p:nvPr/>
        </p:nvSpPr>
        <p:spPr>
          <a:xfrm>
            <a:off x="10016679" y="3712715"/>
            <a:ext cx="1059754"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Data</a:t>
            </a:r>
            <a:endParaRPr lang="zh-CN" altLang="en-US" sz="28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B723A3C-1BC7-46A0-B1AF-9AE208B8EC03}"/>
              </a:ext>
            </a:extLst>
          </p:cNvPr>
          <p:cNvCxnSpPr/>
          <p:nvPr/>
        </p:nvCxnSpPr>
        <p:spPr>
          <a:xfrm>
            <a:off x="6983651" y="2203605"/>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00816DD-73E1-483A-BC52-C7D66947971D}"/>
              </a:ext>
            </a:extLst>
          </p:cNvPr>
          <p:cNvCxnSpPr/>
          <p:nvPr/>
        </p:nvCxnSpPr>
        <p:spPr>
          <a:xfrm>
            <a:off x="11216513"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ACC87D-30A2-403E-8ABF-24E1AE241B59}"/>
              </a:ext>
            </a:extLst>
          </p:cNvPr>
          <p:cNvSpPr txBox="1">
            <a:spLocks/>
          </p:cNvSpPr>
          <p:nvPr/>
        </p:nvSpPr>
        <p:spPr>
          <a:xfrm>
            <a:off x="8052786" y="1803230"/>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D027C098-8534-469A-B56E-76BF503B8D35}"/>
              </a:ext>
            </a:extLst>
          </p:cNvPr>
          <p:cNvCxnSpPr>
            <a:cxnSpLocks/>
          </p:cNvCxnSpPr>
          <p:nvPr/>
        </p:nvCxnSpPr>
        <p:spPr>
          <a:xfrm>
            <a:off x="399897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8896318-24D6-44B9-BCA6-87C8EB95D3DD}"/>
              </a:ext>
            </a:extLst>
          </p:cNvPr>
          <p:cNvCxnSpPr>
            <a:cxnSpLocks/>
          </p:cNvCxnSpPr>
          <p:nvPr/>
        </p:nvCxnSpPr>
        <p:spPr>
          <a:xfrm>
            <a:off x="5494362" y="219277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A7A8FA21-A6FA-45B9-95ED-B315747832B0}"/>
              </a:ext>
            </a:extLst>
          </p:cNvPr>
          <p:cNvSpPr txBox="1">
            <a:spLocks/>
          </p:cNvSpPr>
          <p:nvPr/>
        </p:nvSpPr>
        <p:spPr>
          <a:xfrm>
            <a:off x="3261818" y="1803231"/>
            <a:ext cx="3054096"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Hierarchy Page Table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29D28182-D358-49CA-8F52-27F5DB672F92}"/>
              </a:ext>
            </a:extLst>
          </p:cNvPr>
          <p:cNvCxnSpPr>
            <a:cxnSpLocks/>
          </p:cNvCxnSpPr>
          <p:nvPr/>
        </p:nvCxnSpPr>
        <p:spPr>
          <a:xfrm flipV="1">
            <a:off x="9022212" y="3758871"/>
            <a:ext cx="994466" cy="201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A33206F-8E7C-4F40-A6B6-1FA23218D694}"/>
              </a:ext>
            </a:extLst>
          </p:cNvPr>
          <p:cNvCxnSpPr>
            <a:cxnSpLocks/>
          </p:cNvCxnSpPr>
          <p:nvPr/>
        </p:nvCxnSpPr>
        <p:spPr>
          <a:xfrm>
            <a:off x="9062888" y="4543478"/>
            <a:ext cx="95379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965A8B8B-D26F-4FB6-95DB-C487E0B60150}"/>
              </a:ext>
            </a:extLst>
          </p:cNvPr>
          <p:cNvSpPr txBox="1">
            <a:spLocks/>
          </p:cNvSpPr>
          <p:nvPr/>
        </p:nvSpPr>
        <p:spPr>
          <a:xfrm>
            <a:off x="7159364" y="3157835"/>
            <a:ext cx="1410992"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50000"/>
                  </a:schemeClr>
                </a:solidFill>
                <a:latin typeface="Sitka Banner" panose="02000505000000020004" pitchFamily="2" charset="0"/>
                <a:cs typeface="Times New Roman" panose="02020603050405020304" pitchFamily="18" charset="0"/>
              </a:rPr>
              <a:t>Metadata</a:t>
            </a:r>
          </a:p>
        </p:txBody>
      </p:sp>
      <p:sp>
        <p:nvSpPr>
          <p:cNvPr id="33" name="Content Placeholder 2">
            <a:extLst>
              <a:ext uri="{FF2B5EF4-FFF2-40B4-BE49-F238E27FC236}">
                <a16:creationId xmlns:a16="http://schemas.microsoft.com/office/drawing/2014/main" id="{C1BC777E-4C78-4B4F-8C15-F3C88E9F9CB1}"/>
              </a:ext>
            </a:extLst>
          </p:cNvPr>
          <p:cNvSpPr txBox="1">
            <a:spLocks/>
          </p:cNvSpPr>
          <p:nvPr/>
        </p:nvSpPr>
        <p:spPr>
          <a:xfrm>
            <a:off x="9904896" y="3193765"/>
            <a:ext cx="672550"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50000"/>
                  </a:schemeClr>
                </a:solidFill>
                <a:latin typeface="Sitka Banner" panose="02000505000000020004" pitchFamily="2" charset="0"/>
                <a:cs typeface="Times New Roman" panose="02020603050405020304" pitchFamily="18" charset="0"/>
              </a:rPr>
              <a:t>Data</a:t>
            </a:r>
          </a:p>
        </p:txBody>
      </p:sp>
      <p:sp>
        <p:nvSpPr>
          <p:cNvPr id="35" name="Rectangle: Rounded Corners 7">
            <a:extLst>
              <a:ext uri="{FF2B5EF4-FFF2-40B4-BE49-F238E27FC236}">
                <a16:creationId xmlns:a16="http://schemas.microsoft.com/office/drawing/2014/main" id="{236B4802-F386-4BD1-8594-315D03316103}"/>
              </a:ext>
            </a:extLst>
          </p:cNvPr>
          <p:cNvSpPr/>
          <p:nvPr/>
        </p:nvSpPr>
        <p:spPr>
          <a:xfrm>
            <a:off x="4188079" y="2948359"/>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pic>
        <p:nvPicPr>
          <p:cNvPr id="31" name="图形 30" descr="数据库">
            <a:extLst>
              <a:ext uri="{FF2B5EF4-FFF2-40B4-BE49-F238E27FC236}">
                <a16:creationId xmlns:a16="http://schemas.microsoft.com/office/drawing/2014/main" id="{1D635A09-37AB-470F-B8CE-35FE9C3FF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7401" y="3022431"/>
            <a:ext cx="764479" cy="764479"/>
          </a:xfrm>
          <a:prstGeom prst="rect">
            <a:avLst/>
          </a:prstGeom>
        </p:spPr>
      </p:pic>
      <p:pic>
        <p:nvPicPr>
          <p:cNvPr id="36" name="图形 35" descr="文档">
            <a:extLst>
              <a:ext uri="{FF2B5EF4-FFF2-40B4-BE49-F238E27FC236}">
                <a16:creationId xmlns:a16="http://schemas.microsoft.com/office/drawing/2014/main" id="{E3101AE7-88ED-406B-B498-F2D63067B3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6980" y="3024866"/>
            <a:ext cx="691919" cy="691919"/>
          </a:xfrm>
          <a:prstGeom prst="rect">
            <a:avLst/>
          </a:prstGeom>
        </p:spPr>
      </p:pic>
      <p:sp>
        <p:nvSpPr>
          <p:cNvPr id="40" name="Rectangle: Rounded Corners 7">
            <a:extLst>
              <a:ext uri="{FF2B5EF4-FFF2-40B4-BE49-F238E27FC236}">
                <a16:creationId xmlns:a16="http://schemas.microsoft.com/office/drawing/2014/main" id="{DCA0EB9D-FD19-4056-AF0E-243ADDD1025D}"/>
              </a:ext>
            </a:extLst>
          </p:cNvPr>
          <p:cNvSpPr/>
          <p:nvPr/>
        </p:nvSpPr>
        <p:spPr>
          <a:xfrm>
            <a:off x="7078185" y="3712716"/>
            <a:ext cx="2041354" cy="87875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Page Table Sub Tree</a:t>
            </a:r>
          </a:p>
        </p:txBody>
      </p:sp>
      <p:sp>
        <p:nvSpPr>
          <p:cNvPr id="42" name="Rectangle: Rounded Corners 7">
            <a:extLst>
              <a:ext uri="{FF2B5EF4-FFF2-40B4-BE49-F238E27FC236}">
                <a16:creationId xmlns:a16="http://schemas.microsoft.com/office/drawing/2014/main" id="{976344B2-AC0F-4360-9DF7-EB803F4205D1}"/>
              </a:ext>
            </a:extLst>
          </p:cNvPr>
          <p:cNvSpPr/>
          <p:nvPr/>
        </p:nvSpPr>
        <p:spPr>
          <a:xfrm>
            <a:off x="7050987" y="2430019"/>
            <a:ext cx="4076261" cy="277196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A1841222-9B04-4403-B183-A2BD7BC7B27F}"/>
              </a:ext>
            </a:extLst>
          </p:cNvPr>
          <p:cNvCxnSpPr>
            <a:endCxn id="42" idx="1"/>
          </p:cNvCxnSpPr>
          <p:nvPr/>
        </p:nvCxnSpPr>
        <p:spPr>
          <a:xfrm>
            <a:off x="5297424" y="3022431"/>
            <a:ext cx="1753563" cy="793573"/>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43">
            <a:extLst>
              <a:ext uri="{FF2B5EF4-FFF2-40B4-BE49-F238E27FC236}">
                <a16:creationId xmlns:a16="http://schemas.microsoft.com/office/drawing/2014/main" id="{DC6AF352-92D4-47FB-9285-362097085E8F}"/>
              </a:ext>
            </a:extLst>
          </p:cNvPr>
          <p:cNvSpPr/>
          <p:nvPr/>
        </p:nvSpPr>
        <p:spPr>
          <a:xfrm>
            <a:off x="717070" y="2762065"/>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Attach</a:t>
            </a:r>
          </a:p>
          <a:p>
            <a:pPr algn="ctr"/>
            <a:r>
              <a:rPr lang="en-US" altLang="zh-CN" dirty="0"/>
              <a:t>(PMO ID, Permission)</a:t>
            </a:r>
            <a:endParaRPr lang="zh-CN" altLang="en-US" dirty="0"/>
          </a:p>
        </p:txBody>
      </p:sp>
      <p:sp>
        <p:nvSpPr>
          <p:cNvPr id="37" name="Content Placeholder 2">
            <a:extLst>
              <a:ext uri="{FF2B5EF4-FFF2-40B4-BE49-F238E27FC236}">
                <a16:creationId xmlns:a16="http://schemas.microsoft.com/office/drawing/2014/main" id="{F6F0CA4C-72FB-44E0-8901-1E75D5FFF616}"/>
              </a:ext>
            </a:extLst>
          </p:cNvPr>
          <p:cNvSpPr txBox="1">
            <a:spLocks/>
          </p:cNvSpPr>
          <p:nvPr/>
        </p:nvSpPr>
        <p:spPr>
          <a:xfrm>
            <a:off x="3998976" y="2354869"/>
            <a:ext cx="1495386"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L3 Directory</a:t>
            </a:r>
          </a:p>
        </p:txBody>
      </p:sp>
      <p:sp>
        <p:nvSpPr>
          <p:cNvPr id="38" name="Content Placeholder 2">
            <a:extLst>
              <a:ext uri="{FF2B5EF4-FFF2-40B4-BE49-F238E27FC236}">
                <a16:creationId xmlns:a16="http://schemas.microsoft.com/office/drawing/2014/main" id="{42FCC401-EE98-4643-8062-7CE220E8C92A}"/>
              </a:ext>
            </a:extLst>
          </p:cNvPr>
          <p:cNvSpPr txBox="1">
            <a:spLocks/>
          </p:cNvSpPr>
          <p:nvPr/>
        </p:nvSpPr>
        <p:spPr>
          <a:xfrm>
            <a:off x="8451133" y="2400969"/>
            <a:ext cx="1565545"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accent6">
                    <a:lumMod val="75000"/>
                  </a:schemeClr>
                </a:solidFill>
                <a:latin typeface="Rockwell" panose="02060603020205020403" pitchFamily="18" charset="0"/>
                <a:cs typeface="Times New Roman" panose="02020603050405020304" pitchFamily="18" charset="0"/>
              </a:rPr>
              <a:t>1GB PMO</a:t>
            </a:r>
          </a:p>
        </p:txBody>
      </p:sp>
    </p:spTree>
    <p:extLst>
      <p:ext uri="{BB962C8B-B14F-4D97-AF65-F5344CB8AC3E}">
        <p14:creationId xmlns:p14="http://schemas.microsoft.com/office/powerpoint/2010/main" val="1186862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Permission Control Challenges</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19</a:t>
            </a:fld>
            <a:endParaRPr lang="zh-CN" altLang="en-US"/>
          </a:p>
        </p:txBody>
      </p:sp>
      <p:sp>
        <p:nvSpPr>
          <p:cNvPr id="22" name="Rectangle: Rounded Corners 7">
            <a:extLst>
              <a:ext uri="{FF2B5EF4-FFF2-40B4-BE49-F238E27FC236}">
                <a16:creationId xmlns:a16="http://schemas.microsoft.com/office/drawing/2014/main" id="{B0374E8D-47F3-415B-8CAE-AAD53CC218D4}"/>
              </a:ext>
            </a:extLst>
          </p:cNvPr>
          <p:cNvSpPr/>
          <p:nvPr/>
        </p:nvSpPr>
        <p:spPr>
          <a:xfrm>
            <a:off x="10094977" y="3380831"/>
            <a:ext cx="1042868"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Data</a:t>
            </a:r>
            <a:endParaRPr lang="zh-CN" altLang="en-US" sz="28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B723A3C-1BC7-46A0-B1AF-9AE208B8EC03}"/>
              </a:ext>
            </a:extLst>
          </p:cNvPr>
          <p:cNvCxnSpPr/>
          <p:nvPr/>
        </p:nvCxnSpPr>
        <p:spPr>
          <a:xfrm>
            <a:off x="6983651" y="2203605"/>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00816DD-73E1-483A-BC52-C7D66947971D}"/>
              </a:ext>
            </a:extLst>
          </p:cNvPr>
          <p:cNvCxnSpPr/>
          <p:nvPr/>
        </p:nvCxnSpPr>
        <p:spPr>
          <a:xfrm>
            <a:off x="11265281"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ACC87D-30A2-403E-8ABF-24E1AE241B59}"/>
              </a:ext>
            </a:extLst>
          </p:cNvPr>
          <p:cNvSpPr txBox="1">
            <a:spLocks/>
          </p:cNvSpPr>
          <p:nvPr/>
        </p:nvSpPr>
        <p:spPr>
          <a:xfrm>
            <a:off x="8052786" y="1803230"/>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sp>
        <p:nvSpPr>
          <p:cNvPr id="27" name="Rectangle: Rounded Corners 43">
            <a:extLst>
              <a:ext uri="{FF2B5EF4-FFF2-40B4-BE49-F238E27FC236}">
                <a16:creationId xmlns:a16="http://schemas.microsoft.com/office/drawing/2014/main" id="{EECB19DF-0EE0-4BB6-B71F-3BA1AC43A16A}"/>
              </a:ext>
            </a:extLst>
          </p:cNvPr>
          <p:cNvSpPr/>
          <p:nvPr/>
        </p:nvSpPr>
        <p:spPr>
          <a:xfrm>
            <a:off x="717070" y="2762065"/>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Attach</a:t>
            </a:r>
          </a:p>
          <a:p>
            <a:pPr algn="ctr"/>
            <a:r>
              <a:rPr lang="en-US" altLang="zh-CN" dirty="0"/>
              <a:t>(PMO ID, RW)</a:t>
            </a:r>
            <a:endParaRPr lang="zh-CN" altLang="en-US" dirty="0"/>
          </a:p>
        </p:txBody>
      </p:sp>
      <p:sp>
        <p:nvSpPr>
          <p:cNvPr id="30" name="Content Placeholder 2">
            <a:extLst>
              <a:ext uri="{FF2B5EF4-FFF2-40B4-BE49-F238E27FC236}">
                <a16:creationId xmlns:a16="http://schemas.microsoft.com/office/drawing/2014/main" id="{A7A8FA21-A6FA-45B9-95ED-B315747832B0}"/>
              </a:ext>
            </a:extLst>
          </p:cNvPr>
          <p:cNvSpPr txBox="1">
            <a:spLocks/>
          </p:cNvSpPr>
          <p:nvPr/>
        </p:nvSpPr>
        <p:spPr>
          <a:xfrm>
            <a:off x="3261818" y="1803231"/>
            <a:ext cx="3054096"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Hierarchy Page Table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29D28182-D358-49CA-8F52-27F5DB672F92}"/>
              </a:ext>
            </a:extLst>
          </p:cNvPr>
          <p:cNvCxnSpPr>
            <a:cxnSpLocks/>
          </p:cNvCxnSpPr>
          <p:nvPr/>
        </p:nvCxnSpPr>
        <p:spPr>
          <a:xfrm>
            <a:off x="9690353" y="2994686"/>
            <a:ext cx="404622" cy="49137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A33206F-8E7C-4F40-A6B6-1FA23218D694}"/>
              </a:ext>
            </a:extLst>
          </p:cNvPr>
          <p:cNvCxnSpPr>
            <a:cxnSpLocks/>
          </p:cNvCxnSpPr>
          <p:nvPr/>
        </p:nvCxnSpPr>
        <p:spPr>
          <a:xfrm flipV="1">
            <a:off x="9704867" y="4211420"/>
            <a:ext cx="390109" cy="93858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7">
            <a:extLst>
              <a:ext uri="{FF2B5EF4-FFF2-40B4-BE49-F238E27FC236}">
                <a16:creationId xmlns:a16="http://schemas.microsoft.com/office/drawing/2014/main" id="{236B4802-F386-4BD1-8594-315D03316103}"/>
              </a:ext>
            </a:extLst>
          </p:cNvPr>
          <p:cNvSpPr/>
          <p:nvPr/>
        </p:nvSpPr>
        <p:spPr>
          <a:xfrm>
            <a:off x="4188079" y="2948359"/>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7" name="Rectangle: Rounded Corners 7">
            <a:extLst>
              <a:ext uri="{FF2B5EF4-FFF2-40B4-BE49-F238E27FC236}">
                <a16:creationId xmlns:a16="http://schemas.microsoft.com/office/drawing/2014/main" id="{82FEC8EA-05A1-4030-8FE2-9E7E7A65B495}"/>
              </a:ext>
            </a:extLst>
          </p:cNvPr>
          <p:cNvSpPr/>
          <p:nvPr/>
        </p:nvSpPr>
        <p:spPr>
          <a:xfrm>
            <a:off x="7085769" y="2948359"/>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8" name="Rectangle: Rounded Corners 7">
            <a:extLst>
              <a:ext uri="{FF2B5EF4-FFF2-40B4-BE49-F238E27FC236}">
                <a16:creationId xmlns:a16="http://schemas.microsoft.com/office/drawing/2014/main" id="{16E7FDD7-6F45-4F57-A7D7-103FCA76A571}"/>
              </a:ext>
            </a:extLst>
          </p:cNvPr>
          <p:cNvSpPr/>
          <p:nvPr/>
        </p:nvSpPr>
        <p:spPr>
          <a:xfrm>
            <a:off x="7086721" y="3346564"/>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9" name="Rectangle: Rounded Corners 7">
            <a:extLst>
              <a:ext uri="{FF2B5EF4-FFF2-40B4-BE49-F238E27FC236}">
                <a16:creationId xmlns:a16="http://schemas.microsoft.com/office/drawing/2014/main" id="{528E16A7-AE7D-4A41-8B82-EA45B302126A}"/>
              </a:ext>
            </a:extLst>
          </p:cNvPr>
          <p:cNvSpPr/>
          <p:nvPr/>
        </p:nvSpPr>
        <p:spPr>
          <a:xfrm>
            <a:off x="7085769" y="3744769"/>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1" name="Rectangle: Rounded Corners 7">
            <a:extLst>
              <a:ext uri="{FF2B5EF4-FFF2-40B4-BE49-F238E27FC236}">
                <a16:creationId xmlns:a16="http://schemas.microsoft.com/office/drawing/2014/main" id="{307F07E0-445C-472D-AF8F-EA239CC79C88}"/>
              </a:ext>
            </a:extLst>
          </p:cNvPr>
          <p:cNvSpPr/>
          <p:nvPr/>
        </p:nvSpPr>
        <p:spPr>
          <a:xfrm>
            <a:off x="8558220" y="2948358"/>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3" name="Rectangle: Rounded Corners 7">
            <a:extLst>
              <a:ext uri="{FF2B5EF4-FFF2-40B4-BE49-F238E27FC236}">
                <a16:creationId xmlns:a16="http://schemas.microsoft.com/office/drawing/2014/main" id="{7C4BD530-E1A5-41D7-9B7C-BE802C51467D}"/>
              </a:ext>
            </a:extLst>
          </p:cNvPr>
          <p:cNvSpPr/>
          <p:nvPr/>
        </p:nvSpPr>
        <p:spPr>
          <a:xfrm>
            <a:off x="8557268" y="3346564"/>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4" name="Rectangle: Rounded Corners 7">
            <a:extLst>
              <a:ext uri="{FF2B5EF4-FFF2-40B4-BE49-F238E27FC236}">
                <a16:creationId xmlns:a16="http://schemas.microsoft.com/office/drawing/2014/main" id="{9E822F54-674B-42D1-BC3E-8AEB1EF7242A}"/>
              </a:ext>
            </a:extLst>
          </p:cNvPr>
          <p:cNvSpPr/>
          <p:nvPr/>
        </p:nvSpPr>
        <p:spPr>
          <a:xfrm>
            <a:off x="8557268" y="3738815"/>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5" name="Rectangle: Rounded Corners 7">
            <a:extLst>
              <a:ext uri="{FF2B5EF4-FFF2-40B4-BE49-F238E27FC236}">
                <a16:creationId xmlns:a16="http://schemas.microsoft.com/office/drawing/2014/main" id="{841C4AB1-36A0-4361-B559-888F3853CE8B}"/>
              </a:ext>
            </a:extLst>
          </p:cNvPr>
          <p:cNvSpPr/>
          <p:nvPr/>
        </p:nvSpPr>
        <p:spPr>
          <a:xfrm>
            <a:off x="8557268" y="4135708"/>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6" name="Rectangle: Rounded Corners 7">
            <a:extLst>
              <a:ext uri="{FF2B5EF4-FFF2-40B4-BE49-F238E27FC236}">
                <a16:creationId xmlns:a16="http://schemas.microsoft.com/office/drawing/2014/main" id="{43DCCE8B-E696-43B1-9979-E2C63875FE1E}"/>
              </a:ext>
            </a:extLst>
          </p:cNvPr>
          <p:cNvSpPr/>
          <p:nvPr/>
        </p:nvSpPr>
        <p:spPr>
          <a:xfrm>
            <a:off x="8554301" y="4526647"/>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7" name="TextBox 44">
            <a:extLst>
              <a:ext uri="{FF2B5EF4-FFF2-40B4-BE49-F238E27FC236}">
                <a16:creationId xmlns:a16="http://schemas.microsoft.com/office/drawing/2014/main" id="{90678200-2768-40A2-8668-57300A13380E}"/>
              </a:ext>
            </a:extLst>
          </p:cNvPr>
          <p:cNvSpPr txBox="1"/>
          <p:nvPr/>
        </p:nvSpPr>
        <p:spPr>
          <a:xfrm>
            <a:off x="7488179" y="4339944"/>
            <a:ext cx="461665" cy="255839"/>
          </a:xfrm>
          <a:prstGeom prst="rect">
            <a:avLst/>
          </a:prstGeom>
          <a:noFill/>
          <a:ln>
            <a:noFill/>
          </a:ln>
        </p:spPr>
        <p:txBody>
          <a:bodyPr vert="eaVert" wrap="none" rtlCol="0">
            <a:spAutoFit/>
          </a:bodyPr>
          <a:lstStyle/>
          <a:p>
            <a:r>
              <a:rPr lang="en-US" altLang="zh-CN" b="1" dirty="0">
                <a:solidFill>
                  <a:schemeClr val="accent6">
                    <a:lumMod val="75000"/>
                  </a:schemeClr>
                </a:solidFill>
              </a:rPr>
              <a:t>…</a:t>
            </a:r>
            <a:endParaRPr lang="zh-CN" altLang="en-US" b="1" dirty="0">
              <a:solidFill>
                <a:schemeClr val="accent6">
                  <a:lumMod val="75000"/>
                </a:schemeClr>
              </a:solidFill>
            </a:endParaRPr>
          </a:p>
        </p:txBody>
      </p:sp>
      <p:sp>
        <p:nvSpPr>
          <p:cNvPr id="48" name="TextBox 44">
            <a:extLst>
              <a:ext uri="{FF2B5EF4-FFF2-40B4-BE49-F238E27FC236}">
                <a16:creationId xmlns:a16="http://schemas.microsoft.com/office/drawing/2014/main" id="{449D648F-83A8-43AB-ACD7-D376B5DD862B}"/>
              </a:ext>
            </a:extLst>
          </p:cNvPr>
          <p:cNvSpPr txBox="1"/>
          <p:nvPr/>
        </p:nvSpPr>
        <p:spPr>
          <a:xfrm>
            <a:off x="8961730" y="4944826"/>
            <a:ext cx="461665" cy="255839"/>
          </a:xfrm>
          <a:prstGeom prst="rect">
            <a:avLst/>
          </a:prstGeom>
          <a:noFill/>
          <a:ln>
            <a:noFill/>
          </a:ln>
        </p:spPr>
        <p:txBody>
          <a:bodyPr vert="eaVert" wrap="none" rtlCol="0">
            <a:spAutoFit/>
          </a:bodyPr>
          <a:lstStyle/>
          <a:p>
            <a:r>
              <a:rPr lang="en-US" altLang="zh-CN" b="1" dirty="0">
                <a:solidFill>
                  <a:schemeClr val="accent6">
                    <a:lumMod val="75000"/>
                  </a:schemeClr>
                </a:solidFill>
              </a:rPr>
              <a:t>…</a:t>
            </a:r>
            <a:endParaRPr lang="zh-CN" altLang="en-US" b="1" dirty="0">
              <a:solidFill>
                <a:schemeClr val="accent6">
                  <a:lumMod val="75000"/>
                </a:schemeClr>
              </a:solidFill>
            </a:endParaRPr>
          </a:p>
        </p:txBody>
      </p:sp>
      <p:cxnSp>
        <p:nvCxnSpPr>
          <p:cNvPr id="49" name="直接箭头连接符 48">
            <a:extLst>
              <a:ext uri="{FF2B5EF4-FFF2-40B4-BE49-F238E27FC236}">
                <a16:creationId xmlns:a16="http://schemas.microsoft.com/office/drawing/2014/main" id="{36CEE58C-9C79-4E7C-B211-D12800D41E55}"/>
              </a:ext>
            </a:extLst>
          </p:cNvPr>
          <p:cNvCxnSpPr>
            <a:cxnSpLocks/>
            <a:stCxn id="37" idx="3"/>
          </p:cNvCxnSpPr>
          <p:nvPr/>
        </p:nvCxnSpPr>
        <p:spPr>
          <a:xfrm flipV="1">
            <a:off x="8207306" y="3026452"/>
            <a:ext cx="376024" cy="12101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019CB4C-A9EB-43F1-8745-537179E510EA}"/>
              </a:ext>
            </a:extLst>
          </p:cNvPr>
          <p:cNvCxnSpPr>
            <a:cxnSpLocks/>
            <a:stCxn id="38" idx="3"/>
          </p:cNvCxnSpPr>
          <p:nvPr/>
        </p:nvCxnSpPr>
        <p:spPr>
          <a:xfrm>
            <a:off x="8208258" y="3545667"/>
            <a:ext cx="375072" cy="150565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7">
            <a:extLst>
              <a:ext uri="{FF2B5EF4-FFF2-40B4-BE49-F238E27FC236}">
                <a16:creationId xmlns:a16="http://schemas.microsoft.com/office/drawing/2014/main" id="{40666384-D008-438F-BF51-80B1A1F5F689}"/>
              </a:ext>
            </a:extLst>
          </p:cNvPr>
          <p:cNvSpPr/>
          <p:nvPr/>
        </p:nvSpPr>
        <p:spPr>
          <a:xfrm>
            <a:off x="7050987" y="2192777"/>
            <a:ext cx="4135170" cy="300921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Times New Roman" panose="02020603050405020304" pitchFamily="18" charset="0"/>
              <a:cs typeface="Times New Roman" panose="02020603050405020304" pitchFamily="18" charset="0"/>
            </a:endParaRPr>
          </a:p>
        </p:txBody>
      </p:sp>
      <p:cxnSp>
        <p:nvCxnSpPr>
          <p:cNvPr id="53" name="直接连接符 52">
            <a:extLst>
              <a:ext uri="{FF2B5EF4-FFF2-40B4-BE49-F238E27FC236}">
                <a16:creationId xmlns:a16="http://schemas.microsoft.com/office/drawing/2014/main" id="{3FA17838-D752-492B-960B-D4D847D1931C}"/>
              </a:ext>
            </a:extLst>
          </p:cNvPr>
          <p:cNvCxnSpPr>
            <a:cxnSpLocks/>
          </p:cNvCxnSpPr>
          <p:nvPr/>
        </p:nvCxnSpPr>
        <p:spPr>
          <a:xfrm>
            <a:off x="399897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5AFAA7C-432E-416C-BEA9-8B2285CF5085}"/>
              </a:ext>
            </a:extLst>
          </p:cNvPr>
          <p:cNvCxnSpPr>
            <a:cxnSpLocks/>
          </p:cNvCxnSpPr>
          <p:nvPr/>
        </p:nvCxnSpPr>
        <p:spPr>
          <a:xfrm>
            <a:off x="5494362" y="219277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8789A5D-7717-4AD4-8C20-B655A5A51542}"/>
              </a:ext>
            </a:extLst>
          </p:cNvPr>
          <p:cNvCxnSpPr>
            <a:cxnSpLocks/>
          </p:cNvCxnSpPr>
          <p:nvPr/>
        </p:nvCxnSpPr>
        <p:spPr>
          <a:xfrm flipV="1">
            <a:off x="5297424" y="2994686"/>
            <a:ext cx="1753563" cy="2774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43">
            <a:extLst>
              <a:ext uri="{FF2B5EF4-FFF2-40B4-BE49-F238E27FC236}">
                <a16:creationId xmlns:a16="http://schemas.microsoft.com/office/drawing/2014/main" id="{3093172C-EF3F-40AE-BE4A-BEEA5B81548F}"/>
              </a:ext>
            </a:extLst>
          </p:cNvPr>
          <p:cNvSpPr/>
          <p:nvPr/>
        </p:nvSpPr>
        <p:spPr>
          <a:xfrm>
            <a:off x="8312978" y="5783919"/>
            <a:ext cx="1604182"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Permission</a:t>
            </a:r>
            <a:endParaRPr lang="zh-CN" altLang="en-US" sz="2400" dirty="0"/>
          </a:p>
        </p:txBody>
      </p:sp>
      <p:sp>
        <p:nvSpPr>
          <p:cNvPr id="9" name="箭头: 下 8">
            <a:extLst>
              <a:ext uri="{FF2B5EF4-FFF2-40B4-BE49-F238E27FC236}">
                <a16:creationId xmlns:a16="http://schemas.microsoft.com/office/drawing/2014/main" id="{76DDD5F8-76BB-496C-A8BE-64F51D86A80F}"/>
              </a:ext>
            </a:extLst>
          </p:cNvPr>
          <p:cNvSpPr/>
          <p:nvPr/>
        </p:nvSpPr>
        <p:spPr>
          <a:xfrm rot="10800000">
            <a:off x="8808720" y="5388864"/>
            <a:ext cx="614662" cy="299411"/>
          </a:xfrm>
          <a:prstGeom prst="downArrow">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ectangle: Rounded Corners 7">
            <a:extLst>
              <a:ext uri="{FF2B5EF4-FFF2-40B4-BE49-F238E27FC236}">
                <a16:creationId xmlns:a16="http://schemas.microsoft.com/office/drawing/2014/main" id="{166B1A50-C201-4A30-8AB0-683C34C063A8}"/>
              </a:ext>
            </a:extLst>
          </p:cNvPr>
          <p:cNvSpPr/>
          <p:nvPr/>
        </p:nvSpPr>
        <p:spPr>
          <a:xfrm>
            <a:off x="7096517" y="2287549"/>
            <a:ext cx="1376421" cy="60555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Default</a:t>
            </a:r>
          </a:p>
          <a:p>
            <a:pPr algn="ctr"/>
            <a:r>
              <a:rPr lang="en-US" altLang="zh-CN" sz="2000" dirty="0">
                <a:latin typeface="Times New Roman" panose="02020603050405020304" pitchFamily="18" charset="0"/>
                <a:cs typeface="Times New Roman" panose="02020603050405020304" pitchFamily="18" charset="0"/>
              </a:rPr>
              <a:t>Permission</a:t>
            </a:r>
          </a:p>
        </p:txBody>
      </p:sp>
      <p:sp>
        <p:nvSpPr>
          <p:cNvPr id="36" name="Content Placeholder 2">
            <a:extLst>
              <a:ext uri="{FF2B5EF4-FFF2-40B4-BE49-F238E27FC236}">
                <a16:creationId xmlns:a16="http://schemas.microsoft.com/office/drawing/2014/main" id="{62BE49E3-9BEF-4042-86EB-B0EC732A1147}"/>
              </a:ext>
            </a:extLst>
          </p:cNvPr>
          <p:cNvSpPr txBox="1">
            <a:spLocks/>
          </p:cNvSpPr>
          <p:nvPr/>
        </p:nvSpPr>
        <p:spPr>
          <a:xfrm>
            <a:off x="3998976" y="2354869"/>
            <a:ext cx="1495386"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L3 Directory</a:t>
            </a:r>
          </a:p>
        </p:txBody>
      </p:sp>
      <p:sp>
        <p:nvSpPr>
          <p:cNvPr id="40" name="Content Placeholder 2">
            <a:extLst>
              <a:ext uri="{FF2B5EF4-FFF2-40B4-BE49-F238E27FC236}">
                <a16:creationId xmlns:a16="http://schemas.microsoft.com/office/drawing/2014/main" id="{25C611DB-7277-4D5E-84F8-796A3E43A60B}"/>
              </a:ext>
            </a:extLst>
          </p:cNvPr>
          <p:cNvSpPr txBox="1">
            <a:spLocks/>
          </p:cNvSpPr>
          <p:nvPr/>
        </p:nvSpPr>
        <p:spPr>
          <a:xfrm>
            <a:off x="8423582" y="2184197"/>
            <a:ext cx="1565545"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accent6">
                    <a:lumMod val="75000"/>
                  </a:schemeClr>
                </a:solidFill>
                <a:latin typeface="Rockwell" panose="02060603020205020403" pitchFamily="18" charset="0"/>
                <a:cs typeface="Times New Roman" panose="02020603050405020304" pitchFamily="18" charset="0"/>
              </a:rPr>
              <a:t>1GB PMO</a:t>
            </a:r>
          </a:p>
        </p:txBody>
      </p:sp>
    </p:spTree>
    <p:extLst>
      <p:ext uri="{BB962C8B-B14F-4D97-AF65-F5344CB8AC3E}">
        <p14:creationId xmlns:p14="http://schemas.microsoft.com/office/powerpoint/2010/main" val="248433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7" presetClass="emph" presetSubtype="0" repeatCount="2000" fill="remove" grpId="0" nodeType="clickEffect">
                                  <p:stCondLst>
                                    <p:cond delay="0"/>
                                  </p:stCondLst>
                                  <p:childTnLst>
                                    <p:animClr clrSpc="rgb" dir="cw">
                                      <p:cBhvr override="childStyle">
                                        <p:cTn id="19" dur="250" autoRev="1" fill="remove"/>
                                        <p:tgtEl>
                                          <p:spTgt spid="27"/>
                                        </p:tgtEl>
                                        <p:attrNameLst>
                                          <p:attrName>style.color</p:attrName>
                                        </p:attrNameLst>
                                      </p:cBhvr>
                                      <p:to>
                                        <a:schemeClr val="bg1"/>
                                      </p:to>
                                    </p:animClr>
                                    <p:animClr clrSpc="rgb" dir="cw">
                                      <p:cBhvr>
                                        <p:cTn id="20" dur="250" autoRev="1" fill="remove"/>
                                        <p:tgtEl>
                                          <p:spTgt spid="27"/>
                                        </p:tgtEl>
                                        <p:attrNameLst>
                                          <p:attrName>fillcolor</p:attrName>
                                        </p:attrNameLst>
                                      </p:cBhvr>
                                      <p:to>
                                        <a:schemeClr val="bg1"/>
                                      </p:to>
                                    </p:animClr>
                                    <p:set>
                                      <p:cBhvr>
                                        <p:cTn id="21" dur="250" autoRev="1" fill="remove"/>
                                        <p:tgtEl>
                                          <p:spTgt spid="27"/>
                                        </p:tgtEl>
                                        <p:attrNameLst>
                                          <p:attrName>fill.type</p:attrName>
                                        </p:attrNameLst>
                                      </p:cBhvr>
                                      <p:to>
                                        <p:strVal val="solid"/>
                                      </p:to>
                                    </p:set>
                                    <p:set>
                                      <p:cBhvr>
                                        <p:cTn id="22" dur="250" autoRev="1" fill="remove"/>
                                        <p:tgtEl>
                                          <p:spTgt spid="27"/>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500" fill="hold"/>
                                        <p:tgtEl>
                                          <p:spTgt spid="41"/>
                                        </p:tgtEl>
                                        <p:attrNameLst>
                                          <p:attrName>fillcolor</p:attrName>
                                        </p:attrNameLst>
                                      </p:cBhvr>
                                      <p:to>
                                        <a:srgbClr val="2F5496"/>
                                      </p:to>
                                    </p:animClr>
                                    <p:set>
                                      <p:cBhvr>
                                        <p:cTn id="27" dur="500" fill="hold"/>
                                        <p:tgtEl>
                                          <p:spTgt spid="41"/>
                                        </p:tgtEl>
                                        <p:attrNameLst>
                                          <p:attrName>fill.type</p:attrName>
                                        </p:attrNameLst>
                                      </p:cBhvr>
                                      <p:to>
                                        <p:strVal val="solid"/>
                                      </p:to>
                                    </p:set>
                                    <p:set>
                                      <p:cBhvr>
                                        <p:cTn id="28" dur="500" fill="hold"/>
                                        <p:tgtEl>
                                          <p:spTgt spid="4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43"/>
                                        </p:tgtEl>
                                        <p:attrNameLst>
                                          <p:attrName>fillcolor</p:attrName>
                                        </p:attrNameLst>
                                      </p:cBhvr>
                                      <p:to>
                                        <a:srgbClr val="2F5496"/>
                                      </p:to>
                                    </p:animClr>
                                    <p:set>
                                      <p:cBhvr>
                                        <p:cTn id="31" dur="500" fill="hold"/>
                                        <p:tgtEl>
                                          <p:spTgt spid="43"/>
                                        </p:tgtEl>
                                        <p:attrNameLst>
                                          <p:attrName>fill.type</p:attrName>
                                        </p:attrNameLst>
                                      </p:cBhvr>
                                      <p:to>
                                        <p:strVal val="solid"/>
                                      </p:to>
                                    </p:set>
                                    <p:set>
                                      <p:cBhvr>
                                        <p:cTn id="32" dur="500" fill="hold"/>
                                        <p:tgtEl>
                                          <p:spTgt spid="43"/>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44"/>
                                        </p:tgtEl>
                                        <p:attrNameLst>
                                          <p:attrName>fillcolor</p:attrName>
                                        </p:attrNameLst>
                                      </p:cBhvr>
                                      <p:to>
                                        <a:srgbClr val="2F5496"/>
                                      </p:to>
                                    </p:animClr>
                                    <p:set>
                                      <p:cBhvr>
                                        <p:cTn id="35" dur="500" fill="hold"/>
                                        <p:tgtEl>
                                          <p:spTgt spid="44"/>
                                        </p:tgtEl>
                                        <p:attrNameLst>
                                          <p:attrName>fill.type</p:attrName>
                                        </p:attrNameLst>
                                      </p:cBhvr>
                                      <p:to>
                                        <p:strVal val="solid"/>
                                      </p:to>
                                    </p:set>
                                    <p:set>
                                      <p:cBhvr>
                                        <p:cTn id="36" dur="500" fill="hold"/>
                                        <p:tgtEl>
                                          <p:spTgt spid="4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45"/>
                                        </p:tgtEl>
                                        <p:attrNameLst>
                                          <p:attrName>fillcolor</p:attrName>
                                        </p:attrNameLst>
                                      </p:cBhvr>
                                      <p:to>
                                        <a:srgbClr val="2F5496"/>
                                      </p:to>
                                    </p:animClr>
                                    <p:set>
                                      <p:cBhvr>
                                        <p:cTn id="39" dur="500" fill="hold"/>
                                        <p:tgtEl>
                                          <p:spTgt spid="45"/>
                                        </p:tgtEl>
                                        <p:attrNameLst>
                                          <p:attrName>fill.type</p:attrName>
                                        </p:attrNameLst>
                                      </p:cBhvr>
                                      <p:to>
                                        <p:strVal val="solid"/>
                                      </p:to>
                                    </p:set>
                                    <p:set>
                                      <p:cBhvr>
                                        <p:cTn id="40" dur="500" fill="hold"/>
                                        <p:tgtEl>
                                          <p:spTgt spid="4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46"/>
                                        </p:tgtEl>
                                        <p:attrNameLst>
                                          <p:attrName>fillcolor</p:attrName>
                                        </p:attrNameLst>
                                      </p:cBhvr>
                                      <p:to>
                                        <a:srgbClr val="2F5496"/>
                                      </p:to>
                                    </p:animClr>
                                    <p:set>
                                      <p:cBhvr>
                                        <p:cTn id="43" dur="500" fill="hold"/>
                                        <p:tgtEl>
                                          <p:spTgt spid="46"/>
                                        </p:tgtEl>
                                        <p:attrNameLst>
                                          <p:attrName>fill.type</p:attrName>
                                        </p:attrNameLst>
                                      </p:cBhvr>
                                      <p:to>
                                        <p:strVal val="solid"/>
                                      </p:to>
                                    </p:set>
                                    <p:set>
                                      <p:cBhvr>
                                        <p:cTn id="44" dur="500" fill="hold"/>
                                        <p:tgtEl>
                                          <p:spTgt spid="4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animBg="1"/>
      <p:bldP spid="9" grpId="0" animBg="1"/>
      <p:bldP spid="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2E68EA4-1104-104D-84FF-5C6A84757698}"/>
              </a:ext>
            </a:extLst>
          </p:cNvPr>
          <p:cNvPicPr>
            <a:picLocks noChangeAspect="1"/>
          </p:cNvPicPr>
          <p:nvPr/>
        </p:nvPicPr>
        <p:blipFill>
          <a:blip r:embed="rId2"/>
          <a:stretch>
            <a:fillRect/>
          </a:stretch>
        </p:blipFill>
        <p:spPr>
          <a:xfrm>
            <a:off x="326373" y="728163"/>
            <a:ext cx="11176000" cy="5702300"/>
          </a:xfrm>
          <a:prstGeom prst="rect">
            <a:avLst/>
          </a:prstGeom>
        </p:spPr>
      </p:pic>
      <p:pic>
        <p:nvPicPr>
          <p:cNvPr id="16" name="Picture 15">
            <a:extLst>
              <a:ext uri="{FF2B5EF4-FFF2-40B4-BE49-F238E27FC236}">
                <a16:creationId xmlns:a16="http://schemas.microsoft.com/office/drawing/2014/main" id="{BF930154-1C8B-5942-8AD9-651389878807}"/>
              </a:ext>
            </a:extLst>
          </p:cNvPr>
          <p:cNvPicPr>
            <a:picLocks noChangeAspect="1"/>
          </p:cNvPicPr>
          <p:nvPr/>
        </p:nvPicPr>
        <p:blipFill>
          <a:blip r:embed="rId3"/>
          <a:stretch>
            <a:fillRect/>
          </a:stretch>
        </p:blipFill>
        <p:spPr>
          <a:xfrm>
            <a:off x="9471330" y="4426385"/>
            <a:ext cx="1892300" cy="685800"/>
          </a:xfrm>
          <a:prstGeom prst="rect">
            <a:avLst/>
          </a:prstGeom>
        </p:spPr>
      </p:pic>
      <p:pic>
        <p:nvPicPr>
          <p:cNvPr id="17" name="Picture 16">
            <a:extLst>
              <a:ext uri="{FF2B5EF4-FFF2-40B4-BE49-F238E27FC236}">
                <a16:creationId xmlns:a16="http://schemas.microsoft.com/office/drawing/2014/main" id="{6F3ED53D-B13D-634B-AD2D-5FC5262D01D7}"/>
              </a:ext>
            </a:extLst>
          </p:cNvPr>
          <p:cNvPicPr>
            <a:picLocks noChangeAspect="1"/>
          </p:cNvPicPr>
          <p:nvPr/>
        </p:nvPicPr>
        <p:blipFill>
          <a:blip r:embed="rId4"/>
          <a:stretch>
            <a:fillRect/>
          </a:stretch>
        </p:blipFill>
        <p:spPr>
          <a:xfrm>
            <a:off x="9471330" y="3579313"/>
            <a:ext cx="1892300" cy="685800"/>
          </a:xfrm>
          <a:prstGeom prst="rect">
            <a:avLst/>
          </a:prstGeom>
        </p:spPr>
      </p:pic>
      <p:pic>
        <p:nvPicPr>
          <p:cNvPr id="18" name="Picture 17">
            <a:extLst>
              <a:ext uri="{FF2B5EF4-FFF2-40B4-BE49-F238E27FC236}">
                <a16:creationId xmlns:a16="http://schemas.microsoft.com/office/drawing/2014/main" id="{49ED1C48-334D-DD4D-9476-7E047BDE0804}"/>
              </a:ext>
            </a:extLst>
          </p:cNvPr>
          <p:cNvPicPr>
            <a:picLocks noChangeAspect="1"/>
          </p:cNvPicPr>
          <p:nvPr/>
        </p:nvPicPr>
        <p:blipFill>
          <a:blip r:embed="rId5"/>
          <a:stretch>
            <a:fillRect/>
          </a:stretch>
        </p:blipFill>
        <p:spPr>
          <a:xfrm>
            <a:off x="9471330" y="1344983"/>
            <a:ext cx="1892300" cy="685800"/>
          </a:xfrm>
          <a:prstGeom prst="rect">
            <a:avLst/>
          </a:prstGeom>
        </p:spPr>
      </p:pic>
      <p:pic>
        <p:nvPicPr>
          <p:cNvPr id="19" name="Picture 18">
            <a:extLst>
              <a:ext uri="{FF2B5EF4-FFF2-40B4-BE49-F238E27FC236}">
                <a16:creationId xmlns:a16="http://schemas.microsoft.com/office/drawing/2014/main" id="{759F4ACF-07EB-2D40-9E91-976290A1B808}"/>
              </a:ext>
            </a:extLst>
          </p:cNvPr>
          <p:cNvPicPr>
            <a:picLocks noChangeAspect="1"/>
          </p:cNvPicPr>
          <p:nvPr/>
        </p:nvPicPr>
        <p:blipFill>
          <a:blip r:embed="rId6"/>
          <a:stretch>
            <a:fillRect/>
          </a:stretch>
        </p:blipFill>
        <p:spPr>
          <a:xfrm>
            <a:off x="2831839" y="1323063"/>
            <a:ext cx="3822700" cy="685800"/>
          </a:xfrm>
          <a:prstGeom prst="rect">
            <a:avLst/>
          </a:prstGeom>
        </p:spPr>
      </p:pic>
      <p:pic>
        <p:nvPicPr>
          <p:cNvPr id="20" name="Picture 19">
            <a:extLst>
              <a:ext uri="{FF2B5EF4-FFF2-40B4-BE49-F238E27FC236}">
                <a16:creationId xmlns:a16="http://schemas.microsoft.com/office/drawing/2014/main" id="{1E956686-2542-CD44-A85B-CB15EC2107E4}"/>
              </a:ext>
            </a:extLst>
          </p:cNvPr>
          <p:cNvPicPr>
            <a:picLocks noChangeAspect="1"/>
          </p:cNvPicPr>
          <p:nvPr/>
        </p:nvPicPr>
        <p:blipFill>
          <a:blip r:embed="rId7"/>
          <a:stretch>
            <a:fillRect/>
          </a:stretch>
        </p:blipFill>
        <p:spPr>
          <a:xfrm>
            <a:off x="3872195" y="2603763"/>
            <a:ext cx="1892300" cy="685800"/>
          </a:xfrm>
          <a:prstGeom prst="rect">
            <a:avLst/>
          </a:prstGeom>
        </p:spPr>
      </p:pic>
      <p:pic>
        <p:nvPicPr>
          <p:cNvPr id="21" name="Picture 20">
            <a:extLst>
              <a:ext uri="{FF2B5EF4-FFF2-40B4-BE49-F238E27FC236}">
                <a16:creationId xmlns:a16="http://schemas.microsoft.com/office/drawing/2014/main" id="{B7C48004-0A82-7B43-A806-B18E705299D2}"/>
              </a:ext>
            </a:extLst>
          </p:cNvPr>
          <p:cNvPicPr>
            <a:picLocks noChangeAspect="1"/>
          </p:cNvPicPr>
          <p:nvPr/>
        </p:nvPicPr>
        <p:blipFill>
          <a:blip r:embed="rId8"/>
          <a:stretch>
            <a:fillRect/>
          </a:stretch>
        </p:blipFill>
        <p:spPr>
          <a:xfrm>
            <a:off x="3872195" y="3922213"/>
            <a:ext cx="1892300" cy="685800"/>
          </a:xfrm>
          <a:prstGeom prst="rect">
            <a:avLst/>
          </a:prstGeom>
        </p:spPr>
      </p:pic>
      <p:pic>
        <p:nvPicPr>
          <p:cNvPr id="22" name="Picture 21">
            <a:extLst>
              <a:ext uri="{FF2B5EF4-FFF2-40B4-BE49-F238E27FC236}">
                <a16:creationId xmlns:a16="http://schemas.microsoft.com/office/drawing/2014/main" id="{87F45016-25E8-0348-8E47-E1DA59A39301}"/>
              </a:ext>
            </a:extLst>
          </p:cNvPr>
          <p:cNvPicPr>
            <a:picLocks noChangeAspect="1"/>
          </p:cNvPicPr>
          <p:nvPr/>
        </p:nvPicPr>
        <p:blipFill>
          <a:blip r:embed="rId9"/>
          <a:stretch>
            <a:fillRect/>
          </a:stretch>
        </p:blipFill>
        <p:spPr>
          <a:xfrm>
            <a:off x="3872195" y="5112185"/>
            <a:ext cx="1892300" cy="685800"/>
          </a:xfrm>
          <a:prstGeom prst="rect">
            <a:avLst/>
          </a:prstGeom>
        </p:spPr>
      </p:pic>
      <p:pic>
        <p:nvPicPr>
          <p:cNvPr id="23" name="Picture 22">
            <a:extLst>
              <a:ext uri="{FF2B5EF4-FFF2-40B4-BE49-F238E27FC236}">
                <a16:creationId xmlns:a16="http://schemas.microsoft.com/office/drawing/2014/main" id="{3A305EDB-E8CD-7B44-AC73-62918C668A73}"/>
              </a:ext>
            </a:extLst>
          </p:cNvPr>
          <p:cNvPicPr>
            <a:picLocks noChangeAspect="1"/>
          </p:cNvPicPr>
          <p:nvPr/>
        </p:nvPicPr>
        <p:blipFill>
          <a:blip r:embed="rId10"/>
          <a:stretch>
            <a:fillRect/>
          </a:stretch>
        </p:blipFill>
        <p:spPr>
          <a:xfrm>
            <a:off x="7605387" y="3579313"/>
            <a:ext cx="1727200" cy="685800"/>
          </a:xfrm>
          <a:prstGeom prst="rect">
            <a:avLst/>
          </a:prstGeom>
        </p:spPr>
      </p:pic>
      <p:sp>
        <p:nvSpPr>
          <p:cNvPr id="24" name="Slide Number Placeholder 23">
            <a:extLst>
              <a:ext uri="{FF2B5EF4-FFF2-40B4-BE49-F238E27FC236}">
                <a16:creationId xmlns:a16="http://schemas.microsoft.com/office/drawing/2014/main" id="{355D96BA-CA16-444E-B592-47BEAE483F93}"/>
              </a:ext>
            </a:extLst>
          </p:cNvPr>
          <p:cNvSpPr>
            <a:spLocks noGrp="1"/>
          </p:cNvSpPr>
          <p:nvPr>
            <p:ph type="sldNum" sz="quarter" idx="12"/>
          </p:nvPr>
        </p:nvSpPr>
        <p:spPr/>
        <p:txBody>
          <a:bodyPr/>
          <a:lstStyle/>
          <a:p>
            <a:fld id="{7C73DA67-806A-084C-A864-2B3ED4D76026}" type="slidenum">
              <a:rPr lang="en-CN" smtClean="0"/>
              <a:t>2</a:t>
            </a:fld>
            <a:endParaRPr lang="en-CN"/>
          </a:p>
        </p:txBody>
      </p:sp>
    </p:spTree>
    <p:extLst>
      <p:ext uri="{BB962C8B-B14F-4D97-AF65-F5344CB8AC3E}">
        <p14:creationId xmlns:p14="http://schemas.microsoft.com/office/powerpoint/2010/main" val="192685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Permission Control Challenges</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20</a:t>
            </a:fld>
            <a:endParaRPr lang="zh-CN" altLang="en-US"/>
          </a:p>
        </p:txBody>
      </p:sp>
      <p:sp>
        <p:nvSpPr>
          <p:cNvPr id="22" name="Rectangle: Rounded Corners 7">
            <a:extLst>
              <a:ext uri="{FF2B5EF4-FFF2-40B4-BE49-F238E27FC236}">
                <a16:creationId xmlns:a16="http://schemas.microsoft.com/office/drawing/2014/main" id="{B0374E8D-47F3-415B-8CAE-AAD53CC218D4}"/>
              </a:ext>
            </a:extLst>
          </p:cNvPr>
          <p:cNvSpPr/>
          <p:nvPr/>
        </p:nvSpPr>
        <p:spPr>
          <a:xfrm>
            <a:off x="10094977" y="3380831"/>
            <a:ext cx="1042868"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Data</a:t>
            </a:r>
            <a:endParaRPr lang="zh-CN" altLang="en-US" sz="28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B723A3C-1BC7-46A0-B1AF-9AE208B8EC03}"/>
              </a:ext>
            </a:extLst>
          </p:cNvPr>
          <p:cNvCxnSpPr/>
          <p:nvPr/>
        </p:nvCxnSpPr>
        <p:spPr>
          <a:xfrm>
            <a:off x="6983651" y="2203605"/>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00816DD-73E1-483A-BC52-C7D66947971D}"/>
              </a:ext>
            </a:extLst>
          </p:cNvPr>
          <p:cNvCxnSpPr/>
          <p:nvPr/>
        </p:nvCxnSpPr>
        <p:spPr>
          <a:xfrm>
            <a:off x="11265281"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ACC87D-30A2-403E-8ABF-24E1AE241B59}"/>
              </a:ext>
            </a:extLst>
          </p:cNvPr>
          <p:cNvSpPr txBox="1">
            <a:spLocks/>
          </p:cNvSpPr>
          <p:nvPr/>
        </p:nvSpPr>
        <p:spPr>
          <a:xfrm>
            <a:off x="8052786" y="1803230"/>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sp>
        <p:nvSpPr>
          <p:cNvPr id="27" name="Rectangle: Rounded Corners 43">
            <a:extLst>
              <a:ext uri="{FF2B5EF4-FFF2-40B4-BE49-F238E27FC236}">
                <a16:creationId xmlns:a16="http://schemas.microsoft.com/office/drawing/2014/main" id="{EECB19DF-0EE0-4BB6-B71F-3BA1AC43A16A}"/>
              </a:ext>
            </a:extLst>
          </p:cNvPr>
          <p:cNvSpPr/>
          <p:nvPr/>
        </p:nvSpPr>
        <p:spPr>
          <a:xfrm>
            <a:off x="717070" y="2762065"/>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Attach</a:t>
            </a:r>
          </a:p>
          <a:p>
            <a:pPr algn="ctr"/>
            <a:r>
              <a:rPr lang="en-US" altLang="zh-CN" dirty="0"/>
              <a:t>(PMO ID, RW)</a:t>
            </a:r>
            <a:endParaRPr lang="zh-CN" altLang="en-US" dirty="0"/>
          </a:p>
        </p:txBody>
      </p:sp>
      <p:sp>
        <p:nvSpPr>
          <p:cNvPr id="30" name="Content Placeholder 2">
            <a:extLst>
              <a:ext uri="{FF2B5EF4-FFF2-40B4-BE49-F238E27FC236}">
                <a16:creationId xmlns:a16="http://schemas.microsoft.com/office/drawing/2014/main" id="{A7A8FA21-A6FA-45B9-95ED-B315747832B0}"/>
              </a:ext>
            </a:extLst>
          </p:cNvPr>
          <p:cNvSpPr txBox="1">
            <a:spLocks/>
          </p:cNvSpPr>
          <p:nvPr/>
        </p:nvSpPr>
        <p:spPr>
          <a:xfrm>
            <a:off x="3176021" y="1803231"/>
            <a:ext cx="3224779"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1 Hierarchy Page Table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29D28182-D358-49CA-8F52-27F5DB672F92}"/>
              </a:ext>
            </a:extLst>
          </p:cNvPr>
          <p:cNvCxnSpPr>
            <a:cxnSpLocks/>
          </p:cNvCxnSpPr>
          <p:nvPr/>
        </p:nvCxnSpPr>
        <p:spPr>
          <a:xfrm>
            <a:off x="9690353" y="2994686"/>
            <a:ext cx="404622" cy="49137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A33206F-8E7C-4F40-A6B6-1FA23218D694}"/>
              </a:ext>
            </a:extLst>
          </p:cNvPr>
          <p:cNvCxnSpPr>
            <a:cxnSpLocks/>
          </p:cNvCxnSpPr>
          <p:nvPr/>
        </p:nvCxnSpPr>
        <p:spPr>
          <a:xfrm flipV="1">
            <a:off x="9704867" y="4211420"/>
            <a:ext cx="390109" cy="93858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1C5A309-7407-428B-82B7-C2D17193EED9}"/>
              </a:ext>
            </a:extLst>
          </p:cNvPr>
          <p:cNvSpPr txBox="1">
            <a:spLocks/>
          </p:cNvSpPr>
          <p:nvPr/>
        </p:nvSpPr>
        <p:spPr>
          <a:xfrm>
            <a:off x="3998976" y="2354869"/>
            <a:ext cx="1495386"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L3 Directory</a:t>
            </a:r>
          </a:p>
        </p:txBody>
      </p:sp>
      <p:sp>
        <p:nvSpPr>
          <p:cNvPr id="35" name="Rectangle: Rounded Corners 7">
            <a:extLst>
              <a:ext uri="{FF2B5EF4-FFF2-40B4-BE49-F238E27FC236}">
                <a16:creationId xmlns:a16="http://schemas.microsoft.com/office/drawing/2014/main" id="{236B4802-F386-4BD1-8594-315D03316103}"/>
              </a:ext>
            </a:extLst>
          </p:cNvPr>
          <p:cNvSpPr/>
          <p:nvPr/>
        </p:nvSpPr>
        <p:spPr>
          <a:xfrm>
            <a:off x="4188079" y="2948359"/>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7" name="Rectangle: Rounded Corners 7">
            <a:extLst>
              <a:ext uri="{FF2B5EF4-FFF2-40B4-BE49-F238E27FC236}">
                <a16:creationId xmlns:a16="http://schemas.microsoft.com/office/drawing/2014/main" id="{82FEC8EA-05A1-4030-8FE2-9E7E7A65B495}"/>
              </a:ext>
            </a:extLst>
          </p:cNvPr>
          <p:cNvSpPr/>
          <p:nvPr/>
        </p:nvSpPr>
        <p:spPr>
          <a:xfrm>
            <a:off x="7085769" y="2948359"/>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8" name="Rectangle: Rounded Corners 7">
            <a:extLst>
              <a:ext uri="{FF2B5EF4-FFF2-40B4-BE49-F238E27FC236}">
                <a16:creationId xmlns:a16="http://schemas.microsoft.com/office/drawing/2014/main" id="{16E7FDD7-6F45-4F57-A7D7-103FCA76A571}"/>
              </a:ext>
            </a:extLst>
          </p:cNvPr>
          <p:cNvSpPr/>
          <p:nvPr/>
        </p:nvSpPr>
        <p:spPr>
          <a:xfrm>
            <a:off x="7086721" y="3346564"/>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39" name="Rectangle: Rounded Corners 7">
            <a:extLst>
              <a:ext uri="{FF2B5EF4-FFF2-40B4-BE49-F238E27FC236}">
                <a16:creationId xmlns:a16="http://schemas.microsoft.com/office/drawing/2014/main" id="{528E16A7-AE7D-4A41-8B82-EA45B302126A}"/>
              </a:ext>
            </a:extLst>
          </p:cNvPr>
          <p:cNvSpPr/>
          <p:nvPr/>
        </p:nvSpPr>
        <p:spPr>
          <a:xfrm>
            <a:off x="7085769" y="3744769"/>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1" name="Rectangle: Rounded Corners 7">
            <a:extLst>
              <a:ext uri="{FF2B5EF4-FFF2-40B4-BE49-F238E27FC236}">
                <a16:creationId xmlns:a16="http://schemas.microsoft.com/office/drawing/2014/main" id="{307F07E0-445C-472D-AF8F-EA239CC79C88}"/>
              </a:ext>
            </a:extLst>
          </p:cNvPr>
          <p:cNvSpPr/>
          <p:nvPr/>
        </p:nvSpPr>
        <p:spPr>
          <a:xfrm>
            <a:off x="8558220" y="2948358"/>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3" name="Rectangle: Rounded Corners 7">
            <a:extLst>
              <a:ext uri="{FF2B5EF4-FFF2-40B4-BE49-F238E27FC236}">
                <a16:creationId xmlns:a16="http://schemas.microsoft.com/office/drawing/2014/main" id="{7C4BD530-E1A5-41D7-9B7C-BE802C51467D}"/>
              </a:ext>
            </a:extLst>
          </p:cNvPr>
          <p:cNvSpPr/>
          <p:nvPr/>
        </p:nvSpPr>
        <p:spPr>
          <a:xfrm>
            <a:off x="8557268" y="3346564"/>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4" name="Rectangle: Rounded Corners 7">
            <a:extLst>
              <a:ext uri="{FF2B5EF4-FFF2-40B4-BE49-F238E27FC236}">
                <a16:creationId xmlns:a16="http://schemas.microsoft.com/office/drawing/2014/main" id="{9E822F54-674B-42D1-BC3E-8AEB1EF7242A}"/>
              </a:ext>
            </a:extLst>
          </p:cNvPr>
          <p:cNvSpPr/>
          <p:nvPr/>
        </p:nvSpPr>
        <p:spPr>
          <a:xfrm>
            <a:off x="8557268" y="3738815"/>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5" name="Rectangle: Rounded Corners 7">
            <a:extLst>
              <a:ext uri="{FF2B5EF4-FFF2-40B4-BE49-F238E27FC236}">
                <a16:creationId xmlns:a16="http://schemas.microsoft.com/office/drawing/2014/main" id="{841C4AB1-36A0-4361-B559-888F3853CE8B}"/>
              </a:ext>
            </a:extLst>
          </p:cNvPr>
          <p:cNvSpPr/>
          <p:nvPr/>
        </p:nvSpPr>
        <p:spPr>
          <a:xfrm>
            <a:off x="8557268" y="4135708"/>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6" name="Rectangle: Rounded Corners 7">
            <a:extLst>
              <a:ext uri="{FF2B5EF4-FFF2-40B4-BE49-F238E27FC236}">
                <a16:creationId xmlns:a16="http://schemas.microsoft.com/office/drawing/2014/main" id="{43DCCE8B-E696-43B1-9979-E2C63875FE1E}"/>
              </a:ext>
            </a:extLst>
          </p:cNvPr>
          <p:cNvSpPr/>
          <p:nvPr/>
        </p:nvSpPr>
        <p:spPr>
          <a:xfrm>
            <a:off x="8554301" y="4526647"/>
            <a:ext cx="1121537" cy="398205"/>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t="100000"/>
            </a:path>
            <a:tileRect r="-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sp>
        <p:nvSpPr>
          <p:cNvPr id="47" name="TextBox 44">
            <a:extLst>
              <a:ext uri="{FF2B5EF4-FFF2-40B4-BE49-F238E27FC236}">
                <a16:creationId xmlns:a16="http://schemas.microsoft.com/office/drawing/2014/main" id="{90678200-2768-40A2-8668-57300A13380E}"/>
              </a:ext>
            </a:extLst>
          </p:cNvPr>
          <p:cNvSpPr txBox="1"/>
          <p:nvPr/>
        </p:nvSpPr>
        <p:spPr>
          <a:xfrm>
            <a:off x="7488179" y="4339944"/>
            <a:ext cx="461665" cy="255839"/>
          </a:xfrm>
          <a:prstGeom prst="rect">
            <a:avLst/>
          </a:prstGeom>
          <a:noFill/>
          <a:ln>
            <a:noFill/>
          </a:ln>
        </p:spPr>
        <p:txBody>
          <a:bodyPr vert="eaVert" wrap="none" rtlCol="0">
            <a:spAutoFit/>
          </a:bodyPr>
          <a:lstStyle/>
          <a:p>
            <a:r>
              <a:rPr lang="en-US" altLang="zh-CN" b="1" dirty="0">
                <a:solidFill>
                  <a:schemeClr val="accent6">
                    <a:lumMod val="75000"/>
                  </a:schemeClr>
                </a:solidFill>
              </a:rPr>
              <a:t>…</a:t>
            </a:r>
            <a:endParaRPr lang="zh-CN" altLang="en-US" b="1" dirty="0">
              <a:solidFill>
                <a:schemeClr val="accent6">
                  <a:lumMod val="75000"/>
                </a:schemeClr>
              </a:solidFill>
            </a:endParaRPr>
          </a:p>
        </p:txBody>
      </p:sp>
      <p:sp>
        <p:nvSpPr>
          <p:cNvPr id="48" name="TextBox 44">
            <a:extLst>
              <a:ext uri="{FF2B5EF4-FFF2-40B4-BE49-F238E27FC236}">
                <a16:creationId xmlns:a16="http://schemas.microsoft.com/office/drawing/2014/main" id="{449D648F-83A8-43AB-ACD7-D376B5DD862B}"/>
              </a:ext>
            </a:extLst>
          </p:cNvPr>
          <p:cNvSpPr txBox="1"/>
          <p:nvPr/>
        </p:nvSpPr>
        <p:spPr>
          <a:xfrm>
            <a:off x="8961730" y="4944826"/>
            <a:ext cx="461665" cy="255839"/>
          </a:xfrm>
          <a:prstGeom prst="rect">
            <a:avLst/>
          </a:prstGeom>
          <a:noFill/>
          <a:ln>
            <a:noFill/>
          </a:ln>
        </p:spPr>
        <p:txBody>
          <a:bodyPr vert="eaVert" wrap="none" rtlCol="0">
            <a:spAutoFit/>
          </a:bodyPr>
          <a:lstStyle/>
          <a:p>
            <a:r>
              <a:rPr lang="en-US" altLang="zh-CN" b="1" dirty="0">
                <a:solidFill>
                  <a:schemeClr val="accent6">
                    <a:lumMod val="75000"/>
                  </a:schemeClr>
                </a:solidFill>
              </a:rPr>
              <a:t>…</a:t>
            </a:r>
            <a:endParaRPr lang="zh-CN" altLang="en-US" b="1" dirty="0">
              <a:solidFill>
                <a:schemeClr val="accent6">
                  <a:lumMod val="75000"/>
                </a:schemeClr>
              </a:solidFill>
            </a:endParaRPr>
          </a:p>
        </p:txBody>
      </p:sp>
      <p:cxnSp>
        <p:nvCxnSpPr>
          <p:cNvPr id="49" name="直接箭头连接符 48">
            <a:extLst>
              <a:ext uri="{FF2B5EF4-FFF2-40B4-BE49-F238E27FC236}">
                <a16:creationId xmlns:a16="http://schemas.microsoft.com/office/drawing/2014/main" id="{36CEE58C-9C79-4E7C-B211-D12800D41E55}"/>
              </a:ext>
            </a:extLst>
          </p:cNvPr>
          <p:cNvCxnSpPr>
            <a:cxnSpLocks/>
            <a:stCxn id="37" idx="3"/>
          </p:cNvCxnSpPr>
          <p:nvPr/>
        </p:nvCxnSpPr>
        <p:spPr>
          <a:xfrm flipV="1">
            <a:off x="8207306" y="3026452"/>
            <a:ext cx="376024" cy="12101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019CB4C-A9EB-43F1-8745-537179E510EA}"/>
              </a:ext>
            </a:extLst>
          </p:cNvPr>
          <p:cNvCxnSpPr>
            <a:cxnSpLocks/>
            <a:stCxn id="38" idx="3"/>
          </p:cNvCxnSpPr>
          <p:nvPr/>
        </p:nvCxnSpPr>
        <p:spPr>
          <a:xfrm>
            <a:off x="8208258" y="3545667"/>
            <a:ext cx="375072" cy="150565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7">
            <a:extLst>
              <a:ext uri="{FF2B5EF4-FFF2-40B4-BE49-F238E27FC236}">
                <a16:creationId xmlns:a16="http://schemas.microsoft.com/office/drawing/2014/main" id="{40666384-D008-438F-BF51-80B1A1F5F689}"/>
              </a:ext>
            </a:extLst>
          </p:cNvPr>
          <p:cNvSpPr/>
          <p:nvPr/>
        </p:nvSpPr>
        <p:spPr>
          <a:xfrm>
            <a:off x="7050987" y="2192777"/>
            <a:ext cx="4135170" cy="300921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Times New Roman" panose="02020603050405020304" pitchFamily="18" charset="0"/>
              <a:cs typeface="Times New Roman" panose="02020603050405020304" pitchFamily="18" charset="0"/>
            </a:endParaRPr>
          </a:p>
        </p:txBody>
      </p:sp>
      <p:cxnSp>
        <p:nvCxnSpPr>
          <p:cNvPr id="53" name="直接连接符 52">
            <a:extLst>
              <a:ext uri="{FF2B5EF4-FFF2-40B4-BE49-F238E27FC236}">
                <a16:creationId xmlns:a16="http://schemas.microsoft.com/office/drawing/2014/main" id="{3FA17838-D752-492B-960B-D4D847D1931C}"/>
              </a:ext>
            </a:extLst>
          </p:cNvPr>
          <p:cNvCxnSpPr>
            <a:cxnSpLocks/>
          </p:cNvCxnSpPr>
          <p:nvPr/>
        </p:nvCxnSpPr>
        <p:spPr>
          <a:xfrm>
            <a:off x="3998976" y="2271636"/>
            <a:ext cx="0" cy="13859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5AFAA7C-432E-416C-BEA9-8B2285CF5085}"/>
              </a:ext>
            </a:extLst>
          </p:cNvPr>
          <p:cNvCxnSpPr>
            <a:cxnSpLocks/>
          </p:cNvCxnSpPr>
          <p:nvPr/>
        </p:nvCxnSpPr>
        <p:spPr>
          <a:xfrm>
            <a:off x="5494362" y="2287549"/>
            <a:ext cx="0" cy="1370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8789A5D-7717-4AD4-8C20-B655A5A51542}"/>
              </a:ext>
            </a:extLst>
          </p:cNvPr>
          <p:cNvCxnSpPr>
            <a:cxnSpLocks/>
          </p:cNvCxnSpPr>
          <p:nvPr/>
        </p:nvCxnSpPr>
        <p:spPr>
          <a:xfrm flipV="1">
            <a:off x="5297424" y="2994686"/>
            <a:ext cx="1788345" cy="2774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43">
            <a:extLst>
              <a:ext uri="{FF2B5EF4-FFF2-40B4-BE49-F238E27FC236}">
                <a16:creationId xmlns:a16="http://schemas.microsoft.com/office/drawing/2014/main" id="{3093172C-EF3F-40AE-BE4A-BEEA5B81548F}"/>
              </a:ext>
            </a:extLst>
          </p:cNvPr>
          <p:cNvSpPr/>
          <p:nvPr/>
        </p:nvSpPr>
        <p:spPr>
          <a:xfrm>
            <a:off x="7778497" y="5783919"/>
            <a:ext cx="2785867"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Different Permission</a:t>
            </a:r>
            <a:endParaRPr lang="zh-CN" altLang="en-US" sz="2400" dirty="0"/>
          </a:p>
        </p:txBody>
      </p:sp>
      <p:sp>
        <p:nvSpPr>
          <p:cNvPr id="9" name="箭头: 下 8">
            <a:extLst>
              <a:ext uri="{FF2B5EF4-FFF2-40B4-BE49-F238E27FC236}">
                <a16:creationId xmlns:a16="http://schemas.microsoft.com/office/drawing/2014/main" id="{76DDD5F8-76BB-496C-A8BE-64F51D86A80F}"/>
              </a:ext>
            </a:extLst>
          </p:cNvPr>
          <p:cNvSpPr/>
          <p:nvPr/>
        </p:nvSpPr>
        <p:spPr>
          <a:xfrm rot="10800000">
            <a:off x="8808720" y="5388864"/>
            <a:ext cx="614662" cy="299411"/>
          </a:xfrm>
          <a:prstGeom prst="downArrow">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Content Placeholder 2">
            <a:extLst>
              <a:ext uri="{FF2B5EF4-FFF2-40B4-BE49-F238E27FC236}">
                <a16:creationId xmlns:a16="http://schemas.microsoft.com/office/drawing/2014/main" id="{319F65DA-9435-4440-BA1D-4B480EA44970}"/>
              </a:ext>
            </a:extLst>
          </p:cNvPr>
          <p:cNvSpPr txBox="1">
            <a:spLocks/>
          </p:cNvSpPr>
          <p:nvPr/>
        </p:nvSpPr>
        <p:spPr>
          <a:xfrm>
            <a:off x="3116994" y="3868923"/>
            <a:ext cx="3224779"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2 Hierarchy Page Table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sp>
        <p:nvSpPr>
          <p:cNvPr id="52" name="Content Placeholder 2">
            <a:extLst>
              <a:ext uri="{FF2B5EF4-FFF2-40B4-BE49-F238E27FC236}">
                <a16:creationId xmlns:a16="http://schemas.microsoft.com/office/drawing/2014/main" id="{1A07745D-4E78-48B9-BACD-433279A438B6}"/>
              </a:ext>
            </a:extLst>
          </p:cNvPr>
          <p:cNvSpPr txBox="1">
            <a:spLocks/>
          </p:cNvSpPr>
          <p:nvPr/>
        </p:nvSpPr>
        <p:spPr>
          <a:xfrm>
            <a:off x="3932380" y="4554574"/>
            <a:ext cx="1507578"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accent5">
                    <a:lumMod val="75000"/>
                  </a:schemeClr>
                </a:solidFill>
                <a:latin typeface="Rockwell" panose="02060603020205020403" pitchFamily="18" charset="0"/>
                <a:cs typeface="Times New Roman" panose="02020603050405020304" pitchFamily="18" charset="0"/>
              </a:rPr>
              <a:t>L3 Directory</a:t>
            </a:r>
          </a:p>
        </p:txBody>
      </p:sp>
      <p:sp>
        <p:nvSpPr>
          <p:cNvPr id="56" name="Rectangle: Rounded Corners 7">
            <a:extLst>
              <a:ext uri="{FF2B5EF4-FFF2-40B4-BE49-F238E27FC236}">
                <a16:creationId xmlns:a16="http://schemas.microsoft.com/office/drawing/2014/main" id="{D89CD68A-7A61-4A44-B672-06C6BF4865C7}"/>
              </a:ext>
            </a:extLst>
          </p:cNvPr>
          <p:cNvSpPr/>
          <p:nvPr/>
        </p:nvSpPr>
        <p:spPr>
          <a:xfrm>
            <a:off x="4133675" y="5148064"/>
            <a:ext cx="1121537" cy="39820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a:t>
            </a:r>
          </a:p>
        </p:txBody>
      </p:sp>
      <p:cxnSp>
        <p:nvCxnSpPr>
          <p:cNvPr id="57" name="直接连接符 56">
            <a:extLst>
              <a:ext uri="{FF2B5EF4-FFF2-40B4-BE49-F238E27FC236}">
                <a16:creationId xmlns:a16="http://schemas.microsoft.com/office/drawing/2014/main" id="{07C9D27E-BC95-4CA2-9CF8-C87E0B7410A1}"/>
              </a:ext>
            </a:extLst>
          </p:cNvPr>
          <p:cNvCxnSpPr>
            <a:cxnSpLocks/>
          </p:cNvCxnSpPr>
          <p:nvPr/>
        </p:nvCxnSpPr>
        <p:spPr>
          <a:xfrm>
            <a:off x="3944572" y="4471341"/>
            <a:ext cx="0" cy="13859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D85CBA9-1A0B-42E7-B590-2B36733E42DB}"/>
              </a:ext>
            </a:extLst>
          </p:cNvPr>
          <p:cNvCxnSpPr>
            <a:cxnSpLocks/>
          </p:cNvCxnSpPr>
          <p:nvPr/>
        </p:nvCxnSpPr>
        <p:spPr>
          <a:xfrm>
            <a:off x="5439958" y="4487254"/>
            <a:ext cx="0" cy="1370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3173A4F-4A4F-4350-98B6-63EA1F77ACE5}"/>
              </a:ext>
            </a:extLst>
          </p:cNvPr>
          <p:cNvCxnSpPr>
            <a:cxnSpLocks/>
            <a:endCxn id="37" idx="1"/>
          </p:cNvCxnSpPr>
          <p:nvPr/>
        </p:nvCxnSpPr>
        <p:spPr>
          <a:xfrm flipV="1">
            <a:off x="5243020" y="3147462"/>
            <a:ext cx="1842749" cy="2074674"/>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43">
            <a:extLst>
              <a:ext uri="{FF2B5EF4-FFF2-40B4-BE49-F238E27FC236}">
                <a16:creationId xmlns:a16="http://schemas.microsoft.com/office/drawing/2014/main" id="{CDA8EC2D-B733-4EA0-9BC7-C6A601F3A700}"/>
              </a:ext>
            </a:extLst>
          </p:cNvPr>
          <p:cNvSpPr/>
          <p:nvPr/>
        </p:nvSpPr>
        <p:spPr>
          <a:xfrm>
            <a:off x="717070" y="4832660"/>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Attach</a:t>
            </a:r>
          </a:p>
          <a:p>
            <a:pPr algn="ctr"/>
            <a:r>
              <a:rPr lang="en-US" altLang="zh-CN" dirty="0"/>
              <a:t>(PMO ID, RO)</a:t>
            </a:r>
            <a:endParaRPr lang="zh-CN" altLang="en-US" dirty="0"/>
          </a:p>
        </p:txBody>
      </p:sp>
      <p:sp>
        <p:nvSpPr>
          <p:cNvPr id="62" name="Content Placeholder 2">
            <a:extLst>
              <a:ext uri="{FF2B5EF4-FFF2-40B4-BE49-F238E27FC236}">
                <a16:creationId xmlns:a16="http://schemas.microsoft.com/office/drawing/2014/main" id="{610B69DA-63F5-43A2-83FD-179B8E7B8E8F}"/>
              </a:ext>
            </a:extLst>
          </p:cNvPr>
          <p:cNvSpPr txBox="1">
            <a:spLocks/>
          </p:cNvSpPr>
          <p:nvPr/>
        </p:nvSpPr>
        <p:spPr>
          <a:xfrm>
            <a:off x="8423582" y="2184197"/>
            <a:ext cx="1565545" cy="341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accent6">
                    <a:lumMod val="75000"/>
                  </a:schemeClr>
                </a:solidFill>
                <a:latin typeface="Rockwell" panose="02060603020205020403" pitchFamily="18" charset="0"/>
                <a:cs typeface="Times New Roman" panose="02020603050405020304" pitchFamily="18" charset="0"/>
              </a:rPr>
              <a:t>1GB PMO</a:t>
            </a:r>
          </a:p>
        </p:txBody>
      </p:sp>
    </p:spTree>
    <p:extLst>
      <p:ext uri="{BB962C8B-B14F-4D97-AF65-F5344CB8AC3E}">
        <p14:creationId xmlns:p14="http://schemas.microsoft.com/office/powerpoint/2010/main" val="2861775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ppt_x"/>
                                          </p:val>
                                        </p:tav>
                                        <p:tav tm="100000">
                                          <p:val>
                                            <p:strVal val="#ppt_x"/>
                                          </p:val>
                                        </p:tav>
                                      </p:tavLst>
                                    </p:anim>
                                    <p:anim calcmode="lin" valueType="num">
                                      <p:cBhvr additive="base">
                                        <p:cTn id="22" dur="500" fill="hold"/>
                                        <p:tgtEl>
                                          <p:spTgt spid="61"/>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left)">
                                      <p:cBhvr>
                                        <p:cTn id="26" dur="500"/>
                                        <p:tgtEl>
                                          <p:spTgt spid="5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left)">
                                      <p:cBhvr>
                                        <p:cTn id="30" dur="500"/>
                                        <p:tgtEl>
                                          <p:spTgt spid="60"/>
                                        </p:tgtEl>
                                      </p:cBhvr>
                                    </p:animEffect>
                                  </p:childTnLst>
                                </p:cTn>
                              </p:par>
                            </p:childTnLst>
                          </p:cTn>
                        </p:par>
                      </p:childTnLst>
                    </p:cTn>
                  </p:par>
                  <p:par>
                    <p:cTn id="31" fill="hold">
                      <p:stCondLst>
                        <p:cond delay="indefinite"/>
                      </p:stCondLst>
                      <p:childTnLst>
                        <p:par>
                          <p:cTn id="32" fill="hold">
                            <p:stCondLst>
                              <p:cond delay="0"/>
                            </p:stCondLst>
                            <p:childTnLst>
                              <p:par>
                                <p:cTn id="33" presetID="27" presetClass="emph" presetSubtype="0" repeatCount="2000" fill="remove" grpId="0" nodeType="clickEffect">
                                  <p:stCondLst>
                                    <p:cond delay="0"/>
                                  </p:stCondLst>
                                  <p:childTnLst>
                                    <p:animClr clrSpc="rgb" dir="cw">
                                      <p:cBhvr override="childStyle">
                                        <p:cTn id="34" dur="250" autoRev="1" fill="remove"/>
                                        <p:tgtEl>
                                          <p:spTgt spid="44"/>
                                        </p:tgtEl>
                                        <p:attrNameLst>
                                          <p:attrName>style.color</p:attrName>
                                        </p:attrNameLst>
                                      </p:cBhvr>
                                      <p:to>
                                        <a:schemeClr val="bg1"/>
                                      </p:to>
                                    </p:animClr>
                                    <p:animClr clrSpc="rgb" dir="cw">
                                      <p:cBhvr>
                                        <p:cTn id="35" dur="250" autoRev="1" fill="remove"/>
                                        <p:tgtEl>
                                          <p:spTgt spid="44"/>
                                        </p:tgtEl>
                                        <p:attrNameLst>
                                          <p:attrName>fillcolor</p:attrName>
                                        </p:attrNameLst>
                                      </p:cBhvr>
                                      <p:to>
                                        <a:schemeClr val="bg1"/>
                                      </p:to>
                                    </p:animClr>
                                    <p:set>
                                      <p:cBhvr>
                                        <p:cTn id="36" dur="250" autoRev="1" fill="remove"/>
                                        <p:tgtEl>
                                          <p:spTgt spid="44"/>
                                        </p:tgtEl>
                                        <p:attrNameLst>
                                          <p:attrName>fill.type</p:attrName>
                                        </p:attrNameLst>
                                      </p:cBhvr>
                                      <p:to>
                                        <p:strVal val="solid"/>
                                      </p:to>
                                    </p:set>
                                    <p:set>
                                      <p:cBhvr>
                                        <p:cTn id="37" dur="250" autoRev="1" fill="remove"/>
                                        <p:tgtEl>
                                          <p:spTgt spid="44"/>
                                        </p:tgtEl>
                                        <p:attrNameLst>
                                          <p:attrName>fill.on</p:attrName>
                                        </p:attrNameLst>
                                      </p:cBhvr>
                                      <p:to>
                                        <p:strVal val="true"/>
                                      </p:to>
                                    </p:set>
                                  </p:childTnLst>
                                </p:cTn>
                              </p:par>
                              <p:par>
                                <p:cTn id="38" presetID="27" presetClass="emph" presetSubtype="0" repeatCount="2000" fill="remove" grpId="0" nodeType="withEffect">
                                  <p:stCondLst>
                                    <p:cond delay="0"/>
                                  </p:stCondLst>
                                  <p:childTnLst>
                                    <p:animClr clrSpc="rgb" dir="cw">
                                      <p:cBhvr override="childStyle">
                                        <p:cTn id="39" dur="250" autoRev="1" fill="remove"/>
                                        <p:tgtEl>
                                          <p:spTgt spid="41"/>
                                        </p:tgtEl>
                                        <p:attrNameLst>
                                          <p:attrName>style.color</p:attrName>
                                        </p:attrNameLst>
                                      </p:cBhvr>
                                      <p:to>
                                        <a:schemeClr val="bg1"/>
                                      </p:to>
                                    </p:animClr>
                                    <p:animClr clrSpc="rgb" dir="cw">
                                      <p:cBhvr>
                                        <p:cTn id="40" dur="250" autoRev="1" fill="remove"/>
                                        <p:tgtEl>
                                          <p:spTgt spid="41"/>
                                        </p:tgtEl>
                                        <p:attrNameLst>
                                          <p:attrName>fillcolor</p:attrName>
                                        </p:attrNameLst>
                                      </p:cBhvr>
                                      <p:to>
                                        <a:schemeClr val="bg1"/>
                                      </p:to>
                                    </p:animClr>
                                    <p:set>
                                      <p:cBhvr>
                                        <p:cTn id="41" dur="250" autoRev="1" fill="remove"/>
                                        <p:tgtEl>
                                          <p:spTgt spid="41"/>
                                        </p:tgtEl>
                                        <p:attrNameLst>
                                          <p:attrName>fill.type</p:attrName>
                                        </p:attrNameLst>
                                      </p:cBhvr>
                                      <p:to>
                                        <p:strVal val="solid"/>
                                      </p:to>
                                    </p:set>
                                    <p:set>
                                      <p:cBhvr>
                                        <p:cTn id="42" dur="250" autoRev="1" fill="remove"/>
                                        <p:tgtEl>
                                          <p:spTgt spid="41"/>
                                        </p:tgtEl>
                                        <p:attrNameLst>
                                          <p:attrName>fill.on</p:attrName>
                                        </p:attrNameLst>
                                      </p:cBhvr>
                                      <p:to>
                                        <p:strVal val="true"/>
                                      </p:to>
                                    </p:set>
                                  </p:childTnLst>
                                </p:cTn>
                              </p:par>
                              <p:par>
                                <p:cTn id="43" presetID="27" presetClass="emph" presetSubtype="0" repeatCount="2000" fill="remove" grpId="0" nodeType="withEffect">
                                  <p:stCondLst>
                                    <p:cond delay="0"/>
                                  </p:stCondLst>
                                  <p:childTnLst>
                                    <p:animClr clrSpc="rgb" dir="cw">
                                      <p:cBhvr override="childStyle">
                                        <p:cTn id="44" dur="250" autoRev="1" fill="remove"/>
                                        <p:tgtEl>
                                          <p:spTgt spid="43"/>
                                        </p:tgtEl>
                                        <p:attrNameLst>
                                          <p:attrName>style.color</p:attrName>
                                        </p:attrNameLst>
                                      </p:cBhvr>
                                      <p:to>
                                        <a:schemeClr val="bg1"/>
                                      </p:to>
                                    </p:animClr>
                                    <p:animClr clrSpc="rgb" dir="cw">
                                      <p:cBhvr>
                                        <p:cTn id="45" dur="250" autoRev="1" fill="remove"/>
                                        <p:tgtEl>
                                          <p:spTgt spid="43"/>
                                        </p:tgtEl>
                                        <p:attrNameLst>
                                          <p:attrName>fillcolor</p:attrName>
                                        </p:attrNameLst>
                                      </p:cBhvr>
                                      <p:to>
                                        <a:schemeClr val="bg1"/>
                                      </p:to>
                                    </p:animClr>
                                    <p:set>
                                      <p:cBhvr>
                                        <p:cTn id="46" dur="250" autoRev="1" fill="remove"/>
                                        <p:tgtEl>
                                          <p:spTgt spid="43"/>
                                        </p:tgtEl>
                                        <p:attrNameLst>
                                          <p:attrName>fill.type</p:attrName>
                                        </p:attrNameLst>
                                      </p:cBhvr>
                                      <p:to>
                                        <p:strVal val="solid"/>
                                      </p:to>
                                    </p:set>
                                    <p:set>
                                      <p:cBhvr>
                                        <p:cTn id="47" dur="250" autoRev="1" fill="remove"/>
                                        <p:tgtEl>
                                          <p:spTgt spid="43"/>
                                        </p:tgtEl>
                                        <p:attrNameLst>
                                          <p:attrName>fill.on</p:attrName>
                                        </p:attrNameLst>
                                      </p:cBhvr>
                                      <p:to>
                                        <p:strVal val="true"/>
                                      </p:to>
                                    </p:set>
                                  </p:childTnLst>
                                </p:cTn>
                              </p:par>
                              <p:par>
                                <p:cTn id="48" presetID="27" presetClass="emph" presetSubtype="0" repeatCount="2000" fill="remove" grpId="0" nodeType="withEffect">
                                  <p:stCondLst>
                                    <p:cond delay="0"/>
                                  </p:stCondLst>
                                  <p:childTnLst>
                                    <p:animClr clrSpc="rgb" dir="cw">
                                      <p:cBhvr override="childStyle">
                                        <p:cTn id="49" dur="250" autoRev="1" fill="remove"/>
                                        <p:tgtEl>
                                          <p:spTgt spid="45"/>
                                        </p:tgtEl>
                                        <p:attrNameLst>
                                          <p:attrName>style.color</p:attrName>
                                        </p:attrNameLst>
                                      </p:cBhvr>
                                      <p:to>
                                        <a:schemeClr val="bg1"/>
                                      </p:to>
                                    </p:animClr>
                                    <p:animClr clrSpc="rgb" dir="cw">
                                      <p:cBhvr>
                                        <p:cTn id="50" dur="250" autoRev="1" fill="remove"/>
                                        <p:tgtEl>
                                          <p:spTgt spid="45"/>
                                        </p:tgtEl>
                                        <p:attrNameLst>
                                          <p:attrName>fillcolor</p:attrName>
                                        </p:attrNameLst>
                                      </p:cBhvr>
                                      <p:to>
                                        <a:schemeClr val="bg1"/>
                                      </p:to>
                                    </p:animClr>
                                    <p:set>
                                      <p:cBhvr>
                                        <p:cTn id="51" dur="250" autoRev="1" fill="remove"/>
                                        <p:tgtEl>
                                          <p:spTgt spid="45"/>
                                        </p:tgtEl>
                                        <p:attrNameLst>
                                          <p:attrName>fill.type</p:attrName>
                                        </p:attrNameLst>
                                      </p:cBhvr>
                                      <p:to>
                                        <p:strVal val="solid"/>
                                      </p:to>
                                    </p:set>
                                    <p:set>
                                      <p:cBhvr>
                                        <p:cTn id="52" dur="250" autoRev="1" fill="remove"/>
                                        <p:tgtEl>
                                          <p:spTgt spid="45"/>
                                        </p:tgtEl>
                                        <p:attrNameLst>
                                          <p:attrName>fill.on</p:attrName>
                                        </p:attrNameLst>
                                      </p:cBhvr>
                                      <p:to>
                                        <p:strVal val="true"/>
                                      </p:to>
                                    </p:set>
                                  </p:childTnLst>
                                </p:cTn>
                              </p:par>
                              <p:par>
                                <p:cTn id="53" presetID="27" presetClass="emph" presetSubtype="0" repeatCount="2000" fill="remove" grpId="0" nodeType="withEffect">
                                  <p:stCondLst>
                                    <p:cond delay="0"/>
                                  </p:stCondLst>
                                  <p:childTnLst>
                                    <p:animClr clrSpc="rgb" dir="cw">
                                      <p:cBhvr override="childStyle">
                                        <p:cTn id="54" dur="250" autoRev="1" fill="remove"/>
                                        <p:tgtEl>
                                          <p:spTgt spid="46"/>
                                        </p:tgtEl>
                                        <p:attrNameLst>
                                          <p:attrName>style.color</p:attrName>
                                        </p:attrNameLst>
                                      </p:cBhvr>
                                      <p:to>
                                        <a:schemeClr val="bg1"/>
                                      </p:to>
                                    </p:animClr>
                                    <p:animClr clrSpc="rgb" dir="cw">
                                      <p:cBhvr>
                                        <p:cTn id="55" dur="250" autoRev="1" fill="remove"/>
                                        <p:tgtEl>
                                          <p:spTgt spid="46"/>
                                        </p:tgtEl>
                                        <p:attrNameLst>
                                          <p:attrName>fillcolor</p:attrName>
                                        </p:attrNameLst>
                                      </p:cBhvr>
                                      <p:to>
                                        <a:schemeClr val="bg1"/>
                                      </p:to>
                                    </p:animClr>
                                    <p:set>
                                      <p:cBhvr>
                                        <p:cTn id="56" dur="250" autoRev="1" fill="remove"/>
                                        <p:tgtEl>
                                          <p:spTgt spid="46"/>
                                        </p:tgtEl>
                                        <p:attrNameLst>
                                          <p:attrName>fill.type</p:attrName>
                                        </p:attrNameLst>
                                      </p:cBhvr>
                                      <p:to>
                                        <p:strVal val="solid"/>
                                      </p:to>
                                    </p:set>
                                    <p:set>
                                      <p:cBhvr>
                                        <p:cTn id="57" dur="250" autoRev="1" fill="remove"/>
                                        <p:tgtEl>
                                          <p:spTgt spid="46"/>
                                        </p:tgtEl>
                                        <p:attrNameLst>
                                          <p:attrName>fill.on</p:attrName>
                                        </p:attrNameLst>
                                      </p:cBhvr>
                                      <p:to>
                                        <p:strVal val="true"/>
                                      </p:to>
                                    </p:set>
                                  </p:childTnLst>
                                </p:cTn>
                              </p:par>
                              <p:par>
                                <p:cTn id="58" presetID="22" presetClass="entr" presetSubtype="4"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down)">
                                      <p:cBhvr>
                                        <p:cTn id="60" dur="500"/>
                                        <p:tgtEl>
                                          <p:spTgt spid="9"/>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animBg="1"/>
      <p:bldP spid="41" grpId="0" animBg="1"/>
      <p:bldP spid="43" grpId="0" animBg="1"/>
      <p:bldP spid="44" grpId="0" animBg="1"/>
      <p:bldP spid="45" grpId="0" animBg="1"/>
      <p:bldP spid="46" grpId="0" animBg="1"/>
      <p:bldP spid="58" grpId="0" animBg="1"/>
      <p:bldP spid="9" grpId="0" animBg="1"/>
      <p:bldP spid="56" grpId="0" animBg="1"/>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Permission Matrix</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21</a:t>
            </a:fld>
            <a:endParaRPr lang="zh-CN" altLang="en-US"/>
          </a:p>
        </p:txBody>
      </p:sp>
      <p:sp>
        <p:nvSpPr>
          <p:cNvPr id="37" name="Rectangle: Rounded Corners 43">
            <a:extLst>
              <a:ext uri="{FF2B5EF4-FFF2-40B4-BE49-F238E27FC236}">
                <a16:creationId xmlns:a16="http://schemas.microsoft.com/office/drawing/2014/main" id="{8CE27999-7AC9-460C-99AC-B2A16BDC66CB}"/>
              </a:ext>
            </a:extLst>
          </p:cNvPr>
          <p:cNvSpPr/>
          <p:nvPr/>
        </p:nvSpPr>
        <p:spPr>
          <a:xfrm>
            <a:off x="262128" y="3615718"/>
            <a:ext cx="2231136" cy="798576"/>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Times New Roman" panose="02020603050405020304" pitchFamily="18" charset="0"/>
                <a:cs typeface="Times New Roman" panose="02020603050405020304" pitchFamily="18" charset="0"/>
              </a:rPr>
              <a:t>ld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st</a:t>
            </a:r>
            <a:r>
              <a:rPr lang="en-US" altLang="zh-CN" sz="2400" dirty="0">
                <a:latin typeface="Times New Roman" panose="02020603050405020304" pitchFamily="18" charset="0"/>
                <a:cs typeface="Times New Roman" panose="02020603050405020304" pitchFamily="18" charset="0"/>
              </a:rPr>
              <a:t> instruction</a:t>
            </a:r>
            <a:endParaRPr lang="zh-CN" altLang="en-US" sz="2400" dirty="0">
              <a:latin typeface="Times New Roman" panose="02020603050405020304" pitchFamily="18" charset="0"/>
              <a:cs typeface="Times New Roman" panose="02020603050405020304" pitchFamily="18" charset="0"/>
            </a:endParaRPr>
          </a:p>
        </p:txBody>
      </p:sp>
      <p:sp>
        <p:nvSpPr>
          <p:cNvPr id="39" name="Rectangle: Rounded Corners 7">
            <a:extLst>
              <a:ext uri="{FF2B5EF4-FFF2-40B4-BE49-F238E27FC236}">
                <a16:creationId xmlns:a16="http://schemas.microsoft.com/office/drawing/2014/main" id="{CFDB09A2-4886-4B63-9584-5CA21F13CB1F}"/>
              </a:ext>
            </a:extLst>
          </p:cNvPr>
          <p:cNvSpPr/>
          <p:nvPr/>
        </p:nvSpPr>
        <p:spPr>
          <a:xfrm>
            <a:off x="3127835" y="4572000"/>
            <a:ext cx="1852597" cy="798576"/>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TLB</a:t>
            </a:r>
          </a:p>
        </p:txBody>
      </p:sp>
      <p:sp>
        <p:nvSpPr>
          <p:cNvPr id="41" name="Rectangle: Rounded Corners 7">
            <a:extLst>
              <a:ext uri="{FF2B5EF4-FFF2-40B4-BE49-F238E27FC236}">
                <a16:creationId xmlns:a16="http://schemas.microsoft.com/office/drawing/2014/main" id="{2E2BA0B5-0FDB-425C-A9F4-EB292BB39A80}"/>
              </a:ext>
            </a:extLst>
          </p:cNvPr>
          <p:cNvSpPr/>
          <p:nvPr/>
        </p:nvSpPr>
        <p:spPr>
          <a:xfrm>
            <a:off x="5754916" y="4572000"/>
            <a:ext cx="2742908" cy="798576"/>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Page-level Permission</a:t>
            </a:r>
          </a:p>
        </p:txBody>
      </p:sp>
      <p:sp>
        <p:nvSpPr>
          <p:cNvPr id="43" name="Rectangle: Rounded Corners 7">
            <a:extLst>
              <a:ext uri="{FF2B5EF4-FFF2-40B4-BE49-F238E27FC236}">
                <a16:creationId xmlns:a16="http://schemas.microsoft.com/office/drawing/2014/main" id="{FF43B9F0-AECC-493D-A25A-48630AAA0E9C}"/>
              </a:ext>
            </a:extLst>
          </p:cNvPr>
          <p:cNvSpPr/>
          <p:nvPr/>
        </p:nvSpPr>
        <p:spPr>
          <a:xfrm>
            <a:off x="3127835" y="2633472"/>
            <a:ext cx="1852597" cy="798576"/>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35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Permission</a:t>
            </a:r>
          </a:p>
          <a:p>
            <a:pPr algn="ctr"/>
            <a:r>
              <a:rPr lang="en-US" altLang="zh-CN" sz="2000" dirty="0">
                <a:latin typeface="Times New Roman" panose="02020603050405020304" pitchFamily="18" charset="0"/>
                <a:cs typeface="Times New Roman" panose="02020603050405020304" pitchFamily="18" charset="0"/>
              </a:rPr>
              <a:t>Matrix</a:t>
            </a:r>
          </a:p>
        </p:txBody>
      </p:sp>
      <p:sp>
        <p:nvSpPr>
          <p:cNvPr id="44" name="Rectangle: Rounded Corners 7">
            <a:extLst>
              <a:ext uri="{FF2B5EF4-FFF2-40B4-BE49-F238E27FC236}">
                <a16:creationId xmlns:a16="http://schemas.microsoft.com/office/drawing/2014/main" id="{1040B040-0825-4BD4-B924-4A435BFA34A6}"/>
              </a:ext>
            </a:extLst>
          </p:cNvPr>
          <p:cNvSpPr/>
          <p:nvPr/>
        </p:nvSpPr>
        <p:spPr>
          <a:xfrm>
            <a:off x="5754916" y="2633472"/>
            <a:ext cx="2742908" cy="798576"/>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35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Process-wide PMO Permission</a:t>
            </a:r>
          </a:p>
        </p:txBody>
      </p:sp>
      <p:sp>
        <p:nvSpPr>
          <p:cNvPr id="46" name="Rectangle: Rounded Corners 7">
            <a:extLst>
              <a:ext uri="{FF2B5EF4-FFF2-40B4-BE49-F238E27FC236}">
                <a16:creationId xmlns:a16="http://schemas.microsoft.com/office/drawing/2014/main" id="{E6EFE9D5-130F-47B2-93A8-77CA25DA123E}"/>
              </a:ext>
            </a:extLst>
          </p:cNvPr>
          <p:cNvSpPr/>
          <p:nvPr/>
        </p:nvSpPr>
        <p:spPr>
          <a:xfrm>
            <a:off x="9022372" y="3615718"/>
            <a:ext cx="2742908" cy="798576"/>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35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Most Strict Permission</a:t>
            </a:r>
          </a:p>
        </p:txBody>
      </p:sp>
      <p:sp>
        <p:nvSpPr>
          <p:cNvPr id="47" name="Rectangle: Rounded Corners 43">
            <a:extLst>
              <a:ext uri="{FF2B5EF4-FFF2-40B4-BE49-F238E27FC236}">
                <a16:creationId xmlns:a16="http://schemas.microsoft.com/office/drawing/2014/main" id="{D6B45BC5-8459-4A41-83F3-8E142722133A}"/>
              </a:ext>
            </a:extLst>
          </p:cNvPr>
          <p:cNvSpPr/>
          <p:nvPr/>
        </p:nvSpPr>
        <p:spPr>
          <a:xfrm>
            <a:off x="2883408" y="1823402"/>
            <a:ext cx="1042416" cy="462598"/>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Attach</a:t>
            </a:r>
            <a:endParaRPr lang="zh-CN" altLang="en-US" sz="2400" dirty="0">
              <a:latin typeface="Times New Roman" panose="02020603050405020304" pitchFamily="18" charset="0"/>
              <a:cs typeface="Times New Roman" panose="02020603050405020304" pitchFamily="18" charset="0"/>
            </a:endParaRPr>
          </a:p>
        </p:txBody>
      </p:sp>
      <p:sp>
        <p:nvSpPr>
          <p:cNvPr id="48" name="Rectangle: Rounded Corners 43">
            <a:extLst>
              <a:ext uri="{FF2B5EF4-FFF2-40B4-BE49-F238E27FC236}">
                <a16:creationId xmlns:a16="http://schemas.microsoft.com/office/drawing/2014/main" id="{E434C9CE-2886-4AE6-87C1-E7555214C396}"/>
              </a:ext>
            </a:extLst>
          </p:cNvPr>
          <p:cNvSpPr/>
          <p:nvPr/>
        </p:nvSpPr>
        <p:spPr>
          <a:xfrm>
            <a:off x="4206240" y="1823402"/>
            <a:ext cx="1097280" cy="462598"/>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Detach</a:t>
            </a:r>
            <a:endParaRPr lang="zh-CN" altLang="en-US" sz="2400" dirty="0">
              <a:latin typeface="Times New Roman" panose="02020603050405020304" pitchFamily="18" charset="0"/>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1C10BE34-7172-44AB-AE6F-A818F9165342}"/>
              </a:ext>
            </a:extLst>
          </p:cNvPr>
          <p:cNvCxnSpPr>
            <a:endCxn id="43" idx="1"/>
          </p:cNvCxnSpPr>
          <p:nvPr/>
        </p:nvCxnSpPr>
        <p:spPr>
          <a:xfrm flipV="1">
            <a:off x="2414016" y="3032760"/>
            <a:ext cx="713819" cy="6370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4B1CD43-55A3-43E2-A4DC-C23FB33871EA}"/>
              </a:ext>
            </a:extLst>
          </p:cNvPr>
          <p:cNvCxnSpPr>
            <a:cxnSpLocks/>
            <a:endCxn id="39" idx="1"/>
          </p:cNvCxnSpPr>
          <p:nvPr/>
        </p:nvCxnSpPr>
        <p:spPr>
          <a:xfrm>
            <a:off x="2493264" y="4352544"/>
            <a:ext cx="634571" cy="61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48060739-A074-4F46-9A5C-250573870D73}"/>
              </a:ext>
            </a:extLst>
          </p:cNvPr>
          <p:cNvCxnSpPr>
            <a:cxnSpLocks/>
            <a:stCxn id="43" idx="3"/>
            <a:endCxn id="44" idx="1"/>
          </p:cNvCxnSpPr>
          <p:nvPr/>
        </p:nvCxnSpPr>
        <p:spPr>
          <a:xfrm>
            <a:off x="4980432" y="3032760"/>
            <a:ext cx="774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C2589F9F-4FEB-44E8-8305-1F03307E2324}"/>
              </a:ext>
            </a:extLst>
          </p:cNvPr>
          <p:cNvCxnSpPr>
            <a:cxnSpLocks/>
            <a:stCxn id="39" idx="3"/>
            <a:endCxn id="41" idx="1"/>
          </p:cNvCxnSpPr>
          <p:nvPr/>
        </p:nvCxnSpPr>
        <p:spPr>
          <a:xfrm>
            <a:off x="4980432" y="4971288"/>
            <a:ext cx="774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C35707E-D020-47FD-8826-327E5786AFD7}"/>
              </a:ext>
            </a:extLst>
          </p:cNvPr>
          <p:cNvCxnSpPr>
            <a:cxnSpLocks/>
            <a:endCxn id="46" idx="1"/>
          </p:cNvCxnSpPr>
          <p:nvPr/>
        </p:nvCxnSpPr>
        <p:spPr>
          <a:xfrm>
            <a:off x="8497824" y="3032760"/>
            <a:ext cx="524548" cy="9822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037241D1-DC9A-40E4-88B3-72A3B0DF0F16}"/>
              </a:ext>
            </a:extLst>
          </p:cNvPr>
          <p:cNvCxnSpPr>
            <a:cxnSpLocks/>
            <a:endCxn id="46" idx="1"/>
          </p:cNvCxnSpPr>
          <p:nvPr/>
        </p:nvCxnSpPr>
        <p:spPr>
          <a:xfrm flipV="1">
            <a:off x="8497824" y="4015006"/>
            <a:ext cx="524548" cy="956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ECA8DC2-794B-445A-BE71-0053DB228BCB}"/>
              </a:ext>
            </a:extLst>
          </p:cNvPr>
          <p:cNvCxnSpPr>
            <a:cxnSpLocks/>
            <a:stCxn id="47" idx="2"/>
          </p:cNvCxnSpPr>
          <p:nvPr/>
        </p:nvCxnSpPr>
        <p:spPr>
          <a:xfrm>
            <a:off x="3404616" y="2286000"/>
            <a:ext cx="0" cy="3474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13C7CD9E-8B32-4182-A8E4-28778743747A}"/>
              </a:ext>
            </a:extLst>
          </p:cNvPr>
          <p:cNvCxnSpPr>
            <a:cxnSpLocks/>
          </p:cNvCxnSpPr>
          <p:nvPr/>
        </p:nvCxnSpPr>
        <p:spPr>
          <a:xfrm flipV="1">
            <a:off x="4703065" y="2286000"/>
            <a:ext cx="1" cy="3474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790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left)">
                                      <p:cBhvr>
                                        <p:cTn id="46" dur="500"/>
                                        <p:tgtEl>
                                          <p:spTgt spid="64"/>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up)">
                                      <p:cBhvr>
                                        <p:cTn id="55" dur="500"/>
                                        <p:tgtEl>
                                          <p:spTgt spid="47"/>
                                        </p:tgtEl>
                                      </p:cBhvr>
                                    </p:animEffect>
                                  </p:childTnLst>
                                </p:cTn>
                              </p:par>
                              <p:par>
                                <p:cTn id="56" presetID="22" presetClass="entr" presetSubtype="1"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up)">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down)">
                                      <p:cBhvr>
                                        <p:cTn id="63" dur="500"/>
                                        <p:tgtEl>
                                          <p:spTgt spid="48"/>
                                        </p:tgtEl>
                                      </p:cBhvr>
                                    </p:animEffect>
                                  </p:childTnLst>
                                </p:cTn>
                              </p:par>
                              <p:par>
                                <p:cTn id="64" presetID="22" presetClass="entr" presetSubtype="4" fill="hold"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down)">
                                      <p:cBhvr>
                                        <p:cTn id="6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1" grpId="0" animBg="1"/>
      <p:bldP spid="43" grpId="0" animBg="1"/>
      <p:bldP spid="44" grpId="0" animBg="1"/>
      <p:bldP spid="46" grpId="0" animBg="1"/>
      <p:bldP spid="47"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31AF-5D3D-48D2-93B4-F60A80E36343}"/>
              </a:ext>
            </a:extLst>
          </p:cNvPr>
          <p:cNvSpPr>
            <a:spLocks noGrp="1"/>
          </p:cNvSpPr>
          <p:nvPr>
            <p:ph type="ctrTitle"/>
          </p:nvPr>
        </p:nvSpPr>
        <p:spPr>
          <a:xfrm>
            <a:off x="1377696" y="1122363"/>
            <a:ext cx="9387840" cy="1468437"/>
          </a:xfrm>
        </p:spPr>
        <p:txBody>
          <a:bodyPr>
            <a:noAutofit/>
          </a:bodyPr>
          <a:lstStyle/>
          <a:p>
            <a:r>
              <a:rPr lang="en-US" altLang="zh-CN" sz="3600" dirty="0">
                <a:latin typeface="Times New Roman" panose="02020603050405020304" pitchFamily="18" charset="0"/>
                <a:cs typeface="Times New Roman" panose="02020603050405020304" pitchFamily="18" charset="0"/>
              </a:rPr>
              <a:t>Hardware-Based Domain Virtualization for Intra-Process Isolation of Persistent Memory Objects</a:t>
            </a:r>
            <a:endParaRPr lang="zh-CN" altLang="en-US" sz="3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EF36505-C640-4211-B77F-6E946D5A8E1B}"/>
              </a:ext>
            </a:extLst>
          </p:cNvPr>
          <p:cNvSpPr>
            <a:spLocks noGrp="1"/>
          </p:cNvSpPr>
          <p:nvPr>
            <p:ph type="subTitle" idx="1"/>
          </p:nvPr>
        </p:nvSpPr>
        <p:spPr>
          <a:xfrm>
            <a:off x="1524000" y="3602038"/>
            <a:ext cx="9144000" cy="503913"/>
          </a:xfrm>
        </p:spPr>
        <p:txBody>
          <a:bodyPr/>
          <a:lstStyle/>
          <a:p>
            <a:r>
              <a:rPr lang="en-US" altLang="zh-CN" b="1" dirty="0">
                <a:latin typeface="Times New Roman" panose="02020603050405020304" pitchFamily="18" charset="0"/>
                <a:cs typeface="Times New Roman" panose="02020603050405020304" pitchFamily="18" charset="0"/>
              </a:rPr>
              <a:t>Yuanchao Xu</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ChenCheng</a:t>
            </a:r>
            <a:r>
              <a:rPr lang="en-US" altLang="zh-CN" dirty="0">
                <a:latin typeface="Times New Roman" panose="02020603050405020304" pitchFamily="18" charset="0"/>
                <a:cs typeface="Times New Roman" panose="02020603050405020304" pitchFamily="18" charset="0"/>
              </a:rPr>
              <a:t> Ye, Yan </a:t>
            </a:r>
            <a:r>
              <a:rPr lang="en-US" altLang="zh-CN" dirty="0" err="1">
                <a:latin typeface="Times New Roman" panose="02020603050405020304" pitchFamily="18" charset="0"/>
                <a:cs typeface="Times New Roman" panose="02020603050405020304" pitchFamily="18" charset="0"/>
              </a:rPr>
              <a:t>Solihin</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Xipeng</a:t>
            </a:r>
            <a:r>
              <a:rPr lang="en-US" altLang="zh-CN" dirty="0">
                <a:latin typeface="Times New Roman" panose="02020603050405020304" pitchFamily="18" charset="0"/>
                <a:cs typeface="Times New Roman" panose="02020603050405020304" pitchFamily="18" charset="0"/>
              </a:rPr>
              <a:t> Shen</a:t>
            </a:r>
            <a:endParaRPr lang="zh-CN" alt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80DF0A1C-AB6F-4728-8B4A-5D00BBDF97D8}"/>
              </a:ext>
            </a:extLst>
          </p:cNvPr>
          <p:cNvSpPr>
            <a:spLocks noGrp="1"/>
          </p:cNvSpPr>
          <p:nvPr>
            <p:ph type="sldNum" sz="quarter" idx="12"/>
          </p:nvPr>
        </p:nvSpPr>
        <p:spPr/>
        <p:txBody>
          <a:bodyPr>
            <a:normAutofit/>
          </a:bodyPr>
          <a:lstStyle/>
          <a:p>
            <a:fld id="{1FF6B7B6-595F-408B-AA88-41FA1CB51C2E}" type="slidenum">
              <a:rPr lang="zh-CN" altLang="en-US" smtClean="0"/>
              <a:t>22</a:t>
            </a:fld>
            <a:endParaRPr lang="zh-CN" altLang="en-US"/>
          </a:p>
        </p:txBody>
      </p:sp>
      <p:pic>
        <p:nvPicPr>
          <p:cNvPr id="5" name="Picture 4" descr="A close up of a logo&#10;&#10;Description automatically generated">
            <a:extLst>
              <a:ext uri="{FF2B5EF4-FFF2-40B4-BE49-F238E27FC236}">
                <a16:creationId xmlns:a16="http://schemas.microsoft.com/office/drawing/2014/main" id="{CAE80CD4-E8CE-41D7-A43D-FE5173D1C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737" y="4682387"/>
            <a:ext cx="4188029" cy="1000223"/>
          </a:xfrm>
          <a:prstGeom prst="rect">
            <a:avLst/>
          </a:prstGeom>
        </p:spPr>
      </p:pic>
      <p:pic>
        <p:nvPicPr>
          <p:cNvPr id="7" name="Picture 6" descr="A picture containing drawing, stop, sign, red&#10;&#10;Description automatically generated">
            <a:extLst>
              <a:ext uri="{FF2B5EF4-FFF2-40B4-BE49-F238E27FC236}">
                <a16:creationId xmlns:a16="http://schemas.microsoft.com/office/drawing/2014/main" id="{75D1EB38-E187-467D-B8F2-FE7D461CD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989" y="4638112"/>
            <a:ext cx="2279475" cy="1097525"/>
          </a:xfrm>
          <a:prstGeom prst="rect">
            <a:avLst/>
          </a:prstGeom>
        </p:spPr>
      </p:pic>
      <p:pic>
        <p:nvPicPr>
          <p:cNvPr id="6" name="图片 5" descr="图片包含 游戏机, 食物, 画&#10;&#10;描述已自动生成">
            <a:extLst>
              <a:ext uri="{FF2B5EF4-FFF2-40B4-BE49-F238E27FC236}">
                <a16:creationId xmlns:a16="http://schemas.microsoft.com/office/drawing/2014/main" id="{D79B5202-CE41-413A-828D-853F3C64EF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20" y="4516176"/>
            <a:ext cx="1850897" cy="1332646"/>
          </a:xfrm>
          <a:prstGeom prst="rect">
            <a:avLst/>
          </a:prstGeom>
        </p:spPr>
      </p:pic>
      <p:sp>
        <p:nvSpPr>
          <p:cNvPr id="9" name="Content Placeholder 2">
            <a:extLst>
              <a:ext uri="{FF2B5EF4-FFF2-40B4-BE49-F238E27FC236}">
                <a16:creationId xmlns:a16="http://schemas.microsoft.com/office/drawing/2014/main" id="{5FAB09C0-B698-014D-867A-A37F551DE38F}"/>
              </a:ext>
            </a:extLst>
          </p:cNvPr>
          <p:cNvSpPr txBox="1">
            <a:spLocks/>
          </p:cNvSpPr>
          <p:nvPr/>
        </p:nvSpPr>
        <p:spPr>
          <a:xfrm>
            <a:off x="5172003" y="6319836"/>
            <a:ext cx="1362148"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ISCA 2020</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2067365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Security is more Important for PM</a:t>
            </a:r>
            <a:endParaRPr lang="zh-CN" altLang="en-US" sz="36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23</a:t>
            </a:fld>
            <a:endParaRPr lang="zh-CN" altLang="en-US"/>
          </a:p>
        </p:txBody>
      </p:sp>
      <p:sp>
        <p:nvSpPr>
          <p:cNvPr id="22" name="Rectangle: Rounded Corners 7">
            <a:extLst>
              <a:ext uri="{FF2B5EF4-FFF2-40B4-BE49-F238E27FC236}">
                <a16:creationId xmlns:a16="http://schemas.microsoft.com/office/drawing/2014/main" id="{B0374E8D-47F3-415B-8CAE-AAD53CC218D4}"/>
              </a:ext>
            </a:extLst>
          </p:cNvPr>
          <p:cNvSpPr/>
          <p:nvPr/>
        </p:nvSpPr>
        <p:spPr>
          <a:xfrm>
            <a:off x="6880601" y="2739283"/>
            <a:ext cx="1121537"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PMO1</a:t>
            </a:r>
            <a:endParaRPr lang="zh-CN" altLang="en-US" sz="24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BB723A3C-1BC7-46A0-B1AF-9AE208B8EC03}"/>
              </a:ext>
            </a:extLst>
          </p:cNvPr>
          <p:cNvCxnSpPr/>
          <p:nvPr/>
        </p:nvCxnSpPr>
        <p:spPr>
          <a:xfrm>
            <a:off x="688060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00816DD-73E1-483A-BC52-C7D66947971D}"/>
              </a:ext>
            </a:extLst>
          </p:cNvPr>
          <p:cNvCxnSpPr/>
          <p:nvPr/>
        </p:nvCxnSpPr>
        <p:spPr>
          <a:xfrm>
            <a:off x="8002143"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ACC87D-30A2-403E-8ABF-24E1AE241B59}"/>
              </a:ext>
            </a:extLst>
          </p:cNvPr>
          <p:cNvSpPr txBox="1">
            <a:spLocks/>
          </p:cNvSpPr>
          <p:nvPr/>
        </p:nvSpPr>
        <p:spPr>
          <a:xfrm>
            <a:off x="6291072" y="1827651"/>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D027C098-8534-469A-B56E-76BF503B8D35}"/>
              </a:ext>
            </a:extLst>
          </p:cNvPr>
          <p:cNvCxnSpPr/>
          <p:nvPr/>
        </p:nvCxnSpPr>
        <p:spPr>
          <a:xfrm>
            <a:off x="3998976"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8896318-24D6-44B9-BCA6-87C8EB95D3DD}"/>
              </a:ext>
            </a:extLst>
          </p:cNvPr>
          <p:cNvCxnSpPr/>
          <p:nvPr/>
        </p:nvCxnSpPr>
        <p:spPr>
          <a:xfrm>
            <a:off x="5120513" y="2271636"/>
            <a:ext cx="0" cy="3468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A7A8FA21-A6FA-45B9-95ED-B315747832B0}"/>
              </a:ext>
            </a:extLst>
          </p:cNvPr>
          <p:cNvSpPr txBox="1">
            <a:spLocks/>
          </p:cNvSpPr>
          <p:nvPr/>
        </p:nvSpPr>
        <p:spPr>
          <a:xfrm>
            <a:off x="3409442" y="1827651"/>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Address Space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sp>
        <p:nvSpPr>
          <p:cNvPr id="31" name="Rectangle: Rounded Corners 7">
            <a:extLst>
              <a:ext uri="{FF2B5EF4-FFF2-40B4-BE49-F238E27FC236}">
                <a16:creationId xmlns:a16="http://schemas.microsoft.com/office/drawing/2014/main" id="{F6DD5EB9-E941-48D8-A4A0-B43020CCE291}"/>
              </a:ext>
            </a:extLst>
          </p:cNvPr>
          <p:cNvSpPr/>
          <p:nvPr/>
        </p:nvSpPr>
        <p:spPr>
          <a:xfrm>
            <a:off x="3998975" y="2762065"/>
            <a:ext cx="1121537" cy="87875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PTEs</a:t>
            </a:r>
          </a:p>
        </p:txBody>
      </p:sp>
      <p:cxnSp>
        <p:nvCxnSpPr>
          <p:cNvPr id="10" name="直接箭头连接符 9">
            <a:extLst>
              <a:ext uri="{FF2B5EF4-FFF2-40B4-BE49-F238E27FC236}">
                <a16:creationId xmlns:a16="http://schemas.microsoft.com/office/drawing/2014/main" id="{29D28182-D358-49CA-8F52-27F5DB672F92}"/>
              </a:ext>
            </a:extLst>
          </p:cNvPr>
          <p:cNvCxnSpPr>
            <a:cxnSpLocks/>
          </p:cNvCxnSpPr>
          <p:nvPr/>
        </p:nvCxnSpPr>
        <p:spPr>
          <a:xfrm>
            <a:off x="5120512" y="2852928"/>
            <a:ext cx="1760084"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A33206F-8E7C-4F40-A6B6-1FA23218D694}"/>
              </a:ext>
            </a:extLst>
          </p:cNvPr>
          <p:cNvCxnSpPr>
            <a:cxnSpLocks/>
          </p:cNvCxnSpPr>
          <p:nvPr/>
        </p:nvCxnSpPr>
        <p:spPr>
          <a:xfrm>
            <a:off x="5120511" y="3592654"/>
            <a:ext cx="1760075"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7">
            <a:extLst>
              <a:ext uri="{FF2B5EF4-FFF2-40B4-BE49-F238E27FC236}">
                <a16:creationId xmlns:a16="http://schemas.microsoft.com/office/drawing/2014/main" id="{A0053D79-C099-4B6B-898A-F28022AC39B1}"/>
              </a:ext>
            </a:extLst>
          </p:cNvPr>
          <p:cNvSpPr/>
          <p:nvPr/>
        </p:nvSpPr>
        <p:spPr>
          <a:xfrm>
            <a:off x="6880596" y="4046459"/>
            <a:ext cx="1121537"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PMO2</a:t>
            </a:r>
            <a:endParaRPr lang="zh-CN" altLang="en-US" sz="2400" dirty="0">
              <a:latin typeface="Times New Roman" panose="02020603050405020304" pitchFamily="18" charset="0"/>
              <a:cs typeface="Times New Roman" panose="02020603050405020304" pitchFamily="18" charset="0"/>
            </a:endParaRPr>
          </a:p>
        </p:txBody>
      </p:sp>
      <p:sp>
        <p:nvSpPr>
          <p:cNvPr id="18" name="Rectangle: Rounded Corners 7">
            <a:extLst>
              <a:ext uri="{FF2B5EF4-FFF2-40B4-BE49-F238E27FC236}">
                <a16:creationId xmlns:a16="http://schemas.microsoft.com/office/drawing/2014/main" id="{18E136C7-3B87-4C9F-AE68-6ED01B75F04D}"/>
              </a:ext>
            </a:extLst>
          </p:cNvPr>
          <p:cNvSpPr/>
          <p:nvPr/>
        </p:nvSpPr>
        <p:spPr>
          <a:xfrm>
            <a:off x="3998975" y="4046459"/>
            <a:ext cx="1121537" cy="87875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PTEs</a:t>
            </a:r>
          </a:p>
        </p:txBody>
      </p:sp>
      <p:cxnSp>
        <p:nvCxnSpPr>
          <p:cNvPr id="19" name="直接箭头连接符 18">
            <a:extLst>
              <a:ext uri="{FF2B5EF4-FFF2-40B4-BE49-F238E27FC236}">
                <a16:creationId xmlns:a16="http://schemas.microsoft.com/office/drawing/2014/main" id="{D2D53772-7FC3-4B11-B1D9-9A6F4521077F}"/>
              </a:ext>
            </a:extLst>
          </p:cNvPr>
          <p:cNvCxnSpPr>
            <a:cxnSpLocks/>
          </p:cNvCxnSpPr>
          <p:nvPr/>
        </p:nvCxnSpPr>
        <p:spPr>
          <a:xfrm flipV="1">
            <a:off x="5120512" y="4131252"/>
            <a:ext cx="1760074" cy="607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A0A150F-8BA6-4B5A-9321-70C283C57358}"/>
              </a:ext>
            </a:extLst>
          </p:cNvPr>
          <p:cNvCxnSpPr>
            <a:cxnSpLocks/>
          </p:cNvCxnSpPr>
          <p:nvPr/>
        </p:nvCxnSpPr>
        <p:spPr>
          <a:xfrm>
            <a:off x="5120511" y="4877048"/>
            <a:ext cx="1760075"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43">
            <a:extLst>
              <a:ext uri="{FF2B5EF4-FFF2-40B4-BE49-F238E27FC236}">
                <a16:creationId xmlns:a16="http://schemas.microsoft.com/office/drawing/2014/main" id="{5AFB8D44-AF31-44FF-A808-3CA595B19163}"/>
              </a:ext>
            </a:extLst>
          </p:cNvPr>
          <p:cNvSpPr/>
          <p:nvPr/>
        </p:nvSpPr>
        <p:spPr>
          <a:xfrm>
            <a:off x="898629" y="2914276"/>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Thread 1: Attach(PMO1, RW)</a:t>
            </a:r>
            <a:endParaRPr lang="zh-CN" altLang="en-US" dirty="0"/>
          </a:p>
        </p:txBody>
      </p:sp>
      <p:sp>
        <p:nvSpPr>
          <p:cNvPr id="23" name="Rectangle: Rounded Corners 43">
            <a:extLst>
              <a:ext uri="{FF2B5EF4-FFF2-40B4-BE49-F238E27FC236}">
                <a16:creationId xmlns:a16="http://schemas.microsoft.com/office/drawing/2014/main" id="{E2B38304-76F4-49CC-90CC-88CBD125931A}"/>
              </a:ext>
            </a:extLst>
          </p:cNvPr>
          <p:cNvSpPr/>
          <p:nvPr/>
        </p:nvSpPr>
        <p:spPr>
          <a:xfrm>
            <a:off x="890743" y="4160972"/>
            <a:ext cx="2160369"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Thread 2: Attach(PMO2, RW)</a:t>
            </a:r>
            <a:endParaRPr lang="zh-CN" altLang="en-US" dirty="0"/>
          </a:p>
        </p:txBody>
      </p:sp>
      <p:sp>
        <p:nvSpPr>
          <p:cNvPr id="32" name="流程图: 接点 31">
            <a:extLst>
              <a:ext uri="{FF2B5EF4-FFF2-40B4-BE49-F238E27FC236}">
                <a16:creationId xmlns:a16="http://schemas.microsoft.com/office/drawing/2014/main" id="{EF497D42-7D34-4056-8A0C-7A046F840024}"/>
              </a:ext>
            </a:extLst>
          </p:cNvPr>
          <p:cNvSpPr/>
          <p:nvPr/>
        </p:nvSpPr>
        <p:spPr>
          <a:xfrm>
            <a:off x="7142402" y="4218041"/>
            <a:ext cx="103632" cy="103632"/>
          </a:xfrm>
          <a:prstGeom prst="flowChartConnector">
            <a:avLst/>
          </a:prstGeom>
          <a:solidFill>
            <a:srgbClr val="EB04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99D03755-3AFA-49B0-A211-301E3FC1776B}"/>
              </a:ext>
            </a:extLst>
          </p:cNvPr>
          <p:cNvCxnSpPr>
            <a:cxnSpLocks/>
          </p:cNvCxnSpPr>
          <p:nvPr/>
        </p:nvCxnSpPr>
        <p:spPr>
          <a:xfrm flipV="1">
            <a:off x="7193856" y="3592654"/>
            <a:ext cx="1" cy="625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Rounded Corners 43">
            <a:extLst>
              <a:ext uri="{FF2B5EF4-FFF2-40B4-BE49-F238E27FC236}">
                <a16:creationId xmlns:a16="http://schemas.microsoft.com/office/drawing/2014/main" id="{0743AD66-7D5A-4918-92D1-30EB24BDA670}"/>
              </a:ext>
            </a:extLst>
          </p:cNvPr>
          <p:cNvSpPr/>
          <p:nvPr/>
        </p:nvSpPr>
        <p:spPr>
          <a:xfrm>
            <a:off x="8149628" y="2852928"/>
            <a:ext cx="3439967"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Corruption is persistent!</a:t>
            </a:r>
            <a:endParaRPr lang="zh-CN" altLang="en-US" sz="2400" dirty="0"/>
          </a:p>
        </p:txBody>
      </p:sp>
    </p:spTree>
    <p:extLst>
      <p:ext uri="{BB962C8B-B14F-4D97-AF65-F5344CB8AC3E}">
        <p14:creationId xmlns:p14="http://schemas.microsoft.com/office/powerpoint/2010/main" val="2021219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8"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750" fill="hold"/>
                                        <p:tgtEl>
                                          <p:spTgt spid="22"/>
                                        </p:tgtEl>
                                        <p:attrNameLst>
                                          <p:attrName>fillcolor</p:attrName>
                                        </p:attrNameLst>
                                      </p:cBhvr>
                                      <p:to>
                                        <a:srgbClr val="C00000"/>
                                      </p:to>
                                    </p:animClr>
                                    <p:set>
                                      <p:cBhvr>
                                        <p:cTn id="58" dur="750" fill="hold"/>
                                        <p:tgtEl>
                                          <p:spTgt spid="22"/>
                                        </p:tgtEl>
                                        <p:attrNameLst>
                                          <p:attrName>fill.type</p:attrName>
                                        </p:attrNameLst>
                                      </p:cBhvr>
                                      <p:to>
                                        <p:strVal val="solid"/>
                                      </p:to>
                                    </p:set>
                                    <p:set>
                                      <p:cBhvr>
                                        <p:cTn id="59" dur="750" fill="hold"/>
                                        <p:tgtEl>
                                          <p:spTgt spid="22"/>
                                        </p:tgtEl>
                                        <p:attrNameLst>
                                          <p:attrName>fill.on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22" presetClass="exit" presetSubtype="4" fill="hold" grpId="1" nodeType="clickEffect">
                                  <p:stCondLst>
                                    <p:cond delay="0"/>
                                  </p:stCondLst>
                                  <p:childTnLst>
                                    <p:animEffect transition="out" filter="wipe(down)">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22" presetClass="exit" presetSubtype="4" fill="hold" grpId="1" nodeType="withEffect">
                                  <p:stCondLst>
                                    <p:cond delay="0"/>
                                  </p:stCondLst>
                                  <p:childTnLst>
                                    <p:animEffect transition="out" filter="wipe(down)">
                                      <p:cBhvr>
                                        <p:cTn id="66" dur="500"/>
                                        <p:tgtEl>
                                          <p:spTgt spid="31"/>
                                        </p:tgtEl>
                                      </p:cBhvr>
                                    </p:animEffect>
                                    <p:set>
                                      <p:cBhvr>
                                        <p:cTn id="67" dur="1" fill="hold">
                                          <p:stCondLst>
                                            <p:cond delay="499"/>
                                          </p:stCondLst>
                                        </p:cTn>
                                        <p:tgtEl>
                                          <p:spTgt spid="31"/>
                                        </p:tgtEl>
                                        <p:attrNameLst>
                                          <p:attrName>style.visibility</p:attrName>
                                        </p:attrNameLst>
                                      </p:cBhvr>
                                      <p:to>
                                        <p:strVal val="hidden"/>
                                      </p:to>
                                    </p:set>
                                  </p:childTnLst>
                                </p:cTn>
                              </p:par>
                              <p:par>
                                <p:cTn id="68" presetID="22" presetClass="exit" presetSubtype="4" fill="hold" nodeType="withEffect">
                                  <p:stCondLst>
                                    <p:cond delay="0"/>
                                  </p:stCondLst>
                                  <p:childTnLst>
                                    <p:animEffect transition="out" filter="wipe(down)">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par>
                                <p:cTn id="71" presetID="22" presetClass="exit" presetSubtype="4" fill="hold" nodeType="withEffect">
                                  <p:stCondLst>
                                    <p:cond delay="0"/>
                                  </p:stCondLst>
                                  <p:childTnLst>
                                    <p:animEffect transition="out" filter="wipe(down)">
                                      <p:cBhvr>
                                        <p:cTn id="72" dur="500"/>
                                        <p:tgtEl>
                                          <p:spTgt spid="34"/>
                                        </p:tgtEl>
                                      </p:cBhvr>
                                    </p:animEffect>
                                    <p:set>
                                      <p:cBhvr>
                                        <p:cTn id="73" dur="1" fill="hold">
                                          <p:stCondLst>
                                            <p:cond delay="499"/>
                                          </p:stCondLst>
                                        </p:cTn>
                                        <p:tgtEl>
                                          <p:spTgt spid="34"/>
                                        </p:tgtEl>
                                        <p:attrNameLst>
                                          <p:attrName>style.visibility</p:attrName>
                                        </p:attrNameLst>
                                      </p:cBhvr>
                                      <p:to>
                                        <p:strVal val="hidden"/>
                                      </p:to>
                                    </p:set>
                                  </p:childTnLst>
                                </p:cTn>
                              </p:par>
                              <p:par>
                                <p:cTn id="74" presetID="22" presetClass="exit" presetSubtype="4" fill="hold" grpId="1" nodeType="withEffect">
                                  <p:stCondLst>
                                    <p:cond delay="0"/>
                                  </p:stCondLst>
                                  <p:childTnLst>
                                    <p:animEffect transition="out" filter="wipe(down)">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22" presetClass="exit" presetSubtype="4" fill="hold" grpId="1" nodeType="withEffect">
                                  <p:stCondLst>
                                    <p:cond delay="0"/>
                                  </p:stCondLst>
                                  <p:childTnLst>
                                    <p:animEffect transition="out" filter="wipe(down)">
                                      <p:cBhvr>
                                        <p:cTn id="78" dur="500"/>
                                        <p:tgtEl>
                                          <p:spTgt spid="18"/>
                                        </p:tgtEl>
                                      </p:cBhvr>
                                    </p:animEffect>
                                    <p:set>
                                      <p:cBhvr>
                                        <p:cTn id="79" dur="1" fill="hold">
                                          <p:stCondLst>
                                            <p:cond delay="499"/>
                                          </p:stCondLst>
                                        </p:cTn>
                                        <p:tgtEl>
                                          <p:spTgt spid="18"/>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par>
                                <p:cTn id="83" presetID="22" presetClass="exit" presetSubtype="4" fill="hold" nodeType="withEffect">
                                  <p:stCondLst>
                                    <p:cond delay="0"/>
                                  </p:stCondLst>
                                  <p:childTnLst>
                                    <p:animEffect transition="out" filter="wipe(down)">
                                      <p:cBhvr>
                                        <p:cTn id="84" dur="500"/>
                                        <p:tgtEl>
                                          <p:spTgt spid="20"/>
                                        </p:tgtEl>
                                      </p:cBhvr>
                                    </p:animEffect>
                                    <p:set>
                                      <p:cBhvr>
                                        <p:cTn id="85" dur="1" fill="hold">
                                          <p:stCondLst>
                                            <p:cond delay="499"/>
                                          </p:stCondLst>
                                        </p:cTn>
                                        <p:tgtEl>
                                          <p:spTgt spid="20"/>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grpId="0" nodeType="click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barn(inVertical)">
                                      <p:cBhvr>
                                        <p:cTn id="9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P spid="31" grpId="1" animBg="1"/>
      <p:bldP spid="17" grpId="0" animBg="1"/>
      <p:bldP spid="18" grpId="0" animBg="1"/>
      <p:bldP spid="18" grpId="1" animBg="1"/>
      <p:bldP spid="21" grpId="0" animBg="1"/>
      <p:bldP spid="21" grpId="1" animBg="1"/>
      <p:bldP spid="23" grpId="0" animBg="1"/>
      <p:bldP spid="23" grpId="1" animBg="1"/>
      <p:bldP spid="32"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EAEB1E-364C-4A0F-B9C9-CF139132C300}"/>
              </a:ext>
            </a:extLst>
          </p:cNvPr>
          <p:cNvSpPr>
            <a:spLocks noGrp="1"/>
          </p:cNvSpPr>
          <p:nvPr>
            <p:ph type="sldNum" sz="quarter" idx="12"/>
          </p:nvPr>
        </p:nvSpPr>
        <p:spPr/>
        <p:txBody>
          <a:bodyPr/>
          <a:lstStyle/>
          <a:p>
            <a:fld id="{1FF6B7B6-595F-408B-AA88-41FA1CB51C2E}" type="slidenum">
              <a:rPr lang="zh-CN" altLang="en-US" smtClean="0"/>
              <a:t>24</a:t>
            </a:fld>
            <a:endParaRPr lang="zh-CN" altLang="en-US"/>
          </a:p>
        </p:txBody>
      </p:sp>
      <p:sp>
        <p:nvSpPr>
          <p:cNvPr id="6" name="矩形 5">
            <a:extLst>
              <a:ext uri="{FF2B5EF4-FFF2-40B4-BE49-F238E27FC236}">
                <a16:creationId xmlns:a16="http://schemas.microsoft.com/office/drawing/2014/main" id="{99CC9C36-6A55-4515-B6B2-33206ADB72E1}"/>
              </a:ext>
            </a:extLst>
          </p:cNvPr>
          <p:cNvSpPr/>
          <p:nvPr/>
        </p:nvSpPr>
        <p:spPr>
          <a:xfrm>
            <a:off x="5894884" y="2751424"/>
            <a:ext cx="2458828" cy="930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99C0023-24FC-42FC-A87B-86F0C12EDF58}"/>
              </a:ext>
            </a:extLst>
          </p:cNvPr>
          <p:cNvSpPr/>
          <p:nvPr/>
        </p:nvSpPr>
        <p:spPr>
          <a:xfrm>
            <a:off x="3022726" y="1499790"/>
            <a:ext cx="5369085" cy="584775"/>
          </a:xfrm>
          <a:prstGeom prst="rect">
            <a:avLst/>
          </a:prstGeom>
          <a:noFill/>
        </p:spPr>
        <p:txBody>
          <a:bodyPr wrap="square" lIns="91440" tIns="45720" rIns="91440" bIns="45720">
            <a:spAutoFit/>
          </a:bodyPr>
          <a:lstStyle/>
          <a:p>
            <a:pPr algn="ctr"/>
            <a:r>
              <a:rPr lang="en-US" altLang="zh-CN"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Process Address Space</a:t>
            </a:r>
            <a:endParaRPr lang="zh-CN" alt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5" name="Title 1">
            <a:extLst>
              <a:ext uri="{FF2B5EF4-FFF2-40B4-BE49-F238E27FC236}">
                <a16:creationId xmlns:a16="http://schemas.microsoft.com/office/drawing/2014/main" id="{13A02F4D-8E7E-4020-ACC4-4D7746B30B9F}"/>
              </a:ext>
            </a:extLst>
          </p:cNvPr>
          <p:cNvSpPr>
            <a:spLocks noGrp="1"/>
          </p:cNvSpPr>
          <p:nvPr>
            <p:ph type="title"/>
          </p:nvPr>
        </p:nvSpPr>
        <p:spPr>
          <a:xfrm>
            <a:off x="1141413" y="618518"/>
            <a:ext cx="9905998" cy="65336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Intra-process Isolation</a:t>
            </a:r>
            <a:endParaRPr lang="zh-CN" altLang="en-US" sz="3600" dirty="0">
              <a:solidFill>
                <a:srgbClr val="646B5F"/>
              </a:solidFill>
              <a:latin typeface="Rockwell" panose="02060603020205020403" pitchFamily="18" charset="0"/>
              <a:cs typeface="Times New Roman" panose="02020603050405020304" pitchFamily="18" charset="0"/>
            </a:endParaRPr>
          </a:p>
        </p:txBody>
      </p:sp>
      <p:cxnSp>
        <p:nvCxnSpPr>
          <p:cNvPr id="3" name="直接连接符 2">
            <a:extLst>
              <a:ext uri="{FF2B5EF4-FFF2-40B4-BE49-F238E27FC236}">
                <a16:creationId xmlns:a16="http://schemas.microsoft.com/office/drawing/2014/main" id="{D6E5AB0B-4953-4CA1-A3F4-722FFE74A3A0}"/>
              </a:ext>
            </a:extLst>
          </p:cNvPr>
          <p:cNvCxnSpPr/>
          <p:nvPr/>
        </p:nvCxnSpPr>
        <p:spPr>
          <a:xfrm>
            <a:off x="5893261" y="2179715"/>
            <a:ext cx="0" cy="246129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B00383C0-DE1E-4101-9186-4501DAF710E9}"/>
              </a:ext>
            </a:extLst>
          </p:cNvPr>
          <p:cNvSpPr/>
          <p:nvPr/>
        </p:nvSpPr>
        <p:spPr>
          <a:xfrm>
            <a:off x="3434433" y="2751424"/>
            <a:ext cx="2458828" cy="930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Content Placeholder 2">
            <a:extLst>
              <a:ext uri="{FF2B5EF4-FFF2-40B4-BE49-F238E27FC236}">
                <a16:creationId xmlns:a16="http://schemas.microsoft.com/office/drawing/2014/main" id="{404F43EA-D032-46D1-9CD0-3316A7725F25}"/>
              </a:ext>
            </a:extLst>
          </p:cNvPr>
          <p:cNvSpPr txBox="1">
            <a:spLocks/>
          </p:cNvSpPr>
          <p:nvPr/>
        </p:nvSpPr>
        <p:spPr>
          <a:xfrm>
            <a:off x="3102999" y="2751424"/>
            <a:ext cx="1473764"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Domain 1</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sp>
        <p:nvSpPr>
          <p:cNvPr id="76" name="Content Placeholder 2">
            <a:extLst>
              <a:ext uri="{FF2B5EF4-FFF2-40B4-BE49-F238E27FC236}">
                <a16:creationId xmlns:a16="http://schemas.microsoft.com/office/drawing/2014/main" id="{3F8CADB3-B9A5-4333-ACDC-CDF034631713}"/>
              </a:ext>
            </a:extLst>
          </p:cNvPr>
          <p:cNvSpPr txBox="1">
            <a:spLocks/>
          </p:cNvSpPr>
          <p:nvPr/>
        </p:nvSpPr>
        <p:spPr>
          <a:xfrm>
            <a:off x="7333848" y="2751423"/>
            <a:ext cx="1651305"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Domain 2</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sp>
        <p:nvSpPr>
          <p:cNvPr id="77" name="矩形 76">
            <a:extLst>
              <a:ext uri="{FF2B5EF4-FFF2-40B4-BE49-F238E27FC236}">
                <a16:creationId xmlns:a16="http://schemas.microsoft.com/office/drawing/2014/main" id="{C35D3935-AC28-48D9-A9CD-BCEEE88AD9E3}"/>
              </a:ext>
            </a:extLst>
          </p:cNvPr>
          <p:cNvSpPr/>
          <p:nvPr/>
        </p:nvSpPr>
        <p:spPr>
          <a:xfrm rot="10800000" flipV="1">
            <a:off x="2733675" y="3499205"/>
            <a:ext cx="1843082"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lumMod val="75000"/>
                  </a:schemeClr>
                </a:solidFill>
              </a:rPr>
              <a:t>Data</a:t>
            </a:r>
            <a:endParaRPr lang="zh-CN" altLang="en-US" dirty="0">
              <a:solidFill>
                <a:schemeClr val="accent6">
                  <a:lumMod val="75000"/>
                </a:schemeClr>
              </a:solidFill>
            </a:endParaRPr>
          </a:p>
        </p:txBody>
      </p:sp>
      <p:sp>
        <p:nvSpPr>
          <p:cNvPr id="78" name="矩形 77">
            <a:extLst>
              <a:ext uri="{FF2B5EF4-FFF2-40B4-BE49-F238E27FC236}">
                <a16:creationId xmlns:a16="http://schemas.microsoft.com/office/drawing/2014/main" id="{B8DEF41D-0F6F-4BD3-950F-4CF9A8A54CCE}"/>
              </a:ext>
            </a:extLst>
          </p:cNvPr>
          <p:cNvSpPr/>
          <p:nvPr/>
        </p:nvSpPr>
        <p:spPr>
          <a:xfrm rot="10800000" flipV="1">
            <a:off x="6977062" y="3499205"/>
            <a:ext cx="1843082"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lumMod val="75000"/>
                  </a:schemeClr>
                </a:solidFill>
              </a:rPr>
              <a:t>Data</a:t>
            </a:r>
            <a:endParaRPr lang="zh-CN" altLang="en-US" dirty="0">
              <a:solidFill>
                <a:schemeClr val="accent6">
                  <a:lumMod val="75000"/>
                </a:schemeClr>
              </a:solidFill>
            </a:endParaRPr>
          </a:p>
        </p:txBody>
      </p:sp>
      <p:cxnSp>
        <p:nvCxnSpPr>
          <p:cNvPr id="79" name="直接箭头连接符 78">
            <a:extLst>
              <a:ext uri="{FF2B5EF4-FFF2-40B4-BE49-F238E27FC236}">
                <a16:creationId xmlns:a16="http://schemas.microsoft.com/office/drawing/2014/main" id="{51B5A51B-621F-4777-A6FF-E8C452DF6DD4}"/>
              </a:ext>
            </a:extLst>
          </p:cNvPr>
          <p:cNvCxnSpPr>
            <a:cxnSpLocks/>
          </p:cNvCxnSpPr>
          <p:nvPr/>
        </p:nvCxnSpPr>
        <p:spPr>
          <a:xfrm>
            <a:off x="4412468" y="3628588"/>
            <a:ext cx="276462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乘号 85">
            <a:extLst>
              <a:ext uri="{FF2B5EF4-FFF2-40B4-BE49-F238E27FC236}">
                <a16:creationId xmlns:a16="http://schemas.microsoft.com/office/drawing/2014/main" id="{B7CAC577-DADA-4354-817F-117309662A55}"/>
              </a:ext>
            </a:extLst>
          </p:cNvPr>
          <p:cNvSpPr/>
          <p:nvPr/>
        </p:nvSpPr>
        <p:spPr>
          <a:xfrm>
            <a:off x="5477411" y="3328339"/>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Rectangle: Rounded Corners 43">
            <a:extLst>
              <a:ext uri="{FF2B5EF4-FFF2-40B4-BE49-F238E27FC236}">
                <a16:creationId xmlns:a16="http://schemas.microsoft.com/office/drawing/2014/main" id="{6B44CCD1-40B3-4049-AAD6-965DDEE69446}"/>
              </a:ext>
            </a:extLst>
          </p:cNvPr>
          <p:cNvSpPr/>
          <p:nvPr/>
        </p:nvSpPr>
        <p:spPr>
          <a:xfrm>
            <a:off x="3202515" y="2069525"/>
            <a:ext cx="2592264" cy="33971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Set Permission</a:t>
            </a:r>
            <a:endParaRPr lang="zh-CN" altLang="en-US" dirty="0"/>
          </a:p>
        </p:txBody>
      </p:sp>
      <p:cxnSp>
        <p:nvCxnSpPr>
          <p:cNvPr id="89" name="直接箭头连接符 88">
            <a:extLst>
              <a:ext uri="{FF2B5EF4-FFF2-40B4-BE49-F238E27FC236}">
                <a16:creationId xmlns:a16="http://schemas.microsoft.com/office/drawing/2014/main" id="{E9EC4CFD-8C47-42F0-9BB5-5F772E6D826D}"/>
              </a:ext>
            </a:extLst>
          </p:cNvPr>
          <p:cNvCxnSpPr>
            <a:cxnSpLocks/>
          </p:cNvCxnSpPr>
          <p:nvPr/>
        </p:nvCxnSpPr>
        <p:spPr>
          <a:xfrm>
            <a:off x="4412468" y="3747651"/>
            <a:ext cx="2764620"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1" name="图形 90" descr="复选标记">
            <a:extLst>
              <a:ext uri="{FF2B5EF4-FFF2-40B4-BE49-F238E27FC236}">
                <a16:creationId xmlns:a16="http://schemas.microsoft.com/office/drawing/2014/main" id="{0C8854CD-CE16-4D94-BB10-B0AF9C0138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1744" y="3323789"/>
            <a:ext cx="304799" cy="304799"/>
          </a:xfrm>
          <a:prstGeom prst="rect">
            <a:avLst/>
          </a:prstGeom>
        </p:spPr>
      </p:pic>
      <p:sp>
        <p:nvSpPr>
          <p:cNvPr id="19" name="矩形 18">
            <a:extLst>
              <a:ext uri="{FF2B5EF4-FFF2-40B4-BE49-F238E27FC236}">
                <a16:creationId xmlns:a16="http://schemas.microsoft.com/office/drawing/2014/main" id="{42104823-C3E5-48EF-AA41-870DB8B00B66}"/>
              </a:ext>
            </a:extLst>
          </p:cNvPr>
          <p:cNvSpPr/>
          <p:nvPr/>
        </p:nvSpPr>
        <p:spPr>
          <a:xfrm>
            <a:off x="3434447" y="2757787"/>
            <a:ext cx="4919265" cy="930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Rounded Corners 43">
            <a:extLst>
              <a:ext uri="{FF2B5EF4-FFF2-40B4-BE49-F238E27FC236}">
                <a16:creationId xmlns:a16="http://schemas.microsoft.com/office/drawing/2014/main" id="{91DA217C-CB38-4313-BD4B-9BAF57F2F98B}"/>
              </a:ext>
            </a:extLst>
          </p:cNvPr>
          <p:cNvSpPr/>
          <p:nvPr/>
        </p:nvSpPr>
        <p:spPr>
          <a:xfrm>
            <a:off x="3188210" y="2411704"/>
            <a:ext cx="2592264" cy="33971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Unset Permission</a:t>
            </a:r>
            <a:endParaRPr lang="zh-CN" altLang="en-US" dirty="0"/>
          </a:p>
        </p:txBody>
      </p:sp>
      <p:sp>
        <p:nvSpPr>
          <p:cNvPr id="22" name="Rectangle: Rounded Corners 43">
            <a:extLst>
              <a:ext uri="{FF2B5EF4-FFF2-40B4-BE49-F238E27FC236}">
                <a16:creationId xmlns:a16="http://schemas.microsoft.com/office/drawing/2014/main" id="{4E9E05B3-41AC-4688-BFDE-0FC2494C5A7B}"/>
              </a:ext>
            </a:extLst>
          </p:cNvPr>
          <p:cNvSpPr/>
          <p:nvPr/>
        </p:nvSpPr>
        <p:spPr>
          <a:xfrm>
            <a:off x="3515783" y="4888667"/>
            <a:ext cx="4643717" cy="528772"/>
          </a:xfrm>
          <a:prstGeom prst="roundRect">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Intentional or accidental access </a:t>
            </a:r>
            <a:endParaRPr lang="zh-CN" altLang="en-US" sz="2400" dirty="0"/>
          </a:p>
        </p:txBody>
      </p:sp>
    </p:spTree>
    <p:extLst>
      <p:ext uri="{BB962C8B-B14F-4D97-AF65-F5344CB8AC3E}">
        <p14:creationId xmlns:p14="http://schemas.microsoft.com/office/powerpoint/2010/main" val="1207965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hidden"/>
                                      </p:to>
                                    </p:set>
                                  </p:childTnLst>
                                </p:cTn>
                              </p:par>
                            </p:childTnLst>
                          </p:cTn>
                        </p:par>
                        <p:par>
                          <p:cTn id="16" fill="hold">
                            <p:stCondLst>
                              <p:cond delay="0"/>
                            </p:stCondLst>
                            <p:childTnLst>
                              <p:par>
                                <p:cTn id="17" presetID="42" presetClass="path" presetSubtype="0" accel="50000" decel="50000" fill="hold" grpId="0" nodeType="afterEffect">
                                  <p:stCondLst>
                                    <p:cond delay="0"/>
                                  </p:stCondLst>
                                  <p:childTnLst>
                                    <p:animMotion origin="layout" path="M -1.875E-6 -1.48148E-6 L -0.07148 0.05556 " pathEditMode="relative" rAng="0" ptsTypes="AA">
                                      <p:cBhvr>
                                        <p:cTn id="18" dur="1000" fill="hold"/>
                                        <p:tgtEl>
                                          <p:spTgt spid="73"/>
                                        </p:tgtEl>
                                        <p:attrNameLst>
                                          <p:attrName>ppt_x</p:attrName>
                                          <p:attrName>ppt_y</p:attrName>
                                        </p:attrNameLst>
                                      </p:cBhvr>
                                      <p:rCtr x="-3581" y="2778"/>
                                    </p:animMotion>
                                  </p:childTnLst>
                                </p:cTn>
                              </p:par>
                              <p:par>
                                <p:cTn id="19" presetID="42" presetClass="path" presetSubtype="0" accel="50000" decel="50000" fill="hold" grpId="0" nodeType="withEffect">
                                  <p:stCondLst>
                                    <p:cond delay="0"/>
                                  </p:stCondLst>
                                  <p:childTnLst>
                                    <p:animMotion origin="layout" path="M -4.79167E-6 -1.48148E-6 L 0.06771 0.05533 " pathEditMode="relative" rAng="0" ptsTypes="AA">
                                      <p:cBhvr>
                                        <p:cTn id="20" dur="1000" fill="hold"/>
                                        <p:tgtEl>
                                          <p:spTgt spid="6"/>
                                        </p:tgtEl>
                                        <p:attrNameLst>
                                          <p:attrName>ppt_x</p:attrName>
                                          <p:attrName>ppt_y</p:attrName>
                                        </p:attrNameLst>
                                      </p:cBhvr>
                                      <p:rCtr x="3385" y="2755"/>
                                    </p:animMotion>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wipe(down)">
                                      <p:cBhvr>
                                        <p:cTn id="24" dur="500"/>
                                        <p:tgtEl>
                                          <p:spTgt spid="7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down)">
                                      <p:cBhvr>
                                        <p:cTn id="27" dur="500"/>
                                        <p:tgtEl>
                                          <p:spTgt spid="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up)">
                                      <p:cBhvr>
                                        <p:cTn id="32" dur="500"/>
                                        <p:tgtEl>
                                          <p:spTgt spid="77"/>
                                        </p:tgtEl>
                                      </p:cBhvr>
                                    </p:animEffect>
                                  </p:childTnLst>
                                </p:cTn>
                              </p:par>
                              <p:par>
                                <p:cTn id="33" presetID="22" presetClass="entr" presetSubtype="4" fill="hold" nodeType="withEffect">
                                  <p:stCondLst>
                                    <p:cond delay="0"/>
                                  </p:stCondLst>
                                  <p:childTnLst>
                                    <p:set>
                                      <p:cBhvr>
                                        <p:cTn id="34" dur="1" fill="hold">
                                          <p:stCondLst>
                                            <p:cond delay="0"/>
                                          </p:stCondLst>
                                        </p:cTn>
                                        <p:tgtEl>
                                          <p:spTgt spid="77">
                                            <p:txEl>
                                              <p:pRg st="0" end="0"/>
                                            </p:txEl>
                                          </p:spTgt>
                                        </p:tgtEl>
                                        <p:attrNameLst>
                                          <p:attrName>style.visibility</p:attrName>
                                        </p:attrNameLst>
                                      </p:cBhvr>
                                      <p:to>
                                        <p:strVal val="visible"/>
                                      </p:to>
                                    </p:set>
                                    <p:animEffect transition="in" filter="wipe(down)">
                                      <p:cBhvr>
                                        <p:cTn id="35" dur="500"/>
                                        <p:tgtEl>
                                          <p:spTgt spid="7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up)">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down)">
                                      <p:cBhvr>
                                        <p:cTn id="45" dur="500"/>
                                        <p:tgtEl>
                                          <p:spTgt spid="79"/>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barn(inVertical)">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7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8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childTnLst>
                          </p:cTn>
                        </p:par>
                        <p:par>
                          <p:cTn id="66" fill="hold">
                            <p:stCondLst>
                              <p:cond delay="500"/>
                            </p:stCondLst>
                            <p:childTnLst>
                              <p:par>
                                <p:cTn id="67" presetID="22" presetClass="exit" presetSubtype="1" fill="hold" nodeType="afterEffect">
                                  <p:stCondLst>
                                    <p:cond delay="0"/>
                                  </p:stCondLst>
                                  <p:childTnLst>
                                    <p:animEffect transition="out" filter="wipe(up)">
                                      <p:cBhvr>
                                        <p:cTn id="68" dur="500"/>
                                        <p:tgtEl>
                                          <p:spTgt spid="3"/>
                                        </p:tgtEl>
                                      </p:cBhvr>
                                    </p:animEffect>
                                    <p:set>
                                      <p:cBhvr>
                                        <p:cTn id="69" dur="1" fill="hold">
                                          <p:stCondLst>
                                            <p:cond delay="499"/>
                                          </p:stCondLst>
                                        </p:cTn>
                                        <p:tgtEl>
                                          <p:spTgt spid="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wipe(down)">
                                      <p:cBhvr>
                                        <p:cTn id="74" dur="5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22" presetClass="entr" presetSubtype="1" fill="hold" nodeType="with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up)">
                                      <p:cBhvr>
                                        <p:cTn id="86" dur="500"/>
                                        <p:tgtEl>
                                          <p:spTgt spid="3"/>
                                        </p:tgtEl>
                                      </p:cBhvr>
                                    </p:animEffect>
                                  </p:childTnLst>
                                </p:cTn>
                              </p:par>
                            </p:childTnLst>
                          </p:cTn>
                        </p:par>
                        <p:par>
                          <p:cTn id="87" fill="hold">
                            <p:stCondLst>
                              <p:cond delay="500"/>
                            </p:stCondLst>
                            <p:childTnLst>
                              <p:par>
                                <p:cTn id="88" presetID="22" presetClass="exit" presetSubtype="2" fill="hold" nodeType="afterEffect">
                                  <p:stCondLst>
                                    <p:cond delay="0"/>
                                  </p:stCondLst>
                                  <p:childTnLst>
                                    <p:animEffect transition="out" filter="wipe(right)">
                                      <p:cBhvr>
                                        <p:cTn id="89" dur="500"/>
                                        <p:tgtEl>
                                          <p:spTgt spid="89"/>
                                        </p:tgtEl>
                                      </p:cBhvr>
                                    </p:animEffect>
                                    <p:set>
                                      <p:cBhvr>
                                        <p:cTn id="90" dur="1" fill="hold">
                                          <p:stCondLst>
                                            <p:cond delay="499"/>
                                          </p:stCondLst>
                                        </p:cTn>
                                        <p:tgtEl>
                                          <p:spTgt spid="89"/>
                                        </p:tgtEl>
                                        <p:attrNameLst>
                                          <p:attrName>style.visibility</p:attrName>
                                        </p:attrNameLst>
                                      </p:cBhvr>
                                      <p:to>
                                        <p:strVal val="hidden"/>
                                      </p:to>
                                    </p:set>
                                  </p:childTnLst>
                                </p:cTn>
                              </p:par>
                              <p:par>
                                <p:cTn id="91" presetID="22" presetClass="exit" presetSubtype="2" fill="hold" nodeType="withEffect">
                                  <p:stCondLst>
                                    <p:cond delay="0"/>
                                  </p:stCondLst>
                                  <p:childTnLst>
                                    <p:animEffect transition="out" filter="wipe(right)">
                                      <p:cBhvr>
                                        <p:cTn id="92" dur="500"/>
                                        <p:tgtEl>
                                          <p:spTgt spid="91"/>
                                        </p:tgtEl>
                                      </p:cBhvr>
                                    </p:animEffect>
                                    <p:set>
                                      <p:cBhvr>
                                        <p:cTn id="93" dur="1" fill="hold">
                                          <p:stCondLst>
                                            <p:cond delay="4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3" grpId="0" animBg="1"/>
      <p:bldP spid="73" grpId="1" animBg="1"/>
      <p:bldP spid="74" grpId="0"/>
      <p:bldP spid="76" grpId="0"/>
      <p:bldP spid="77" grpId="0" animBg="1"/>
      <p:bldP spid="78" grpId="0" animBg="1"/>
      <p:bldP spid="86" grpId="0" animBg="1"/>
      <p:bldP spid="86" grpId="1" animBg="1"/>
      <p:bldP spid="87" grpId="0" animBg="1"/>
      <p:bldP spid="19" grpId="0" animBg="1"/>
      <p:bldP spid="20"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EAEB1E-364C-4A0F-B9C9-CF139132C300}"/>
              </a:ext>
            </a:extLst>
          </p:cNvPr>
          <p:cNvSpPr>
            <a:spLocks noGrp="1"/>
          </p:cNvSpPr>
          <p:nvPr>
            <p:ph type="sldNum" sz="quarter" idx="12"/>
          </p:nvPr>
        </p:nvSpPr>
        <p:spPr/>
        <p:txBody>
          <a:bodyPr/>
          <a:lstStyle/>
          <a:p>
            <a:fld id="{1FF6B7B6-595F-408B-AA88-41FA1CB51C2E}" type="slidenum">
              <a:rPr lang="zh-CN" altLang="en-US" smtClean="0"/>
              <a:t>25</a:t>
            </a:fld>
            <a:endParaRPr lang="zh-CN" altLang="en-US"/>
          </a:p>
        </p:txBody>
      </p:sp>
      <p:sp>
        <p:nvSpPr>
          <p:cNvPr id="75" name="Title 1">
            <a:extLst>
              <a:ext uri="{FF2B5EF4-FFF2-40B4-BE49-F238E27FC236}">
                <a16:creationId xmlns:a16="http://schemas.microsoft.com/office/drawing/2014/main" id="{13A02F4D-8E7E-4020-ACC4-4D7746B30B9F}"/>
              </a:ext>
            </a:extLst>
          </p:cNvPr>
          <p:cNvSpPr>
            <a:spLocks noGrp="1"/>
          </p:cNvSpPr>
          <p:nvPr>
            <p:ph type="title"/>
          </p:nvPr>
        </p:nvSpPr>
        <p:spPr>
          <a:xfrm>
            <a:off x="1141413" y="618518"/>
            <a:ext cx="9905998" cy="65336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Intra-process Isolation for PM</a:t>
            </a:r>
            <a:endParaRPr lang="zh-CN" altLang="en-US" sz="3600" dirty="0">
              <a:solidFill>
                <a:srgbClr val="646B5F"/>
              </a:solidFill>
              <a:latin typeface="Rockwell" panose="02060603020205020403"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EB322F6B-C8BB-46FD-B3A7-DAB29426BDBD}"/>
              </a:ext>
            </a:extLst>
          </p:cNvPr>
          <p:cNvSpPr/>
          <p:nvPr/>
        </p:nvSpPr>
        <p:spPr>
          <a:xfrm>
            <a:off x="2276698" y="1707441"/>
            <a:ext cx="3992949" cy="523220"/>
          </a:xfrm>
          <a:prstGeom prst="rect">
            <a:avLst/>
          </a:prstGeom>
          <a:noFill/>
        </p:spPr>
        <p:txBody>
          <a:bodyPr wrap="square" lIns="91440" tIns="45720" rIns="91440" bIns="45720">
            <a:spAutoFit/>
          </a:bodyPr>
          <a:lstStyle/>
          <a:p>
            <a:pPr algn="ctr"/>
            <a:r>
              <a:rPr lang="en-US" altLang="zh-CN"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Persistent Memory</a:t>
            </a:r>
            <a:endParaRPr lang="zh-CN" alt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3" name="矩形 82">
            <a:extLst>
              <a:ext uri="{FF2B5EF4-FFF2-40B4-BE49-F238E27FC236}">
                <a16:creationId xmlns:a16="http://schemas.microsoft.com/office/drawing/2014/main" id="{591CDC1C-A8AE-4A7F-93AE-C155C9FB857C}"/>
              </a:ext>
            </a:extLst>
          </p:cNvPr>
          <p:cNvSpPr/>
          <p:nvPr/>
        </p:nvSpPr>
        <p:spPr>
          <a:xfrm>
            <a:off x="3125045" y="2354485"/>
            <a:ext cx="2359420" cy="1831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8C95E01F-C9CC-46E4-ADD0-04FB692A1886}"/>
              </a:ext>
            </a:extLst>
          </p:cNvPr>
          <p:cNvSpPr/>
          <p:nvPr/>
        </p:nvSpPr>
        <p:spPr>
          <a:xfrm>
            <a:off x="3220903" y="2455639"/>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C74D7A17-F695-44AA-835A-A248A5D84958}"/>
              </a:ext>
            </a:extLst>
          </p:cNvPr>
          <p:cNvSpPr/>
          <p:nvPr/>
        </p:nvSpPr>
        <p:spPr>
          <a:xfrm>
            <a:off x="3472933" y="2455639"/>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BBC0BCA7-9B4A-4EE4-A417-B7568DC8072F}"/>
              </a:ext>
            </a:extLst>
          </p:cNvPr>
          <p:cNvSpPr/>
          <p:nvPr/>
        </p:nvSpPr>
        <p:spPr>
          <a:xfrm>
            <a:off x="372496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DEC73E56-1F2B-4618-9FC8-CF1332F051DB}"/>
              </a:ext>
            </a:extLst>
          </p:cNvPr>
          <p:cNvSpPr/>
          <p:nvPr/>
        </p:nvSpPr>
        <p:spPr>
          <a:xfrm>
            <a:off x="397699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6C98CA6A-3A68-42E0-B8D7-9A164950E849}"/>
              </a:ext>
            </a:extLst>
          </p:cNvPr>
          <p:cNvSpPr/>
          <p:nvPr/>
        </p:nvSpPr>
        <p:spPr>
          <a:xfrm>
            <a:off x="422902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8DA63EA6-91B6-4E5B-8DDA-CC49BB4689C5}"/>
              </a:ext>
            </a:extLst>
          </p:cNvPr>
          <p:cNvSpPr/>
          <p:nvPr/>
        </p:nvSpPr>
        <p:spPr>
          <a:xfrm>
            <a:off x="448105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3A76CEAF-348E-442C-83EF-CC04DC3D6595}"/>
              </a:ext>
            </a:extLst>
          </p:cNvPr>
          <p:cNvSpPr/>
          <p:nvPr/>
        </p:nvSpPr>
        <p:spPr>
          <a:xfrm>
            <a:off x="473308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F0C180D7-B4F3-43B6-8A03-962DB46FFC80}"/>
              </a:ext>
            </a:extLst>
          </p:cNvPr>
          <p:cNvSpPr/>
          <p:nvPr/>
        </p:nvSpPr>
        <p:spPr>
          <a:xfrm>
            <a:off x="498511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4A445705-F76E-48CF-A2BE-BD768C65D9AC}"/>
              </a:ext>
            </a:extLst>
          </p:cNvPr>
          <p:cNvSpPr/>
          <p:nvPr/>
        </p:nvSpPr>
        <p:spPr>
          <a:xfrm>
            <a:off x="5237143" y="245563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C6EF4DC7-4C56-4796-A189-A99E9F412D08}"/>
              </a:ext>
            </a:extLst>
          </p:cNvPr>
          <p:cNvSpPr/>
          <p:nvPr/>
        </p:nvSpPr>
        <p:spPr>
          <a:xfrm>
            <a:off x="3220903" y="2706464"/>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E5B078A-128F-4091-9C57-9B0C2984FE1B}"/>
              </a:ext>
            </a:extLst>
          </p:cNvPr>
          <p:cNvSpPr/>
          <p:nvPr/>
        </p:nvSpPr>
        <p:spPr>
          <a:xfrm>
            <a:off x="3472933" y="2706464"/>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2BE608CC-F39A-45B9-BF2D-F54DAF13456C}"/>
              </a:ext>
            </a:extLst>
          </p:cNvPr>
          <p:cNvSpPr/>
          <p:nvPr/>
        </p:nvSpPr>
        <p:spPr>
          <a:xfrm>
            <a:off x="372496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BF6D60DF-1695-4F9E-B68D-F262A3977B2E}"/>
              </a:ext>
            </a:extLst>
          </p:cNvPr>
          <p:cNvSpPr/>
          <p:nvPr/>
        </p:nvSpPr>
        <p:spPr>
          <a:xfrm>
            <a:off x="397699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93DE49C5-92B3-497B-B949-0F616820B6B9}"/>
              </a:ext>
            </a:extLst>
          </p:cNvPr>
          <p:cNvSpPr/>
          <p:nvPr/>
        </p:nvSpPr>
        <p:spPr>
          <a:xfrm>
            <a:off x="422902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05BED182-10CF-4A0A-AE80-EE429D16E0BD}"/>
              </a:ext>
            </a:extLst>
          </p:cNvPr>
          <p:cNvSpPr/>
          <p:nvPr/>
        </p:nvSpPr>
        <p:spPr>
          <a:xfrm>
            <a:off x="448105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50DF2D78-1B7D-45F6-9126-9547416DFDB1}"/>
              </a:ext>
            </a:extLst>
          </p:cNvPr>
          <p:cNvSpPr/>
          <p:nvPr/>
        </p:nvSpPr>
        <p:spPr>
          <a:xfrm>
            <a:off x="473308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A10C005F-C061-4DBE-90AA-F7D52AFF714A}"/>
              </a:ext>
            </a:extLst>
          </p:cNvPr>
          <p:cNvSpPr/>
          <p:nvPr/>
        </p:nvSpPr>
        <p:spPr>
          <a:xfrm>
            <a:off x="498511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4619E496-8A2B-46CE-9EFF-51CCE8955AD8}"/>
              </a:ext>
            </a:extLst>
          </p:cNvPr>
          <p:cNvSpPr/>
          <p:nvPr/>
        </p:nvSpPr>
        <p:spPr>
          <a:xfrm>
            <a:off x="5237143" y="270646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B6BF5606-1587-43FE-B474-F8D3059E029C}"/>
              </a:ext>
            </a:extLst>
          </p:cNvPr>
          <p:cNvSpPr/>
          <p:nvPr/>
        </p:nvSpPr>
        <p:spPr>
          <a:xfrm>
            <a:off x="3220903" y="2957289"/>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7EBC219-D46C-45CE-8869-1C38EC5624E8}"/>
              </a:ext>
            </a:extLst>
          </p:cNvPr>
          <p:cNvSpPr/>
          <p:nvPr/>
        </p:nvSpPr>
        <p:spPr>
          <a:xfrm>
            <a:off x="3472933" y="2957289"/>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CE699450-1629-42DD-B86A-27726ADBBB74}"/>
              </a:ext>
            </a:extLst>
          </p:cNvPr>
          <p:cNvSpPr/>
          <p:nvPr/>
        </p:nvSpPr>
        <p:spPr>
          <a:xfrm>
            <a:off x="372496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49D76327-96E2-4790-9892-FD4ABCA8453A}"/>
              </a:ext>
            </a:extLst>
          </p:cNvPr>
          <p:cNvSpPr/>
          <p:nvPr/>
        </p:nvSpPr>
        <p:spPr>
          <a:xfrm>
            <a:off x="397699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41CFBBAC-5AD5-4564-9A34-7866DCC4C136}"/>
              </a:ext>
            </a:extLst>
          </p:cNvPr>
          <p:cNvSpPr/>
          <p:nvPr/>
        </p:nvSpPr>
        <p:spPr>
          <a:xfrm>
            <a:off x="422902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03574DAD-27F4-4F8F-8936-C5DAA6811CFA}"/>
              </a:ext>
            </a:extLst>
          </p:cNvPr>
          <p:cNvSpPr/>
          <p:nvPr/>
        </p:nvSpPr>
        <p:spPr>
          <a:xfrm>
            <a:off x="448105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C87A4FD2-86F8-432E-A271-FDEC492AC3E4}"/>
              </a:ext>
            </a:extLst>
          </p:cNvPr>
          <p:cNvSpPr/>
          <p:nvPr/>
        </p:nvSpPr>
        <p:spPr>
          <a:xfrm>
            <a:off x="473308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89EAC62F-34F7-4522-A6A8-F98094575F65}"/>
              </a:ext>
            </a:extLst>
          </p:cNvPr>
          <p:cNvSpPr/>
          <p:nvPr/>
        </p:nvSpPr>
        <p:spPr>
          <a:xfrm>
            <a:off x="498511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C8556A55-A44A-46DC-ADAD-C36AF26437A6}"/>
              </a:ext>
            </a:extLst>
          </p:cNvPr>
          <p:cNvSpPr/>
          <p:nvPr/>
        </p:nvSpPr>
        <p:spPr>
          <a:xfrm>
            <a:off x="5237143" y="295728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CF35ACA6-B0EF-4C9D-985A-59F86F591867}"/>
              </a:ext>
            </a:extLst>
          </p:cNvPr>
          <p:cNvSpPr/>
          <p:nvPr/>
        </p:nvSpPr>
        <p:spPr>
          <a:xfrm>
            <a:off x="3220903" y="320811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7F910285-3FED-4BDB-9987-A5251F67EDB4}"/>
              </a:ext>
            </a:extLst>
          </p:cNvPr>
          <p:cNvSpPr/>
          <p:nvPr/>
        </p:nvSpPr>
        <p:spPr>
          <a:xfrm>
            <a:off x="3472933" y="320811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78D7BFFF-0CE8-4F6E-BDCE-5C566FA88961}"/>
              </a:ext>
            </a:extLst>
          </p:cNvPr>
          <p:cNvSpPr/>
          <p:nvPr/>
        </p:nvSpPr>
        <p:spPr>
          <a:xfrm>
            <a:off x="372496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FB9FCEBF-E585-4DD2-9880-7C1683E9B732}"/>
              </a:ext>
            </a:extLst>
          </p:cNvPr>
          <p:cNvSpPr/>
          <p:nvPr/>
        </p:nvSpPr>
        <p:spPr>
          <a:xfrm>
            <a:off x="397699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36A96A8C-3DF6-4D89-9555-5CEC694B1C9D}"/>
              </a:ext>
            </a:extLst>
          </p:cNvPr>
          <p:cNvSpPr/>
          <p:nvPr/>
        </p:nvSpPr>
        <p:spPr>
          <a:xfrm>
            <a:off x="422902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6E605127-BE33-402D-96FB-1FBEAD9CCF9A}"/>
              </a:ext>
            </a:extLst>
          </p:cNvPr>
          <p:cNvSpPr/>
          <p:nvPr/>
        </p:nvSpPr>
        <p:spPr>
          <a:xfrm>
            <a:off x="448105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BF07AE19-D1A4-453C-B669-FDCFFC288E05}"/>
              </a:ext>
            </a:extLst>
          </p:cNvPr>
          <p:cNvSpPr/>
          <p:nvPr/>
        </p:nvSpPr>
        <p:spPr>
          <a:xfrm>
            <a:off x="473308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4330BCC8-50C6-4920-80ED-C9270948435A}"/>
              </a:ext>
            </a:extLst>
          </p:cNvPr>
          <p:cNvSpPr/>
          <p:nvPr/>
        </p:nvSpPr>
        <p:spPr>
          <a:xfrm>
            <a:off x="498511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2860F77F-E895-40AB-85BF-867C85CB4B21}"/>
              </a:ext>
            </a:extLst>
          </p:cNvPr>
          <p:cNvSpPr/>
          <p:nvPr/>
        </p:nvSpPr>
        <p:spPr>
          <a:xfrm>
            <a:off x="5237143" y="3208111"/>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C2F7FB91-8A6D-4AE3-8CE4-2318BD1B1160}"/>
              </a:ext>
            </a:extLst>
          </p:cNvPr>
          <p:cNvSpPr/>
          <p:nvPr/>
        </p:nvSpPr>
        <p:spPr>
          <a:xfrm>
            <a:off x="3220903" y="3458936"/>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D68D3BF7-6825-4CAA-A4F8-C1C1598C71E2}"/>
              </a:ext>
            </a:extLst>
          </p:cNvPr>
          <p:cNvSpPr/>
          <p:nvPr/>
        </p:nvSpPr>
        <p:spPr>
          <a:xfrm>
            <a:off x="3472933" y="3458936"/>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0C523EB4-2813-436F-B820-BAD6B80E59CB}"/>
              </a:ext>
            </a:extLst>
          </p:cNvPr>
          <p:cNvSpPr/>
          <p:nvPr/>
        </p:nvSpPr>
        <p:spPr>
          <a:xfrm>
            <a:off x="372496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5CDD9CF1-1139-4EA9-BEC4-94F078345F04}"/>
              </a:ext>
            </a:extLst>
          </p:cNvPr>
          <p:cNvSpPr/>
          <p:nvPr/>
        </p:nvSpPr>
        <p:spPr>
          <a:xfrm>
            <a:off x="397699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49F9F239-409E-401C-9A31-97E3CAC9C40F}"/>
              </a:ext>
            </a:extLst>
          </p:cNvPr>
          <p:cNvSpPr/>
          <p:nvPr/>
        </p:nvSpPr>
        <p:spPr>
          <a:xfrm>
            <a:off x="422902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48F54764-C778-4BA9-B6DE-F3E2F26C3CD2}"/>
              </a:ext>
            </a:extLst>
          </p:cNvPr>
          <p:cNvSpPr/>
          <p:nvPr/>
        </p:nvSpPr>
        <p:spPr>
          <a:xfrm>
            <a:off x="448105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89CCD4C9-D592-4380-8A0A-EBACAC01B768}"/>
              </a:ext>
            </a:extLst>
          </p:cNvPr>
          <p:cNvSpPr/>
          <p:nvPr/>
        </p:nvSpPr>
        <p:spPr>
          <a:xfrm>
            <a:off x="473308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A08D749D-FADC-44D3-BDD0-05DDD3F79523}"/>
              </a:ext>
            </a:extLst>
          </p:cNvPr>
          <p:cNvSpPr/>
          <p:nvPr/>
        </p:nvSpPr>
        <p:spPr>
          <a:xfrm>
            <a:off x="498511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38E63931-8060-425C-B5AF-3FD367990EF5}"/>
              </a:ext>
            </a:extLst>
          </p:cNvPr>
          <p:cNvSpPr/>
          <p:nvPr/>
        </p:nvSpPr>
        <p:spPr>
          <a:xfrm>
            <a:off x="5237143" y="3458934"/>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22B50F3D-75F0-4D71-8F68-1F5F3B7272C8}"/>
              </a:ext>
            </a:extLst>
          </p:cNvPr>
          <p:cNvSpPr/>
          <p:nvPr/>
        </p:nvSpPr>
        <p:spPr>
          <a:xfrm>
            <a:off x="3230667" y="370975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E014453D-89FF-49CD-AD72-34540176AF85}"/>
              </a:ext>
            </a:extLst>
          </p:cNvPr>
          <p:cNvSpPr/>
          <p:nvPr/>
        </p:nvSpPr>
        <p:spPr>
          <a:xfrm>
            <a:off x="3482697" y="370975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11B43858-FA1B-46BD-A1AD-A659AE82457E}"/>
              </a:ext>
            </a:extLst>
          </p:cNvPr>
          <p:cNvSpPr/>
          <p:nvPr/>
        </p:nvSpPr>
        <p:spPr>
          <a:xfrm>
            <a:off x="373472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356D5F61-3AEA-4CA2-9419-39CF6481757F}"/>
              </a:ext>
            </a:extLst>
          </p:cNvPr>
          <p:cNvSpPr/>
          <p:nvPr/>
        </p:nvSpPr>
        <p:spPr>
          <a:xfrm>
            <a:off x="398675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21B79D71-F922-4DD5-BD9C-70B7739AC38E}"/>
              </a:ext>
            </a:extLst>
          </p:cNvPr>
          <p:cNvSpPr/>
          <p:nvPr/>
        </p:nvSpPr>
        <p:spPr>
          <a:xfrm>
            <a:off x="423878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8C2C3826-7205-47CE-AAA3-B5B37D76A742}"/>
              </a:ext>
            </a:extLst>
          </p:cNvPr>
          <p:cNvSpPr/>
          <p:nvPr/>
        </p:nvSpPr>
        <p:spPr>
          <a:xfrm>
            <a:off x="449081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F023EA41-2DE7-40AE-B0BB-B74778AF7D9A}"/>
              </a:ext>
            </a:extLst>
          </p:cNvPr>
          <p:cNvSpPr/>
          <p:nvPr/>
        </p:nvSpPr>
        <p:spPr>
          <a:xfrm>
            <a:off x="474284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6E96E7EC-B5CE-4516-8705-9897E14D087E}"/>
              </a:ext>
            </a:extLst>
          </p:cNvPr>
          <p:cNvSpPr/>
          <p:nvPr/>
        </p:nvSpPr>
        <p:spPr>
          <a:xfrm>
            <a:off x="499487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DDE8C5EE-BC2D-4F12-B2F1-B92BE9B808ED}"/>
              </a:ext>
            </a:extLst>
          </p:cNvPr>
          <p:cNvSpPr/>
          <p:nvPr/>
        </p:nvSpPr>
        <p:spPr>
          <a:xfrm>
            <a:off x="5246907" y="3709756"/>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3AFC8E18-3A25-4EAB-AFCE-015ED7D9F93F}"/>
              </a:ext>
            </a:extLst>
          </p:cNvPr>
          <p:cNvSpPr/>
          <p:nvPr/>
        </p:nvSpPr>
        <p:spPr>
          <a:xfrm>
            <a:off x="3230667" y="3957476"/>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35312F4D-9D41-470D-A5AB-D70017028C8F}"/>
              </a:ext>
            </a:extLst>
          </p:cNvPr>
          <p:cNvSpPr/>
          <p:nvPr/>
        </p:nvSpPr>
        <p:spPr>
          <a:xfrm>
            <a:off x="3482697" y="3957476"/>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B9DC1C9C-465F-4AC7-8444-323B878FD601}"/>
              </a:ext>
            </a:extLst>
          </p:cNvPr>
          <p:cNvSpPr/>
          <p:nvPr/>
        </p:nvSpPr>
        <p:spPr>
          <a:xfrm>
            <a:off x="373472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9049D2D7-2A56-40F5-8BED-23D2F2698304}"/>
              </a:ext>
            </a:extLst>
          </p:cNvPr>
          <p:cNvSpPr/>
          <p:nvPr/>
        </p:nvSpPr>
        <p:spPr>
          <a:xfrm>
            <a:off x="398675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F765FDAB-0244-4053-B6C3-81DCD20B1693}"/>
              </a:ext>
            </a:extLst>
          </p:cNvPr>
          <p:cNvSpPr/>
          <p:nvPr/>
        </p:nvSpPr>
        <p:spPr>
          <a:xfrm>
            <a:off x="423878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4D687A1D-5AB4-4BB7-9E52-FF11C454EB75}"/>
              </a:ext>
            </a:extLst>
          </p:cNvPr>
          <p:cNvSpPr/>
          <p:nvPr/>
        </p:nvSpPr>
        <p:spPr>
          <a:xfrm>
            <a:off x="449081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7EFE2FFB-BCA5-429B-902F-BFA62C89F464}"/>
              </a:ext>
            </a:extLst>
          </p:cNvPr>
          <p:cNvSpPr/>
          <p:nvPr/>
        </p:nvSpPr>
        <p:spPr>
          <a:xfrm>
            <a:off x="474284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055D83E7-5CD9-4FC1-A26A-00AE8286685A}"/>
              </a:ext>
            </a:extLst>
          </p:cNvPr>
          <p:cNvSpPr/>
          <p:nvPr/>
        </p:nvSpPr>
        <p:spPr>
          <a:xfrm>
            <a:off x="499487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A372956B-B15A-46EC-8535-AA11E5C338F3}"/>
              </a:ext>
            </a:extLst>
          </p:cNvPr>
          <p:cNvSpPr/>
          <p:nvPr/>
        </p:nvSpPr>
        <p:spPr>
          <a:xfrm>
            <a:off x="5246907" y="3957474"/>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Rectangle: Rounded Corners 7">
            <a:extLst>
              <a:ext uri="{FF2B5EF4-FFF2-40B4-BE49-F238E27FC236}">
                <a16:creationId xmlns:a16="http://schemas.microsoft.com/office/drawing/2014/main" id="{F9A8AC4E-3F1B-47EF-B226-647B638A8D3B}"/>
              </a:ext>
            </a:extLst>
          </p:cNvPr>
          <p:cNvSpPr/>
          <p:nvPr/>
        </p:nvSpPr>
        <p:spPr>
          <a:xfrm>
            <a:off x="1030363" y="3006610"/>
            <a:ext cx="1121537" cy="65336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PMO</a:t>
            </a:r>
            <a:endParaRPr lang="zh-CN" altLang="en-US" sz="2800" dirty="0">
              <a:latin typeface="Times New Roman" panose="02020603050405020304" pitchFamily="18" charset="0"/>
              <a:cs typeface="Times New Roman" panose="02020603050405020304" pitchFamily="18" charset="0"/>
            </a:endParaRPr>
          </a:p>
        </p:txBody>
      </p:sp>
      <p:sp>
        <p:nvSpPr>
          <p:cNvPr id="150" name="矩形 149">
            <a:extLst>
              <a:ext uri="{FF2B5EF4-FFF2-40B4-BE49-F238E27FC236}">
                <a16:creationId xmlns:a16="http://schemas.microsoft.com/office/drawing/2014/main" id="{8CE61827-F06A-4020-B2AF-76DA2953AB31}"/>
              </a:ext>
            </a:extLst>
          </p:cNvPr>
          <p:cNvSpPr/>
          <p:nvPr/>
        </p:nvSpPr>
        <p:spPr>
          <a:xfrm>
            <a:off x="886710" y="2855146"/>
            <a:ext cx="1536700" cy="93034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Content Placeholder 2">
            <a:extLst>
              <a:ext uri="{FF2B5EF4-FFF2-40B4-BE49-F238E27FC236}">
                <a16:creationId xmlns:a16="http://schemas.microsoft.com/office/drawing/2014/main" id="{3EA4735B-155B-4476-8ED4-CCB6EDFC24AF}"/>
              </a:ext>
            </a:extLst>
          </p:cNvPr>
          <p:cNvSpPr txBox="1">
            <a:spLocks/>
          </p:cNvSpPr>
          <p:nvPr/>
        </p:nvSpPr>
        <p:spPr>
          <a:xfrm>
            <a:off x="589205" y="1896364"/>
            <a:ext cx="2131709" cy="82098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Domain </a:t>
            </a:r>
          </a:p>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(unique ID =PMO ID) </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169" name="直接连接符 168">
            <a:extLst>
              <a:ext uri="{FF2B5EF4-FFF2-40B4-BE49-F238E27FC236}">
                <a16:creationId xmlns:a16="http://schemas.microsoft.com/office/drawing/2014/main" id="{60253218-9128-451A-999D-B219843F09F8}"/>
              </a:ext>
            </a:extLst>
          </p:cNvPr>
          <p:cNvCxnSpPr>
            <a:cxnSpLocks/>
          </p:cNvCxnSpPr>
          <p:nvPr/>
        </p:nvCxnSpPr>
        <p:spPr>
          <a:xfrm>
            <a:off x="3125045" y="2911191"/>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AEFDC3B1-EFDE-4E0B-BE1C-202C715595DA}"/>
              </a:ext>
            </a:extLst>
          </p:cNvPr>
          <p:cNvCxnSpPr>
            <a:cxnSpLocks/>
          </p:cNvCxnSpPr>
          <p:nvPr/>
        </p:nvCxnSpPr>
        <p:spPr>
          <a:xfrm>
            <a:off x="3125045" y="3168366"/>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015C4CE7-D6A2-40DE-B642-08357BD146E0}"/>
              </a:ext>
            </a:extLst>
          </p:cNvPr>
          <p:cNvCxnSpPr>
            <a:cxnSpLocks/>
          </p:cNvCxnSpPr>
          <p:nvPr/>
        </p:nvCxnSpPr>
        <p:spPr>
          <a:xfrm>
            <a:off x="3125045" y="3416016"/>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E42D9DD2-DBB1-487B-84F3-2DF4F373EECB}"/>
              </a:ext>
            </a:extLst>
          </p:cNvPr>
          <p:cNvCxnSpPr>
            <a:cxnSpLocks/>
          </p:cNvCxnSpPr>
          <p:nvPr/>
        </p:nvCxnSpPr>
        <p:spPr>
          <a:xfrm>
            <a:off x="3125045" y="3656522"/>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8321D6A5-A769-4418-A22E-752F95E4B69E}"/>
              </a:ext>
            </a:extLst>
          </p:cNvPr>
          <p:cNvCxnSpPr>
            <a:cxnSpLocks/>
          </p:cNvCxnSpPr>
          <p:nvPr/>
        </p:nvCxnSpPr>
        <p:spPr>
          <a:xfrm>
            <a:off x="3125045" y="3911316"/>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0E25EEEE-826A-4F67-BEC1-3783C85A8B50}"/>
              </a:ext>
            </a:extLst>
          </p:cNvPr>
          <p:cNvCxnSpPr>
            <a:cxnSpLocks/>
          </p:cNvCxnSpPr>
          <p:nvPr/>
        </p:nvCxnSpPr>
        <p:spPr>
          <a:xfrm>
            <a:off x="3430395" y="2354485"/>
            <a:ext cx="0" cy="1827795"/>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0B72AA8-93A9-4513-97B8-B5CFD7EAE6CE}"/>
              </a:ext>
            </a:extLst>
          </p:cNvPr>
          <p:cNvCxnSpPr>
            <a:cxnSpLocks/>
          </p:cNvCxnSpPr>
          <p:nvPr/>
        </p:nvCxnSpPr>
        <p:spPr>
          <a:xfrm>
            <a:off x="3686070" y="2354485"/>
            <a:ext cx="0" cy="1827795"/>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99B9A0D5-363D-4A8F-8A93-A6300B97E615}"/>
              </a:ext>
            </a:extLst>
          </p:cNvPr>
          <p:cNvCxnSpPr>
            <a:cxnSpLocks/>
          </p:cNvCxnSpPr>
          <p:nvPr/>
        </p:nvCxnSpPr>
        <p:spPr>
          <a:xfrm>
            <a:off x="3936541" y="2354485"/>
            <a:ext cx="0" cy="1823281"/>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EF29FF49-5E2B-4447-8CFC-E548701ED858}"/>
              </a:ext>
            </a:extLst>
          </p:cNvPr>
          <p:cNvCxnSpPr>
            <a:cxnSpLocks/>
          </p:cNvCxnSpPr>
          <p:nvPr/>
        </p:nvCxnSpPr>
        <p:spPr>
          <a:xfrm>
            <a:off x="4195955" y="2354485"/>
            <a:ext cx="0" cy="182328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832B3415-A474-43EC-92EF-A08471CFEA31}"/>
              </a:ext>
            </a:extLst>
          </p:cNvPr>
          <p:cNvCxnSpPr>
            <a:cxnSpLocks/>
          </p:cNvCxnSpPr>
          <p:nvPr/>
        </p:nvCxnSpPr>
        <p:spPr>
          <a:xfrm>
            <a:off x="4438842" y="2354485"/>
            <a:ext cx="0" cy="183231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DF538ABC-429D-4F06-8457-BF2CD700A56B}"/>
              </a:ext>
            </a:extLst>
          </p:cNvPr>
          <p:cNvCxnSpPr>
            <a:cxnSpLocks/>
          </p:cNvCxnSpPr>
          <p:nvPr/>
        </p:nvCxnSpPr>
        <p:spPr>
          <a:xfrm>
            <a:off x="4693424" y="2354485"/>
            <a:ext cx="0" cy="183231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43762DE7-8FB9-4576-953E-3974D35730B6}"/>
              </a:ext>
            </a:extLst>
          </p:cNvPr>
          <p:cNvCxnSpPr>
            <a:cxnSpLocks/>
          </p:cNvCxnSpPr>
          <p:nvPr/>
        </p:nvCxnSpPr>
        <p:spPr>
          <a:xfrm>
            <a:off x="4951184" y="2354485"/>
            <a:ext cx="0" cy="1825661"/>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9E1CAA5B-44DD-4ECE-ADD7-37DBD98E8AC7}"/>
              </a:ext>
            </a:extLst>
          </p:cNvPr>
          <p:cNvCxnSpPr>
            <a:cxnSpLocks/>
          </p:cNvCxnSpPr>
          <p:nvPr/>
        </p:nvCxnSpPr>
        <p:spPr>
          <a:xfrm>
            <a:off x="5198139" y="2354485"/>
            <a:ext cx="0" cy="182328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33B1F067-DFE1-45B3-96DF-35EB4CB8D165}"/>
              </a:ext>
            </a:extLst>
          </p:cNvPr>
          <p:cNvCxnSpPr>
            <a:cxnSpLocks/>
          </p:cNvCxnSpPr>
          <p:nvPr/>
        </p:nvCxnSpPr>
        <p:spPr>
          <a:xfrm>
            <a:off x="3125045" y="2659026"/>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C3358B2A-3DF2-4784-B394-4440BF7C335E}"/>
              </a:ext>
            </a:extLst>
          </p:cNvPr>
          <p:cNvSpPr/>
          <p:nvPr/>
        </p:nvSpPr>
        <p:spPr>
          <a:xfrm>
            <a:off x="6144308" y="1723198"/>
            <a:ext cx="5624527" cy="523220"/>
          </a:xfrm>
          <a:prstGeom prst="rect">
            <a:avLst/>
          </a:prstGeom>
          <a:noFill/>
        </p:spPr>
        <p:txBody>
          <a:bodyPr wrap="square" lIns="91440" tIns="45720" rIns="91440" bIns="45720">
            <a:spAutoFit/>
          </a:bodyPr>
          <a:lstStyle/>
          <a:p>
            <a:pPr algn="ctr"/>
            <a:r>
              <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Intel Memory Protection Keys</a:t>
            </a:r>
            <a:endParaRPr lang="zh-CN" alt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7" name="Rectangle: Rounded Corners 43">
            <a:extLst>
              <a:ext uri="{FF2B5EF4-FFF2-40B4-BE49-F238E27FC236}">
                <a16:creationId xmlns:a16="http://schemas.microsoft.com/office/drawing/2014/main" id="{CF73BE99-4BA2-4A3E-8359-5663014C06B2}"/>
              </a:ext>
            </a:extLst>
          </p:cNvPr>
          <p:cNvSpPr/>
          <p:nvPr/>
        </p:nvSpPr>
        <p:spPr>
          <a:xfrm>
            <a:off x="7712175" y="2418358"/>
            <a:ext cx="2101472" cy="411721"/>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16 protection keys</a:t>
            </a:r>
            <a:endParaRPr lang="zh-CN" altLang="en-US" dirty="0"/>
          </a:p>
        </p:txBody>
      </p:sp>
      <p:sp>
        <p:nvSpPr>
          <p:cNvPr id="206" name="矩形 205">
            <a:extLst>
              <a:ext uri="{FF2B5EF4-FFF2-40B4-BE49-F238E27FC236}">
                <a16:creationId xmlns:a16="http://schemas.microsoft.com/office/drawing/2014/main" id="{C7F1988C-2E36-415D-80F1-F05FDB7B11BD}"/>
              </a:ext>
            </a:extLst>
          </p:cNvPr>
          <p:cNvSpPr/>
          <p:nvPr/>
        </p:nvSpPr>
        <p:spPr>
          <a:xfrm>
            <a:off x="7712175" y="3208111"/>
            <a:ext cx="2088189" cy="55284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7" name="直接连接符 206">
            <a:extLst>
              <a:ext uri="{FF2B5EF4-FFF2-40B4-BE49-F238E27FC236}">
                <a16:creationId xmlns:a16="http://schemas.microsoft.com/office/drawing/2014/main" id="{4EAFDDC4-198B-4EBD-B077-83BFD320BAAF}"/>
              </a:ext>
            </a:extLst>
          </p:cNvPr>
          <p:cNvCxnSpPr>
            <a:cxnSpLocks/>
          </p:cNvCxnSpPr>
          <p:nvPr/>
        </p:nvCxnSpPr>
        <p:spPr>
          <a:xfrm>
            <a:off x="8005482" y="3208111"/>
            <a:ext cx="0"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FB7974A6-35D7-430E-8EC7-EB91C1588995}"/>
              </a:ext>
            </a:extLst>
          </p:cNvPr>
          <p:cNvCxnSpPr>
            <a:cxnSpLocks/>
            <a:stCxn id="206" idx="1"/>
            <a:endCxn id="206" idx="3"/>
          </p:cNvCxnSpPr>
          <p:nvPr/>
        </p:nvCxnSpPr>
        <p:spPr>
          <a:xfrm>
            <a:off x="7712175" y="3484531"/>
            <a:ext cx="2088189"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5C1A8394-BD87-4E50-9529-DC22B75A1541}"/>
              </a:ext>
            </a:extLst>
          </p:cNvPr>
          <p:cNvCxnSpPr>
            <a:cxnSpLocks/>
          </p:cNvCxnSpPr>
          <p:nvPr/>
        </p:nvCxnSpPr>
        <p:spPr>
          <a:xfrm>
            <a:off x="8262732" y="3208111"/>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4C1CA2A1-0F38-4AB0-9C31-B418700AA9B6}"/>
              </a:ext>
            </a:extLst>
          </p:cNvPr>
          <p:cNvCxnSpPr>
            <a:cxnSpLocks/>
          </p:cNvCxnSpPr>
          <p:nvPr/>
        </p:nvCxnSpPr>
        <p:spPr>
          <a:xfrm>
            <a:off x="8513550" y="3208111"/>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FEFB5672-8C85-44E3-9BFA-26FEC8B72EFF}"/>
              </a:ext>
            </a:extLst>
          </p:cNvPr>
          <p:cNvCxnSpPr>
            <a:cxnSpLocks/>
          </p:cNvCxnSpPr>
          <p:nvPr/>
        </p:nvCxnSpPr>
        <p:spPr>
          <a:xfrm>
            <a:off x="8767237" y="3212683"/>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B6CA5B03-4A18-4C72-9EB4-63AD1486C359}"/>
              </a:ext>
            </a:extLst>
          </p:cNvPr>
          <p:cNvCxnSpPr>
            <a:cxnSpLocks/>
          </p:cNvCxnSpPr>
          <p:nvPr/>
        </p:nvCxnSpPr>
        <p:spPr>
          <a:xfrm>
            <a:off x="9014270" y="3203539"/>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215162F2-6520-4D71-BCEB-A11592292775}"/>
              </a:ext>
            </a:extLst>
          </p:cNvPr>
          <p:cNvCxnSpPr>
            <a:cxnSpLocks/>
          </p:cNvCxnSpPr>
          <p:nvPr/>
        </p:nvCxnSpPr>
        <p:spPr>
          <a:xfrm>
            <a:off x="9266300" y="3208111"/>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34507DDA-D8CF-4598-B288-FB523EA66615}"/>
              </a:ext>
            </a:extLst>
          </p:cNvPr>
          <p:cNvCxnSpPr>
            <a:cxnSpLocks/>
          </p:cNvCxnSpPr>
          <p:nvPr/>
        </p:nvCxnSpPr>
        <p:spPr>
          <a:xfrm>
            <a:off x="9518330" y="3210397"/>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5" name="Rectangle: Rounded Corners 43">
            <a:extLst>
              <a:ext uri="{FF2B5EF4-FFF2-40B4-BE49-F238E27FC236}">
                <a16:creationId xmlns:a16="http://schemas.microsoft.com/office/drawing/2014/main" id="{3A269252-C63E-4215-896D-DFA6B26734F4}"/>
              </a:ext>
            </a:extLst>
          </p:cNvPr>
          <p:cNvSpPr/>
          <p:nvPr/>
        </p:nvSpPr>
        <p:spPr>
          <a:xfrm>
            <a:off x="5551101" y="2827158"/>
            <a:ext cx="2101472" cy="411721"/>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Domains</a:t>
            </a:r>
            <a:r>
              <a:rPr lang="en-US" altLang="zh-CN" dirty="0" err="1">
                <a:sym typeface="Wingdings" panose="05000000000000000000" pitchFamily="2" charset="2"/>
              </a:rPr>
              <a:t>PKeys</a:t>
            </a:r>
            <a:endParaRPr lang="zh-CN" altLang="en-US" dirty="0"/>
          </a:p>
        </p:txBody>
      </p:sp>
    </p:spTree>
    <p:extLst>
      <p:ext uri="{BB962C8B-B14F-4D97-AF65-F5344CB8AC3E}">
        <p14:creationId xmlns:p14="http://schemas.microsoft.com/office/powerpoint/2010/main" val="314110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animEffect transition="in" filter="barn(inVertical)">
                                      <p:cBhvr>
                                        <p:cTn id="12" dur="500"/>
                                        <p:tgtEl>
                                          <p:spTgt spid="15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51">
                                            <p:txEl>
                                              <p:pRg st="0" end="0"/>
                                            </p:txEl>
                                          </p:spTgt>
                                        </p:tgtEl>
                                        <p:attrNameLst>
                                          <p:attrName>style.visibility</p:attrName>
                                        </p:attrNameLst>
                                      </p:cBhvr>
                                      <p:to>
                                        <p:strVal val="visible"/>
                                      </p:to>
                                    </p:set>
                                    <p:animEffect transition="in" filter="barn(inVertical)">
                                      <p:cBhvr>
                                        <p:cTn id="15" dur="500"/>
                                        <p:tgtEl>
                                          <p:spTgt spid="151">
                                            <p:txEl>
                                              <p:pRg st="0" end="0"/>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1">
                                            <p:txEl>
                                              <p:pRg st="1" end="1"/>
                                            </p:txEl>
                                          </p:spTgt>
                                        </p:tgtEl>
                                        <p:attrNameLst>
                                          <p:attrName>style.visibility</p:attrName>
                                        </p:attrNameLst>
                                      </p:cBhvr>
                                      <p:to>
                                        <p:strVal val="visible"/>
                                      </p:to>
                                    </p:set>
                                    <p:animEffect transition="in" filter="barn(inVertical)">
                                      <p:cBhvr>
                                        <p:cTn id="18" dur="500"/>
                                        <p:tgtEl>
                                          <p:spTgt spid="15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down)">
                                      <p:cBhvr>
                                        <p:cTn id="23" dur="500"/>
                                        <p:tgtEl>
                                          <p:spTgt spid="8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wipe(down)">
                                      <p:cBhvr>
                                        <p:cTn id="26" dur="500"/>
                                        <p:tgtEl>
                                          <p:spTgt spid="8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wipe(down)">
                                      <p:cBhvr>
                                        <p:cTn id="29" dur="500"/>
                                        <p:tgtEl>
                                          <p:spTgt spid="8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down)">
                                      <p:cBhvr>
                                        <p:cTn id="32" dur="500"/>
                                        <p:tgtEl>
                                          <p:spTgt spid="8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down)">
                                      <p:cBhvr>
                                        <p:cTn id="35" dur="500"/>
                                        <p:tgtEl>
                                          <p:spTgt spid="8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8"/>
                                        </p:tgtEl>
                                        <p:attrNameLst>
                                          <p:attrName>style.visibility</p:attrName>
                                        </p:attrNameLst>
                                      </p:cBhvr>
                                      <p:to>
                                        <p:strVal val="visible"/>
                                      </p:to>
                                    </p:set>
                                    <p:animEffect transition="in" filter="wipe(down)">
                                      <p:cBhvr>
                                        <p:cTn id="38" dur="500"/>
                                        <p:tgtEl>
                                          <p:spTgt spid="8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wipe(down)">
                                      <p:cBhvr>
                                        <p:cTn id="41" dur="500"/>
                                        <p:tgtEl>
                                          <p:spTgt spid="8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down)">
                                      <p:cBhvr>
                                        <p:cTn id="44" dur="500"/>
                                        <p:tgtEl>
                                          <p:spTgt spid="90"/>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wipe(down)">
                                      <p:cBhvr>
                                        <p:cTn id="47" dur="500"/>
                                        <p:tgtEl>
                                          <p:spTgt spid="9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wipe(down)">
                                      <p:cBhvr>
                                        <p:cTn id="50" dur="500"/>
                                        <p:tgtEl>
                                          <p:spTgt spid="9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wipe(down)">
                                      <p:cBhvr>
                                        <p:cTn id="53" dur="500"/>
                                        <p:tgtEl>
                                          <p:spTgt spid="10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wipe(down)">
                                      <p:cBhvr>
                                        <p:cTn id="56" dur="500"/>
                                        <p:tgtEl>
                                          <p:spTgt spid="100"/>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wipe(down)">
                                      <p:cBhvr>
                                        <p:cTn id="59" dur="500"/>
                                        <p:tgtEl>
                                          <p:spTgt spid="9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wipe(down)">
                                      <p:cBhvr>
                                        <p:cTn id="62" dur="500"/>
                                        <p:tgtEl>
                                          <p:spTgt spid="9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wipe(down)">
                                      <p:cBhvr>
                                        <p:cTn id="65" dur="500"/>
                                        <p:tgtEl>
                                          <p:spTgt spid="9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96"/>
                                        </p:tgtEl>
                                        <p:attrNameLst>
                                          <p:attrName>style.visibility</p:attrName>
                                        </p:attrNameLst>
                                      </p:cBhvr>
                                      <p:to>
                                        <p:strVal val="visible"/>
                                      </p:to>
                                    </p:set>
                                    <p:animEffect transition="in" filter="wipe(down)">
                                      <p:cBhvr>
                                        <p:cTn id="68" dur="500"/>
                                        <p:tgtEl>
                                          <p:spTgt spid="9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wipe(down)">
                                      <p:cBhvr>
                                        <p:cTn id="71" dur="500"/>
                                        <p:tgtEl>
                                          <p:spTgt spid="95"/>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wipe(down)">
                                      <p:cBhvr>
                                        <p:cTn id="74" dur="500"/>
                                        <p:tgtEl>
                                          <p:spTgt spid="94"/>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down)">
                                      <p:cBhvr>
                                        <p:cTn id="77" dur="500"/>
                                        <p:tgtEl>
                                          <p:spTgt spid="93"/>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02"/>
                                        </p:tgtEl>
                                        <p:attrNameLst>
                                          <p:attrName>style.visibility</p:attrName>
                                        </p:attrNameLst>
                                      </p:cBhvr>
                                      <p:to>
                                        <p:strVal val="visible"/>
                                      </p:to>
                                    </p:set>
                                    <p:animEffect transition="in" filter="wipe(down)">
                                      <p:cBhvr>
                                        <p:cTn id="80" dur="500"/>
                                        <p:tgtEl>
                                          <p:spTgt spid="102"/>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03"/>
                                        </p:tgtEl>
                                        <p:attrNameLst>
                                          <p:attrName>style.visibility</p:attrName>
                                        </p:attrNameLst>
                                      </p:cBhvr>
                                      <p:to>
                                        <p:strVal val="visible"/>
                                      </p:to>
                                    </p:set>
                                    <p:animEffect transition="in" filter="wipe(down)">
                                      <p:cBhvr>
                                        <p:cTn id="83" dur="500"/>
                                        <p:tgtEl>
                                          <p:spTgt spid="103"/>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wipe(down)">
                                      <p:cBhvr>
                                        <p:cTn id="86" dur="500"/>
                                        <p:tgtEl>
                                          <p:spTgt spid="104"/>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105"/>
                                        </p:tgtEl>
                                        <p:attrNameLst>
                                          <p:attrName>style.visibility</p:attrName>
                                        </p:attrNameLst>
                                      </p:cBhvr>
                                      <p:to>
                                        <p:strVal val="visible"/>
                                      </p:to>
                                    </p:set>
                                    <p:animEffect transition="in" filter="wipe(down)">
                                      <p:cBhvr>
                                        <p:cTn id="89" dur="500"/>
                                        <p:tgtEl>
                                          <p:spTgt spid="105"/>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06"/>
                                        </p:tgtEl>
                                        <p:attrNameLst>
                                          <p:attrName>style.visibility</p:attrName>
                                        </p:attrNameLst>
                                      </p:cBhvr>
                                      <p:to>
                                        <p:strVal val="visible"/>
                                      </p:to>
                                    </p:set>
                                    <p:animEffect transition="in" filter="wipe(down)">
                                      <p:cBhvr>
                                        <p:cTn id="92" dur="500"/>
                                        <p:tgtEl>
                                          <p:spTgt spid="106"/>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7"/>
                                        </p:tgtEl>
                                        <p:attrNameLst>
                                          <p:attrName>style.visibility</p:attrName>
                                        </p:attrNameLst>
                                      </p:cBhvr>
                                      <p:to>
                                        <p:strVal val="visible"/>
                                      </p:to>
                                    </p:set>
                                    <p:animEffect transition="in" filter="wipe(down)">
                                      <p:cBhvr>
                                        <p:cTn id="95" dur="500"/>
                                        <p:tgtEl>
                                          <p:spTgt spid="10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wipe(down)">
                                      <p:cBhvr>
                                        <p:cTn id="98" dur="500"/>
                                        <p:tgtEl>
                                          <p:spTgt spid="108"/>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09"/>
                                        </p:tgtEl>
                                        <p:attrNameLst>
                                          <p:attrName>style.visibility</p:attrName>
                                        </p:attrNameLst>
                                      </p:cBhvr>
                                      <p:to>
                                        <p:strVal val="visible"/>
                                      </p:to>
                                    </p:set>
                                    <p:animEffect transition="in" filter="wipe(down)">
                                      <p:cBhvr>
                                        <p:cTn id="101" dur="500"/>
                                        <p:tgtEl>
                                          <p:spTgt spid="109"/>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down)">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9"/>
                                        </p:tgtEl>
                                        <p:attrNameLst>
                                          <p:attrName>style.visibility</p:attrName>
                                        </p:attrNameLst>
                                      </p:cBhvr>
                                      <p:to>
                                        <p:strVal val="visible"/>
                                      </p:to>
                                    </p:set>
                                    <p:animEffect transition="in" filter="wipe(down)">
                                      <p:cBhvr>
                                        <p:cTn id="107" dur="500"/>
                                        <p:tgtEl>
                                          <p:spTgt spid="119"/>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18"/>
                                        </p:tgtEl>
                                        <p:attrNameLst>
                                          <p:attrName>style.visibility</p:attrName>
                                        </p:attrNameLst>
                                      </p:cBhvr>
                                      <p:to>
                                        <p:strVal val="visible"/>
                                      </p:to>
                                    </p:set>
                                    <p:animEffect transition="in" filter="wipe(down)">
                                      <p:cBhvr>
                                        <p:cTn id="110" dur="500"/>
                                        <p:tgtEl>
                                          <p:spTgt spid="118"/>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117"/>
                                        </p:tgtEl>
                                        <p:attrNameLst>
                                          <p:attrName>style.visibility</p:attrName>
                                        </p:attrNameLst>
                                      </p:cBhvr>
                                      <p:to>
                                        <p:strVal val="visible"/>
                                      </p:to>
                                    </p:set>
                                    <p:animEffect transition="in" filter="wipe(down)">
                                      <p:cBhvr>
                                        <p:cTn id="113" dur="500"/>
                                        <p:tgtEl>
                                          <p:spTgt spid="117"/>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wipe(down)">
                                      <p:cBhvr>
                                        <p:cTn id="116" dur="500"/>
                                        <p:tgtEl>
                                          <p:spTgt spid="116"/>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wipe(down)">
                                      <p:cBhvr>
                                        <p:cTn id="119" dur="500"/>
                                        <p:tgtEl>
                                          <p:spTgt spid="115"/>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114"/>
                                        </p:tgtEl>
                                        <p:attrNameLst>
                                          <p:attrName>style.visibility</p:attrName>
                                        </p:attrNameLst>
                                      </p:cBhvr>
                                      <p:to>
                                        <p:strVal val="visible"/>
                                      </p:to>
                                    </p:set>
                                    <p:animEffect transition="in" filter="wipe(down)">
                                      <p:cBhvr>
                                        <p:cTn id="122" dur="500"/>
                                        <p:tgtEl>
                                          <p:spTgt spid="114"/>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13"/>
                                        </p:tgtEl>
                                        <p:attrNameLst>
                                          <p:attrName>style.visibility</p:attrName>
                                        </p:attrNameLst>
                                      </p:cBhvr>
                                      <p:to>
                                        <p:strVal val="visible"/>
                                      </p:to>
                                    </p:set>
                                    <p:animEffect transition="in" filter="wipe(down)">
                                      <p:cBhvr>
                                        <p:cTn id="125" dur="500"/>
                                        <p:tgtEl>
                                          <p:spTgt spid="113"/>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112"/>
                                        </p:tgtEl>
                                        <p:attrNameLst>
                                          <p:attrName>style.visibility</p:attrName>
                                        </p:attrNameLst>
                                      </p:cBhvr>
                                      <p:to>
                                        <p:strVal val="visible"/>
                                      </p:to>
                                    </p:set>
                                    <p:animEffect transition="in" filter="wipe(down)">
                                      <p:cBhvr>
                                        <p:cTn id="128" dur="500"/>
                                        <p:tgtEl>
                                          <p:spTgt spid="112"/>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11"/>
                                        </p:tgtEl>
                                        <p:attrNameLst>
                                          <p:attrName>style.visibility</p:attrName>
                                        </p:attrNameLst>
                                      </p:cBhvr>
                                      <p:to>
                                        <p:strVal val="visible"/>
                                      </p:to>
                                    </p:set>
                                    <p:animEffect transition="in" filter="wipe(down)">
                                      <p:cBhvr>
                                        <p:cTn id="131" dur="500"/>
                                        <p:tgtEl>
                                          <p:spTgt spid="111"/>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20"/>
                                        </p:tgtEl>
                                        <p:attrNameLst>
                                          <p:attrName>style.visibility</p:attrName>
                                        </p:attrNameLst>
                                      </p:cBhvr>
                                      <p:to>
                                        <p:strVal val="visible"/>
                                      </p:to>
                                    </p:set>
                                    <p:animEffect transition="in" filter="wipe(down)">
                                      <p:cBhvr>
                                        <p:cTn id="134" dur="500"/>
                                        <p:tgtEl>
                                          <p:spTgt spid="120"/>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21"/>
                                        </p:tgtEl>
                                        <p:attrNameLst>
                                          <p:attrName>style.visibility</p:attrName>
                                        </p:attrNameLst>
                                      </p:cBhvr>
                                      <p:to>
                                        <p:strVal val="visible"/>
                                      </p:to>
                                    </p:set>
                                    <p:animEffect transition="in" filter="wipe(down)">
                                      <p:cBhvr>
                                        <p:cTn id="137" dur="500"/>
                                        <p:tgtEl>
                                          <p:spTgt spid="121"/>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wipe(down)">
                                      <p:cBhvr>
                                        <p:cTn id="140" dur="500"/>
                                        <p:tgtEl>
                                          <p:spTgt spid="122"/>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23"/>
                                        </p:tgtEl>
                                        <p:attrNameLst>
                                          <p:attrName>style.visibility</p:attrName>
                                        </p:attrNameLst>
                                      </p:cBhvr>
                                      <p:to>
                                        <p:strVal val="visible"/>
                                      </p:to>
                                    </p:set>
                                    <p:animEffect transition="in" filter="wipe(down)">
                                      <p:cBhvr>
                                        <p:cTn id="143" dur="500"/>
                                        <p:tgtEl>
                                          <p:spTgt spid="123"/>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24"/>
                                        </p:tgtEl>
                                        <p:attrNameLst>
                                          <p:attrName>style.visibility</p:attrName>
                                        </p:attrNameLst>
                                      </p:cBhvr>
                                      <p:to>
                                        <p:strVal val="visible"/>
                                      </p:to>
                                    </p:set>
                                    <p:animEffect transition="in" filter="wipe(down)">
                                      <p:cBhvr>
                                        <p:cTn id="146" dur="500"/>
                                        <p:tgtEl>
                                          <p:spTgt spid="124"/>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125"/>
                                        </p:tgtEl>
                                        <p:attrNameLst>
                                          <p:attrName>style.visibility</p:attrName>
                                        </p:attrNameLst>
                                      </p:cBhvr>
                                      <p:to>
                                        <p:strVal val="visible"/>
                                      </p:to>
                                    </p:set>
                                    <p:animEffect transition="in" filter="wipe(down)">
                                      <p:cBhvr>
                                        <p:cTn id="149" dur="500"/>
                                        <p:tgtEl>
                                          <p:spTgt spid="125"/>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126"/>
                                        </p:tgtEl>
                                        <p:attrNameLst>
                                          <p:attrName>style.visibility</p:attrName>
                                        </p:attrNameLst>
                                      </p:cBhvr>
                                      <p:to>
                                        <p:strVal val="visible"/>
                                      </p:to>
                                    </p:set>
                                    <p:animEffect transition="in" filter="wipe(down)">
                                      <p:cBhvr>
                                        <p:cTn id="152" dur="500"/>
                                        <p:tgtEl>
                                          <p:spTgt spid="126"/>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127"/>
                                        </p:tgtEl>
                                        <p:attrNameLst>
                                          <p:attrName>style.visibility</p:attrName>
                                        </p:attrNameLst>
                                      </p:cBhvr>
                                      <p:to>
                                        <p:strVal val="visible"/>
                                      </p:to>
                                    </p:set>
                                    <p:animEffect transition="in" filter="wipe(down)">
                                      <p:cBhvr>
                                        <p:cTn id="155" dur="500"/>
                                        <p:tgtEl>
                                          <p:spTgt spid="127"/>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28"/>
                                        </p:tgtEl>
                                        <p:attrNameLst>
                                          <p:attrName>style.visibility</p:attrName>
                                        </p:attrNameLst>
                                      </p:cBhvr>
                                      <p:to>
                                        <p:strVal val="visible"/>
                                      </p:to>
                                    </p:set>
                                    <p:animEffect transition="in" filter="wipe(down)">
                                      <p:cBhvr>
                                        <p:cTn id="158" dur="500"/>
                                        <p:tgtEl>
                                          <p:spTgt spid="128"/>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137"/>
                                        </p:tgtEl>
                                        <p:attrNameLst>
                                          <p:attrName>style.visibility</p:attrName>
                                        </p:attrNameLst>
                                      </p:cBhvr>
                                      <p:to>
                                        <p:strVal val="visible"/>
                                      </p:to>
                                    </p:set>
                                    <p:animEffect transition="in" filter="wipe(down)">
                                      <p:cBhvr>
                                        <p:cTn id="161" dur="500"/>
                                        <p:tgtEl>
                                          <p:spTgt spid="137"/>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136"/>
                                        </p:tgtEl>
                                        <p:attrNameLst>
                                          <p:attrName>style.visibility</p:attrName>
                                        </p:attrNameLst>
                                      </p:cBhvr>
                                      <p:to>
                                        <p:strVal val="visible"/>
                                      </p:to>
                                    </p:set>
                                    <p:animEffect transition="in" filter="wipe(down)">
                                      <p:cBhvr>
                                        <p:cTn id="164" dur="500"/>
                                        <p:tgtEl>
                                          <p:spTgt spid="136"/>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35"/>
                                        </p:tgtEl>
                                        <p:attrNameLst>
                                          <p:attrName>style.visibility</p:attrName>
                                        </p:attrNameLst>
                                      </p:cBhvr>
                                      <p:to>
                                        <p:strVal val="visible"/>
                                      </p:to>
                                    </p:set>
                                    <p:animEffect transition="in" filter="wipe(down)">
                                      <p:cBhvr>
                                        <p:cTn id="167" dur="500"/>
                                        <p:tgtEl>
                                          <p:spTgt spid="135"/>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34"/>
                                        </p:tgtEl>
                                        <p:attrNameLst>
                                          <p:attrName>style.visibility</p:attrName>
                                        </p:attrNameLst>
                                      </p:cBhvr>
                                      <p:to>
                                        <p:strVal val="visible"/>
                                      </p:to>
                                    </p:set>
                                    <p:animEffect transition="in" filter="wipe(down)">
                                      <p:cBhvr>
                                        <p:cTn id="170" dur="500"/>
                                        <p:tgtEl>
                                          <p:spTgt spid="134"/>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32"/>
                                        </p:tgtEl>
                                        <p:attrNameLst>
                                          <p:attrName>style.visibility</p:attrName>
                                        </p:attrNameLst>
                                      </p:cBhvr>
                                      <p:to>
                                        <p:strVal val="visible"/>
                                      </p:to>
                                    </p:set>
                                    <p:animEffect transition="in" filter="wipe(down)">
                                      <p:cBhvr>
                                        <p:cTn id="173" dur="500"/>
                                        <p:tgtEl>
                                          <p:spTgt spid="132"/>
                                        </p:tgtEl>
                                      </p:cBhvr>
                                    </p:animEffect>
                                  </p:childTnLst>
                                </p:cTn>
                              </p:par>
                              <p:par>
                                <p:cTn id="174" presetID="22" presetClass="entr" presetSubtype="4" fill="hold" grpId="0" nodeType="withEffect">
                                  <p:stCondLst>
                                    <p:cond delay="0"/>
                                  </p:stCondLst>
                                  <p:childTnLst>
                                    <p:set>
                                      <p:cBhvr>
                                        <p:cTn id="175" dur="1" fill="hold">
                                          <p:stCondLst>
                                            <p:cond delay="0"/>
                                          </p:stCondLst>
                                        </p:cTn>
                                        <p:tgtEl>
                                          <p:spTgt spid="133"/>
                                        </p:tgtEl>
                                        <p:attrNameLst>
                                          <p:attrName>style.visibility</p:attrName>
                                        </p:attrNameLst>
                                      </p:cBhvr>
                                      <p:to>
                                        <p:strVal val="visible"/>
                                      </p:to>
                                    </p:set>
                                    <p:animEffect transition="in" filter="wipe(down)">
                                      <p:cBhvr>
                                        <p:cTn id="176" dur="500"/>
                                        <p:tgtEl>
                                          <p:spTgt spid="133"/>
                                        </p:tgtEl>
                                      </p:cBhvr>
                                    </p:animEffect>
                                  </p:childTnLst>
                                </p:cTn>
                              </p:par>
                              <p:par>
                                <p:cTn id="177" presetID="22" presetClass="entr" presetSubtype="4" fill="hold" grpId="0" nodeType="withEffect">
                                  <p:stCondLst>
                                    <p:cond delay="0"/>
                                  </p:stCondLst>
                                  <p:childTnLst>
                                    <p:set>
                                      <p:cBhvr>
                                        <p:cTn id="178" dur="1" fill="hold">
                                          <p:stCondLst>
                                            <p:cond delay="0"/>
                                          </p:stCondLst>
                                        </p:cTn>
                                        <p:tgtEl>
                                          <p:spTgt spid="131"/>
                                        </p:tgtEl>
                                        <p:attrNameLst>
                                          <p:attrName>style.visibility</p:attrName>
                                        </p:attrNameLst>
                                      </p:cBhvr>
                                      <p:to>
                                        <p:strVal val="visible"/>
                                      </p:to>
                                    </p:set>
                                    <p:animEffect transition="in" filter="wipe(down)">
                                      <p:cBhvr>
                                        <p:cTn id="179" dur="500"/>
                                        <p:tgtEl>
                                          <p:spTgt spid="131"/>
                                        </p:tgtEl>
                                      </p:cBhvr>
                                    </p:animEffect>
                                  </p:childTnLst>
                                </p:cTn>
                              </p:par>
                              <p:par>
                                <p:cTn id="180" presetID="22" presetClass="entr" presetSubtype="4" fill="hold" grpId="0" nodeType="withEffect">
                                  <p:stCondLst>
                                    <p:cond delay="0"/>
                                  </p:stCondLst>
                                  <p:childTnLst>
                                    <p:set>
                                      <p:cBhvr>
                                        <p:cTn id="181" dur="1" fill="hold">
                                          <p:stCondLst>
                                            <p:cond delay="0"/>
                                          </p:stCondLst>
                                        </p:cTn>
                                        <p:tgtEl>
                                          <p:spTgt spid="130"/>
                                        </p:tgtEl>
                                        <p:attrNameLst>
                                          <p:attrName>style.visibility</p:attrName>
                                        </p:attrNameLst>
                                      </p:cBhvr>
                                      <p:to>
                                        <p:strVal val="visible"/>
                                      </p:to>
                                    </p:set>
                                    <p:animEffect transition="in" filter="wipe(down)">
                                      <p:cBhvr>
                                        <p:cTn id="182" dur="500"/>
                                        <p:tgtEl>
                                          <p:spTgt spid="130"/>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129"/>
                                        </p:tgtEl>
                                        <p:attrNameLst>
                                          <p:attrName>style.visibility</p:attrName>
                                        </p:attrNameLst>
                                      </p:cBhvr>
                                      <p:to>
                                        <p:strVal val="visible"/>
                                      </p:to>
                                    </p:set>
                                    <p:animEffect transition="in" filter="wipe(down)">
                                      <p:cBhvr>
                                        <p:cTn id="185" dur="500"/>
                                        <p:tgtEl>
                                          <p:spTgt spid="129"/>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138"/>
                                        </p:tgtEl>
                                        <p:attrNameLst>
                                          <p:attrName>style.visibility</p:attrName>
                                        </p:attrNameLst>
                                      </p:cBhvr>
                                      <p:to>
                                        <p:strVal val="visible"/>
                                      </p:to>
                                    </p:set>
                                    <p:animEffect transition="in" filter="wipe(down)">
                                      <p:cBhvr>
                                        <p:cTn id="188" dur="500"/>
                                        <p:tgtEl>
                                          <p:spTgt spid="138"/>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139"/>
                                        </p:tgtEl>
                                        <p:attrNameLst>
                                          <p:attrName>style.visibility</p:attrName>
                                        </p:attrNameLst>
                                      </p:cBhvr>
                                      <p:to>
                                        <p:strVal val="visible"/>
                                      </p:to>
                                    </p:set>
                                    <p:animEffect transition="in" filter="wipe(down)">
                                      <p:cBhvr>
                                        <p:cTn id="191" dur="500"/>
                                        <p:tgtEl>
                                          <p:spTgt spid="139"/>
                                        </p:tgtEl>
                                      </p:cBhvr>
                                    </p:animEffect>
                                  </p:childTnLst>
                                </p:cTn>
                              </p:par>
                              <p:par>
                                <p:cTn id="192" presetID="22" presetClass="entr" presetSubtype="4" fill="hold" grpId="0" nodeType="withEffect">
                                  <p:stCondLst>
                                    <p:cond delay="0"/>
                                  </p:stCondLst>
                                  <p:childTnLst>
                                    <p:set>
                                      <p:cBhvr>
                                        <p:cTn id="193" dur="1" fill="hold">
                                          <p:stCondLst>
                                            <p:cond delay="0"/>
                                          </p:stCondLst>
                                        </p:cTn>
                                        <p:tgtEl>
                                          <p:spTgt spid="140"/>
                                        </p:tgtEl>
                                        <p:attrNameLst>
                                          <p:attrName>style.visibility</p:attrName>
                                        </p:attrNameLst>
                                      </p:cBhvr>
                                      <p:to>
                                        <p:strVal val="visible"/>
                                      </p:to>
                                    </p:set>
                                    <p:animEffect transition="in" filter="wipe(down)">
                                      <p:cBhvr>
                                        <p:cTn id="194" dur="500"/>
                                        <p:tgtEl>
                                          <p:spTgt spid="140"/>
                                        </p:tgtEl>
                                      </p:cBhvr>
                                    </p:animEffect>
                                  </p:childTnLst>
                                </p:cTn>
                              </p:par>
                              <p:par>
                                <p:cTn id="195" presetID="22" presetClass="entr" presetSubtype="4" fill="hold" grpId="0" nodeType="withEffect">
                                  <p:stCondLst>
                                    <p:cond delay="0"/>
                                  </p:stCondLst>
                                  <p:childTnLst>
                                    <p:set>
                                      <p:cBhvr>
                                        <p:cTn id="196" dur="1" fill="hold">
                                          <p:stCondLst>
                                            <p:cond delay="0"/>
                                          </p:stCondLst>
                                        </p:cTn>
                                        <p:tgtEl>
                                          <p:spTgt spid="141"/>
                                        </p:tgtEl>
                                        <p:attrNameLst>
                                          <p:attrName>style.visibility</p:attrName>
                                        </p:attrNameLst>
                                      </p:cBhvr>
                                      <p:to>
                                        <p:strVal val="visible"/>
                                      </p:to>
                                    </p:set>
                                    <p:animEffect transition="in" filter="wipe(down)">
                                      <p:cBhvr>
                                        <p:cTn id="197" dur="500"/>
                                        <p:tgtEl>
                                          <p:spTgt spid="141"/>
                                        </p:tgtEl>
                                      </p:cBhvr>
                                    </p:animEffect>
                                  </p:childTnLst>
                                </p:cTn>
                              </p:par>
                              <p:par>
                                <p:cTn id="198" presetID="22" presetClass="entr" presetSubtype="4" fill="hold" grpId="0" nodeType="withEffect">
                                  <p:stCondLst>
                                    <p:cond delay="0"/>
                                  </p:stCondLst>
                                  <p:childTnLst>
                                    <p:set>
                                      <p:cBhvr>
                                        <p:cTn id="199" dur="1" fill="hold">
                                          <p:stCondLst>
                                            <p:cond delay="0"/>
                                          </p:stCondLst>
                                        </p:cTn>
                                        <p:tgtEl>
                                          <p:spTgt spid="142"/>
                                        </p:tgtEl>
                                        <p:attrNameLst>
                                          <p:attrName>style.visibility</p:attrName>
                                        </p:attrNameLst>
                                      </p:cBhvr>
                                      <p:to>
                                        <p:strVal val="visible"/>
                                      </p:to>
                                    </p:set>
                                    <p:animEffect transition="in" filter="wipe(down)">
                                      <p:cBhvr>
                                        <p:cTn id="200" dur="500"/>
                                        <p:tgtEl>
                                          <p:spTgt spid="142"/>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143"/>
                                        </p:tgtEl>
                                        <p:attrNameLst>
                                          <p:attrName>style.visibility</p:attrName>
                                        </p:attrNameLst>
                                      </p:cBhvr>
                                      <p:to>
                                        <p:strVal val="visible"/>
                                      </p:to>
                                    </p:set>
                                    <p:animEffect transition="in" filter="wipe(down)">
                                      <p:cBhvr>
                                        <p:cTn id="203" dur="500"/>
                                        <p:tgtEl>
                                          <p:spTgt spid="143"/>
                                        </p:tgtEl>
                                      </p:cBhvr>
                                    </p:animEffect>
                                  </p:childTnLst>
                                </p:cTn>
                              </p:par>
                              <p:par>
                                <p:cTn id="204" presetID="22" presetClass="entr" presetSubtype="4" fill="hold" grpId="0" nodeType="withEffect">
                                  <p:stCondLst>
                                    <p:cond delay="0"/>
                                  </p:stCondLst>
                                  <p:childTnLst>
                                    <p:set>
                                      <p:cBhvr>
                                        <p:cTn id="205" dur="1" fill="hold">
                                          <p:stCondLst>
                                            <p:cond delay="0"/>
                                          </p:stCondLst>
                                        </p:cTn>
                                        <p:tgtEl>
                                          <p:spTgt spid="144"/>
                                        </p:tgtEl>
                                        <p:attrNameLst>
                                          <p:attrName>style.visibility</p:attrName>
                                        </p:attrNameLst>
                                      </p:cBhvr>
                                      <p:to>
                                        <p:strVal val="visible"/>
                                      </p:to>
                                    </p:set>
                                    <p:animEffect transition="in" filter="wipe(down)">
                                      <p:cBhvr>
                                        <p:cTn id="206" dur="500"/>
                                        <p:tgtEl>
                                          <p:spTgt spid="144"/>
                                        </p:tgtEl>
                                      </p:cBhvr>
                                    </p:animEffect>
                                  </p:childTnLst>
                                </p:cTn>
                              </p:par>
                              <p:par>
                                <p:cTn id="207" presetID="22" presetClass="entr" presetSubtype="4" fill="hold" grpId="0" nodeType="withEffect">
                                  <p:stCondLst>
                                    <p:cond delay="0"/>
                                  </p:stCondLst>
                                  <p:childTnLst>
                                    <p:set>
                                      <p:cBhvr>
                                        <p:cTn id="208" dur="1" fill="hold">
                                          <p:stCondLst>
                                            <p:cond delay="0"/>
                                          </p:stCondLst>
                                        </p:cTn>
                                        <p:tgtEl>
                                          <p:spTgt spid="145"/>
                                        </p:tgtEl>
                                        <p:attrNameLst>
                                          <p:attrName>style.visibility</p:attrName>
                                        </p:attrNameLst>
                                      </p:cBhvr>
                                      <p:to>
                                        <p:strVal val="visible"/>
                                      </p:to>
                                    </p:set>
                                    <p:animEffect transition="in" filter="wipe(down)">
                                      <p:cBhvr>
                                        <p:cTn id="209" dur="500"/>
                                        <p:tgtEl>
                                          <p:spTgt spid="145"/>
                                        </p:tgtEl>
                                      </p:cBhvr>
                                    </p:animEffect>
                                  </p:childTnLst>
                                </p:cTn>
                              </p:par>
                              <p:par>
                                <p:cTn id="210" presetID="22" presetClass="entr" presetSubtype="4" fill="hold" grpId="0" nodeType="withEffect">
                                  <p:stCondLst>
                                    <p:cond delay="0"/>
                                  </p:stCondLst>
                                  <p:childTnLst>
                                    <p:set>
                                      <p:cBhvr>
                                        <p:cTn id="211" dur="1" fill="hold">
                                          <p:stCondLst>
                                            <p:cond delay="0"/>
                                          </p:stCondLst>
                                        </p:cTn>
                                        <p:tgtEl>
                                          <p:spTgt spid="146"/>
                                        </p:tgtEl>
                                        <p:attrNameLst>
                                          <p:attrName>style.visibility</p:attrName>
                                        </p:attrNameLst>
                                      </p:cBhvr>
                                      <p:to>
                                        <p:strVal val="visible"/>
                                      </p:to>
                                    </p:set>
                                    <p:animEffect transition="in" filter="wipe(down)">
                                      <p:cBhvr>
                                        <p:cTn id="212" dur="500"/>
                                        <p:tgtEl>
                                          <p:spTgt spid="146"/>
                                        </p:tgtEl>
                                      </p:cBhvr>
                                    </p:animEffect>
                                  </p:childTnLst>
                                </p:cTn>
                              </p:par>
                              <p:par>
                                <p:cTn id="213" presetID="22" presetClass="entr" presetSubtype="4" fill="hold" grpId="0" nodeType="withEffect">
                                  <p:stCondLst>
                                    <p:cond delay="0"/>
                                  </p:stCondLst>
                                  <p:childTnLst>
                                    <p:set>
                                      <p:cBhvr>
                                        <p:cTn id="214" dur="1" fill="hold">
                                          <p:stCondLst>
                                            <p:cond delay="0"/>
                                          </p:stCondLst>
                                        </p:cTn>
                                        <p:tgtEl>
                                          <p:spTgt spid="74"/>
                                        </p:tgtEl>
                                        <p:attrNameLst>
                                          <p:attrName>style.visibility</p:attrName>
                                        </p:attrNameLst>
                                      </p:cBhvr>
                                      <p:to>
                                        <p:strVal val="visible"/>
                                      </p:to>
                                    </p:set>
                                    <p:animEffect transition="in" filter="wipe(down)">
                                      <p:cBhvr>
                                        <p:cTn id="215" dur="500"/>
                                        <p:tgtEl>
                                          <p:spTgt spid="74"/>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nodeType="clickEffect">
                                  <p:stCondLst>
                                    <p:cond delay="0"/>
                                  </p:stCondLst>
                                  <p:childTnLst>
                                    <p:set>
                                      <p:cBhvr>
                                        <p:cTn id="219" dur="1" fill="hold">
                                          <p:stCondLst>
                                            <p:cond delay="0"/>
                                          </p:stCondLst>
                                        </p:cTn>
                                        <p:tgtEl>
                                          <p:spTgt spid="184"/>
                                        </p:tgtEl>
                                        <p:attrNameLst>
                                          <p:attrName>style.visibility</p:attrName>
                                        </p:attrNameLst>
                                      </p:cBhvr>
                                      <p:to>
                                        <p:strVal val="visible"/>
                                      </p:to>
                                    </p:set>
                                    <p:animEffect transition="in" filter="wipe(left)">
                                      <p:cBhvr>
                                        <p:cTn id="220" dur="250"/>
                                        <p:tgtEl>
                                          <p:spTgt spid="184"/>
                                        </p:tgtEl>
                                      </p:cBhvr>
                                    </p:animEffect>
                                  </p:childTnLst>
                                </p:cTn>
                              </p:par>
                            </p:childTnLst>
                          </p:cTn>
                        </p:par>
                        <p:par>
                          <p:cTn id="221" fill="hold">
                            <p:stCondLst>
                              <p:cond delay="250"/>
                            </p:stCondLst>
                            <p:childTnLst>
                              <p:par>
                                <p:cTn id="222" presetID="22" presetClass="entr" presetSubtype="8" fill="hold" nodeType="afterEffect">
                                  <p:stCondLst>
                                    <p:cond delay="0"/>
                                  </p:stCondLst>
                                  <p:childTnLst>
                                    <p:set>
                                      <p:cBhvr>
                                        <p:cTn id="223" dur="1" fill="hold">
                                          <p:stCondLst>
                                            <p:cond delay="0"/>
                                          </p:stCondLst>
                                        </p:cTn>
                                        <p:tgtEl>
                                          <p:spTgt spid="169"/>
                                        </p:tgtEl>
                                        <p:attrNameLst>
                                          <p:attrName>style.visibility</p:attrName>
                                        </p:attrNameLst>
                                      </p:cBhvr>
                                      <p:to>
                                        <p:strVal val="visible"/>
                                      </p:to>
                                    </p:set>
                                    <p:animEffect transition="in" filter="wipe(left)">
                                      <p:cBhvr>
                                        <p:cTn id="224" dur="250"/>
                                        <p:tgtEl>
                                          <p:spTgt spid="169"/>
                                        </p:tgtEl>
                                      </p:cBhvr>
                                    </p:animEffect>
                                  </p:childTnLst>
                                </p:cTn>
                              </p:par>
                            </p:childTnLst>
                          </p:cTn>
                        </p:par>
                        <p:par>
                          <p:cTn id="225" fill="hold">
                            <p:stCondLst>
                              <p:cond delay="500"/>
                            </p:stCondLst>
                            <p:childTnLst>
                              <p:par>
                                <p:cTn id="226" presetID="22" presetClass="entr" presetSubtype="8" fill="hold" nodeType="afterEffect">
                                  <p:stCondLst>
                                    <p:cond delay="0"/>
                                  </p:stCondLst>
                                  <p:childTnLst>
                                    <p:set>
                                      <p:cBhvr>
                                        <p:cTn id="227" dur="1" fill="hold">
                                          <p:stCondLst>
                                            <p:cond delay="0"/>
                                          </p:stCondLst>
                                        </p:cTn>
                                        <p:tgtEl>
                                          <p:spTgt spid="170"/>
                                        </p:tgtEl>
                                        <p:attrNameLst>
                                          <p:attrName>style.visibility</p:attrName>
                                        </p:attrNameLst>
                                      </p:cBhvr>
                                      <p:to>
                                        <p:strVal val="visible"/>
                                      </p:to>
                                    </p:set>
                                    <p:animEffect transition="in" filter="wipe(left)">
                                      <p:cBhvr>
                                        <p:cTn id="228" dur="250"/>
                                        <p:tgtEl>
                                          <p:spTgt spid="170"/>
                                        </p:tgtEl>
                                      </p:cBhvr>
                                    </p:animEffect>
                                  </p:childTnLst>
                                </p:cTn>
                              </p:par>
                            </p:childTnLst>
                          </p:cTn>
                        </p:par>
                        <p:par>
                          <p:cTn id="229" fill="hold">
                            <p:stCondLst>
                              <p:cond delay="750"/>
                            </p:stCondLst>
                            <p:childTnLst>
                              <p:par>
                                <p:cTn id="230" presetID="22" presetClass="entr" presetSubtype="8" fill="hold" nodeType="afterEffect">
                                  <p:stCondLst>
                                    <p:cond delay="0"/>
                                  </p:stCondLst>
                                  <p:childTnLst>
                                    <p:set>
                                      <p:cBhvr>
                                        <p:cTn id="231" dur="1" fill="hold">
                                          <p:stCondLst>
                                            <p:cond delay="0"/>
                                          </p:stCondLst>
                                        </p:cTn>
                                        <p:tgtEl>
                                          <p:spTgt spid="171"/>
                                        </p:tgtEl>
                                        <p:attrNameLst>
                                          <p:attrName>style.visibility</p:attrName>
                                        </p:attrNameLst>
                                      </p:cBhvr>
                                      <p:to>
                                        <p:strVal val="visible"/>
                                      </p:to>
                                    </p:set>
                                    <p:animEffect transition="in" filter="wipe(left)">
                                      <p:cBhvr>
                                        <p:cTn id="232" dur="250"/>
                                        <p:tgtEl>
                                          <p:spTgt spid="171"/>
                                        </p:tgtEl>
                                      </p:cBhvr>
                                    </p:animEffect>
                                  </p:childTnLst>
                                </p:cTn>
                              </p:par>
                            </p:childTnLst>
                          </p:cTn>
                        </p:par>
                        <p:par>
                          <p:cTn id="233" fill="hold">
                            <p:stCondLst>
                              <p:cond delay="1000"/>
                            </p:stCondLst>
                            <p:childTnLst>
                              <p:par>
                                <p:cTn id="234" presetID="22" presetClass="entr" presetSubtype="8" fill="hold" nodeType="afterEffect">
                                  <p:stCondLst>
                                    <p:cond delay="0"/>
                                  </p:stCondLst>
                                  <p:childTnLst>
                                    <p:set>
                                      <p:cBhvr>
                                        <p:cTn id="235" dur="1" fill="hold">
                                          <p:stCondLst>
                                            <p:cond delay="0"/>
                                          </p:stCondLst>
                                        </p:cTn>
                                        <p:tgtEl>
                                          <p:spTgt spid="172"/>
                                        </p:tgtEl>
                                        <p:attrNameLst>
                                          <p:attrName>style.visibility</p:attrName>
                                        </p:attrNameLst>
                                      </p:cBhvr>
                                      <p:to>
                                        <p:strVal val="visible"/>
                                      </p:to>
                                    </p:set>
                                    <p:animEffect transition="in" filter="wipe(left)">
                                      <p:cBhvr>
                                        <p:cTn id="236" dur="250"/>
                                        <p:tgtEl>
                                          <p:spTgt spid="172"/>
                                        </p:tgtEl>
                                      </p:cBhvr>
                                    </p:animEffect>
                                  </p:childTnLst>
                                </p:cTn>
                              </p:par>
                            </p:childTnLst>
                          </p:cTn>
                        </p:par>
                        <p:par>
                          <p:cTn id="237" fill="hold">
                            <p:stCondLst>
                              <p:cond delay="1250"/>
                            </p:stCondLst>
                            <p:childTnLst>
                              <p:par>
                                <p:cTn id="238" presetID="22" presetClass="entr" presetSubtype="8" fill="hold" nodeType="afterEffect">
                                  <p:stCondLst>
                                    <p:cond delay="0"/>
                                  </p:stCondLst>
                                  <p:childTnLst>
                                    <p:set>
                                      <p:cBhvr>
                                        <p:cTn id="239" dur="1" fill="hold">
                                          <p:stCondLst>
                                            <p:cond delay="0"/>
                                          </p:stCondLst>
                                        </p:cTn>
                                        <p:tgtEl>
                                          <p:spTgt spid="173"/>
                                        </p:tgtEl>
                                        <p:attrNameLst>
                                          <p:attrName>style.visibility</p:attrName>
                                        </p:attrNameLst>
                                      </p:cBhvr>
                                      <p:to>
                                        <p:strVal val="visible"/>
                                      </p:to>
                                    </p:set>
                                    <p:animEffect transition="in" filter="wipe(left)">
                                      <p:cBhvr>
                                        <p:cTn id="240" dur="250"/>
                                        <p:tgtEl>
                                          <p:spTgt spid="173"/>
                                        </p:tgtEl>
                                      </p:cBhvr>
                                    </p:animEffect>
                                  </p:childTnLst>
                                </p:cTn>
                              </p:par>
                            </p:childTnLst>
                          </p:cTn>
                        </p:par>
                        <p:par>
                          <p:cTn id="241" fill="hold">
                            <p:stCondLst>
                              <p:cond delay="1500"/>
                            </p:stCondLst>
                            <p:childTnLst>
                              <p:par>
                                <p:cTn id="242" presetID="22" presetClass="entr" presetSubtype="1" fill="hold" nodeType="afterEffect">
                                  <p:stCondLst>
                                    <p:cond delay="0"/>
                                  </p:stCondLst>
                                  <p:childTnLst>
                                    <p:set>
                                      <p:cBhvr>
                                        <p:cTn id="243" dur="1" fill="hold">
                                          <p:stCondLst>
                                            <p:cond delay="0"/>
                                          </p:stCondLst>
                                        </p:cTn>
                                        <p:tgtEl>
                                          <p:spTgt spid="174"/>
                                        </p:tgtEl>
                                        <p:attrNameLst>
                                          <p:attrName>style.visibility</p:attrName>
                                        </p:attrNameLst>
                                      </p:cBhvr>
                                      <p:to>
                                        <p:strVal val="visible"/>
                                      </p:to>
                                    </p:set>
                                    <p:animEffect transition="in" filter="wipe(up)">
                                      <p:cBhvr>
                                        <p:cTn id="244" dur="250"/>
                                        <p:tgtEl>
                                          <p:spTgt spid="174"/>
                                        </p:tgtEl>
                                      </p:cBhvr>
                                    </p:animEffect>
                                  </p:childTnLst>
                                </p:cTn>
                              </p:par>
                            </p:childTnLst>
                          </p:cTn>
                        </p:par>
                        <p:par>
                          <p:cTn id="245" fill="hold">
                            <p:stCondLst>
                              <p:cond delay="1750"/>
                            </p:stCondLst>
                            <p:childTnLst>
                              <p:par>
                                <p:cTn id="246" presetID="22" presetClass="entr" presetSubtype="1" fill="hold" nodeType="afterEffect">
                                  <p:stCondLst>
                                    <p:cond delay="0"/>
                                  </p:stCondLst>
                                  <p:childTnLst>
                                    <p:set>
                                      <p:cBhvr>
                                        <p:cTn id="247" dur="1" fill="hold">
                                          <p:stCondLst>
                                            <p:cond delay="0"/>
                                          </p:stCondLst>
                                        </p:cTn>
                                        <p:tgtEl>
                                          <p:spTgt spid="175"/>
                                        </p:tgtEl>
                                        <p:attrNameLst>
                                          <p:attrName>style.visibility</p:attrName>
                                        </p:attrNameLst>
                                      </p:cBhvr>
                                      <p:to>
                                        <p:strVal val="visible"/>
                                      </p:to>
                                    </p:set>
                                    <p:animEffect transition="in" filter="wipe(up)">
                                      <p:cBhvr>
                                        <p:cTn id="248" dur="250"/>
                                        <p:tgtEl>
                                          <p:spTgt spid="175"/>
                                        </p:tgtEl>
                                      </p:cBhvr>
                                    </p:animEffect>
                                  </p:childTnLst>
                                </p:cTn>
                              </p:par>
                            </p:childTnLst>
                          </p:cTn>
                        </p:par>
                        <p:par>
                          <p:cTn id="249" fill="hold">
                            <p:stCondLst>
                              <p:cond delay="2000"/>
                            </p:stCondLst>
                            <p:childTnLst>
                              <p:par>
                                <p:cTn id="250" presetID="22" presetClass="entr" presetSubtype="1" fill="hold" nodeType="afterEffect">
                                  <p:stCondLst>
                                    <p:cond delay="0"/>
                                  </p:stCondLst>
                                  <p:childTnLst>
                                    <p:set>
                                      <p:cBhvr>
                                        <p:cTn id="251" dur="1" fill="hold">
                                          <p:stCondLst>
                                            <p:cond delay="0"/>
                                          </p:stCondLst>
                                        </p:cTn>
                                        <p:tgtEl>
                                          <p:spTgt spid="178"/>
                                        </p:tgtEl>
                                        <p:attrNameLst>
                                          <p:attrName>style.visibility</p:attrName>
                                        </p:attrNameLst>
                                      </p:cBhvr>
                                      <p:to>
                                        <p:strVal val="visible"/>
                                      </p:to>
                                    </p:set>
                                    <p:animEffect transition="in" filter="wipe(up)">
                                      <p:cBhvr>
                                        <p:cTn id="252" dur="250"/>
                                        <p:tgtEl>
                                          <p:spTgt spid="178"/>
                                        </p:tgtEl>
                                      </p:cBhvr>
                                    </p:animEffect>
                                  </p:childTnLst>
                                </p:cTn>
                              </p:par>
                            </p:childTnLst>
                          </p:cTn>
                        </p:par>
                        <p:par>
                          <p:cTn id="253" fill="hold">
                            <p:stCondLst>
                              <p:cond delay="2250"/>
                            </p:stCondLst>
                            <p:childTnLst>
                              <p:par>
                                <p:cTn id="254" presetID="22" presetClass="entr" presetSubtype="1" fill="hold" nodeType="afterEffect">
                                  <p:stCondLst>
                                    <p:cond delay="0"/>
                                  </p:stCondLst>
                                  <p:childTnLst>
                                    <p:set>
                                      <p:cBhvr>
                                        <p:cTn id="255" dur="1" fill="hold">
                                          <p:stCondLst>
                                            <p:cond delay="0"/>
                                          </p:stCondLst>
                                        </p:cTn>
                                        <p:tgtEl>
                                          <p:spTgt spid="179"/>
                                        </p:tgtEl>
                                        <p:attrNameLst>
                                          <p:attrName>style.visibility</p:attrName>
                                        </p:attrNameLst>
                                      </p:cBhvr>
                                      <p:to>
                                        <p:strVal val="visible"/>
                                      </p:to>
                                    </p:set>
                                    <p:animEffect transition="in" filter="wipe(up)">
                                      <p:cBhvr>
                                        <p:cTn id="256" dur="250"/>
                                        <p:tgtEl>
                                          <p:spTgt spid="179"/>
                                        </p:tgtEl>
                                      </p:cBhvr>
                                    </p:animEffect>
                                  </p:childTnLst>
                                </p:cTn>
                              </p:par>
                            </p:childTnLst>
                          </p:cTn>
                        </p:par>
                        <p:par>
                          <p:cTn id="257" fill="hold">
                            <p:stCondLst>
                              <p:cond delay="2500"/>
                            </p:stCondLst>
                            <p:childTnLst>
                              <p:par>
                                <p:cTn id="258" presetID="22" presetClass="entr" presetSubtype="1" fill="hold" nodeType="afterEffect">
                                  <p:stCondLst>
                                    <p:cond delay="0"/>
                                  </p:stCondLst>
                                  <p:childTnLst>
                                    <p:set>
                                      <p:cBhvr>
                                        <p:cTn id="259" dur="1" fill="hold">
                                          <p:stCondLst>
                                            <p:cond delay="0"/>
                                          </p:stCondLst>
                                        </p:cTn>
                                        <p:tgtEl>
                                          <p:spTgt spid="180"/>
                                        </p:tgtEl>
                                        <p:attrNameLst>
                                          <p:attrName>style.visibility</p:attrName>
                                        </p:attrNameLst>
                                      </p:cBhvr>
                                      <p:to>
                                        <p:strVal val="visible"/>
                                      </p:to>
                                    </p:set>
                                    <p:animEffect transition="in" filter="wipe(up)">
                                      <p:cBhvr>
                                        <p:cTn id="260" dur="250"/>
                                        <p:tgtEl>
                                          <p:spTgt spid="180"/>
                                        </p:tgtEl>
                                      </p:cBhvr>
                                    </p:animEffect>
                                  </p:childTnLst>
                                </p:cTn>
                              </p:par>
                            </p:childTnLst>
                          </p:cTn>
                        </p:par>
                        <p:par>
                          <p:cTn id="261" fill="hold">
                            <p:stCondLst>
                              <p:cond delay="2750"/>
                            </p:stCondLst>
                            <p:childTnLst>
                              <p:par>
                                <p:cTn id="262" presetID="22" presetClass="entr" presetSubtype="1" fill="hold" nodeType="afterEffect">
                                  <p:stCondLst>
                                    <p:cond delay="0"/>
                                  </p:stCondLst>
                                  <p:childTnLst>
                                    <p:set>
                                      <p:cBhvr>
                                        <p:cTn id="263" dur="1" fill="hold">
                                          <p:stCondLst>
                                            <p:cond delay="0"/>
                                          </p:stCondLst>
                                        </p:cTn>
                                        <p:tgtEl>
                                          <p:spTgt spid="181"/>
                                        </p:tgtEl>
                                        <p:attrNameLst>
                                          <p:attrName>style.visibility</p:attrName>
                                        </p:attrNameLst>
                                      </p:cBhvr>
                                      <p:to>
                                        <p:strVal val="visible"/>
                                      </p:to>
                                    </p:set>
                                    <p:animEffect transition="in" filter="wipe(up)">
                                      <p:cBhvr>
                                        <p:cTn id="264" dur="250"/>
                                        <p:tgtEl>
                                          <p:spTgt spid="181"/>
                                        </p:tgtEl>
                                      </p:cBhvr>
                                    </p:animEffect>
                                  </p:childTnLst>
                                </p:cTn>
                              </p:par>
                            </p:childTnLst>
                          </p:cTn>
                        </p:par>
                        <p:par>
                          <p:cTn id="265" fill="hold">
                            <p:stCondLst>
                              <p:cond delay="3000"/>
                            </p:stCondLst>
                            <p:childTnLst>
                              <p:par>
                                <p:cTn id="266" presetID="22" presetClass="entr" presetSubtype="1" fill="hold" nodeType="afterEffect">
                                  <p:stCondLst>
                                    <p:cond delay="0"/>
                                  </p:stCondLst>
                                  <p:childTnLst>
                                    <p:set>
                                      <p:cBhvr>
                                        <p:cTn id="267" dur="1" fill="hold">
                                          <p:stCondLst>
                                            <p:cond delay="0"/>
                                          </p:stCondLst>
                                        </p:cTn>
                                        <p:tgtEl>
                                          <p:spTgt spid="182"/>
                                        </p:tgtEl>
                                        <p:attrNameLst>
                                          <p:attrName>style.visibility</p:attrName>
                                        </p:attrNameLst>
                                      </p:cBhvr>
                                      <p:to>
                                        <p:strVal val="visible"/>
                                      </p:to>
                                    </p:set>
                                    <p:animEffect transition="in" filter="wipe(up)">
                                      <p:cBhvr>
                                        <p:cTn id="268" dur="250"/>
                                        <p:tgtEl>
                                          <p:spTgt spid="182"/>
                                        </p:tgtEl>
                                      </p:cBhvr>
                                    </p:animEffect>
                                  </p:childTnLst>
                                </p:cTn>
                              </p:par>
                            </p:childTnLst>
                          </p:cTn>
                        </p:par>
                        <p:par>
                          <p:cTn id="269" fill="hold">
                            <p:stCondLst>
                              <p:cond delay="3250"/>
                            </p:stCondLst>
                            <p:childTnLst>
                              <p:par>
                                <p:cTn id="270" presetID="22" presetClass="entr" presetSubtype="1" fill="hold" nodeType="afterEffect">
                                  <p:stCondLst>
                                    <p:cond delay="0"/>
                                  </p:stCondLst>
                                  <p:childTnLst>
                                    <p:set>
                                      <p:cBhvr>
                                        <p:cTn id="271" dur="1" fill="hold">
                                          <p:stCondLst>
                                            <p:cond delay="0"/>
                                          </p:stCondLst>
                                        </p:cTn>
                                        <p:tgtEl>
                                          <p:spTgt spid="183"/>
                                        </p:tgtEl>
                                        <p:attrNameLst>
                                          <p:attrName>style.visibility</p:attrName>
                                        </p:attrNameLst>
                                      </p:cBhvr>
                                      <p:to>
                                        <p:strVal val="visible"/>
                                      </p:to>
                                    </p:set>
                                    <p:animEffect transition="in" filter="wipe(up)">
                                      <p:cBhvr>
                                        <p:cTn id="272" dur="250"/>
                                        <p:tgtEl>
                                          <p:spTgt spid="183"/>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4" fill="hold" grpId="0" nodeType="clickEffect">
                                  <p:stCondLst>
                                    <p:cond delay="0"/>
                                  </p:stCondLst>
                                  <p:childTnLst>
                                    <p:set>
                                      <p:cBhvr>
                                        <p:cTn id="276" dur="1" fill="hold">
                                          <p:stCondLst>
                                            <p:cond delay="0"/>
                                          </p:stCondLst>
                                        </p:cTn>
                                        <p:tgtEl>
                                          <p:spTgt spid="262"/>
                                        </p:tgtEl>
                                        <p:attrNameLst>
                                          <p:attrName>style.visibility</p:attrName>
                                        </p:attrNameLst>
                                      </p:cBhvr>
                                      <p:to>
                                        <p:strVal val="visible"/>
                                      </p:to>
                                    </p:set>
                                    <p:animEffect transition="in" filter="wipe(down)">
                                      <p:cBhvr>
                                        <p:cTn id="277" dur="500"/>
                                        <p:tgtEl>
                                          <p:spTgt spid="262"/>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8" fill="hold" grpId="0" nodeType="clickEffect">
                                  <p:stCondLst>
                                    <p:cond delay="0"/>
                                  </p:stCondLst>
                                  <p:childTnLst>
                                    <p:set>
                                      <p:cBhvr>
                                        <p:cTn id="281" dur="1" fill="hold">
                                          <p:stCondLst>
                                            <p:cond delay="0"/>
                                          </p:stCondLst>
                                        </p:cTn>
                                        <p:tgtEl>
                                          <p:spTgt spid="147"/>
                                        </p:tgtEl>
                                        <p:attrNameLst>
                                          <p:attrName>style.visibility</p:attrName>
                                        </p:attrNameLst>
                                      </p:cBhvr>
                                      <p:to>
                                        <p:strVal val="visible"/>
                                      </p:to>
                                    </p:set>
                                    <p:animEffect transition="in" filter="wipe(left)">
                                      <p:cBhvr>
                                        <p:cTn id="282" dur="500"/>
                                        <p:tgtEl>
                                          <p:spTgt spid="147"/>
                                        </p:tgtEl>
                                      </p:cBhvr>
                                    </p:animEffect>
                                  </p:childTnLst>
                                </p:cTn>
                              </p:par>
                              <p:par>
                                <p:cTn id="283" presetID="22" presetClass="entr" presetSubtype="8" fill="hold" grpId="0" nodeType="withEffect">
                                  <p:stCondLst>
                                    <p:cond delay="0"/>
                                  </p:stCondLst>
                                  <p:childTnLst>
                                    <p:set>
                                      <p:cBhvr>
                                        <p:cTn id="284" dur="1" fill="hold">
                                          <p:stCondLst>
                                            <p:cond delay="0"/>
                                          </p:stCondLst>
                                        </p:cTn>
                                        <p:tgtEl>
                                          <p:spTgt spid="206"/>
                                        </p:tgtEl>
                                        <p:attrNameLst>
                                          <p:attrName>style.visibility</p:attrName>
                                        </p:attrNameLst>
                                      </p:cBhvr>
                                      <p:to>
                                        <p:strVal val="visible"/>
                                      </p:to>
                                    </p:set>
                                    <p:animEffect transition="in" filter="wipe(left)">
                                      <p:cBhvr>
                                        <p:cTn id="285" dur="500"/>
                                        <p:tgtEl>
                                          <p:spTgt spid="206"/>
                                        </p:tgtEl>
                                      </p:cBhvr>
                                    </p:animEffect>
                                  </p:childTnLst>
                                </p:cTn>
                              </p:par>
                              <p:par>
                                <p:cTn id="286" presetID="22" presetClass="entr" presetSubtype="8" fill="hold" nodeType="withEffect">
                                  <p:stCondLst>
                                    <p:cond delay="0"/>
                                  </p:stCondLst>
                                  <p:childTnLst>
                                    <p:set>
                                      <p:cBhvr>
                                        <p:cTn id="287" dur="1" fill="hold">
                                          <p:stCondLst>
                                            <p:cond delay="0"/>
                                          </p:stCondLst>
                                        </p:cTn>
                                        <p:tgtEl>
                                          <p:spTgt spid="207"/>
                                        </p:tgtEl>
                                        <p:attrNameLst>
                                          <p:attrName>style.visibility</p:attrName>
                                        </p:attrNameLst>
                                      </p:cBhvr>
                                      <p:to>
                                        <p:strVal val="visible"/>
                                      </p:to>
                                    </p:set>
                                    <p:animEffect transition="in" filter="wipe(left)">
                                      <p:cBhvr>
                                        <p:cTn id="288" dur="500"/>
                                        <p:tgtEl>
                                          <p:spTgt spid="207"/>
                                        </p:tgtEl>
                                      </p:cBhvr>
                                    </p:animEffect>
                                  </p:childTnLst>
                                </p:cTn>
                              </p:par>
                              <p:par>
                                <p:cTn id="289" presetID="22" presetClass="entr" presetSubtype="8" fill="hold" nodeType="withEffect">
                                  <p:stCondLst>
                                    <p:cond delay="0"/>
                                  </p:stCondLst>
                                  <p:childTnLst>
                                    <p:set>
                                      <p:cBhvr>
                                        <p:cTn id="290" dur="1" fill="hold">
                                          <p:stCondLst>
                                            <p:cond delay="0"/>
                                          </p:stCondLst>
                                        </p:cTn>
                                        <p:tgtEl>
                                          <p:spTgt spid="208"/>
                                        </p:tgtEl>
                                        <p:attrNameLst>
                                          <p:attrName>style.visibility</p:attrName>
                                        </p:attrNameLst>
                                      </p:cBhvr>
                                      <p:to>
                                        <p:strVal val="visible"/>
                                      </p:to>
                                    </p:set>
                                    <p:animEffect transition="in" filter="wipe(left)">
                                      <p:cBhvr>
                                        <p:cTn id="291" dur="500"/>
                                        <p:tgtEl>
                                          <p:spTgt spid="208"/>
                                        </p:tgtEl>
                                      </p:cBhvr>
                                    </p:animEffect>
                                  </p:childTnLst>
                                </p:cTn>
                              </p:par>
                              <p:par>
                                <p:cTn id="292" presetID="22" presetClass="entr" presetSubtype="8" fill="hold" nodeType="withEffect">
                                  <p:stCondLst>
                                    <p:cond delay="0"/>
                                  </p:stCondLst>
                                  <p:childTnLst>
                                    <p:set>
                                      <p:cBhvr>
                                        <p:cTn id="293" dur="1" fill="hold">
                                          <p:stCondLst>
                                            <p:cond delay="0"/>
                                          </p:stCondLst>
                                        </p:cTn>
                                        <p:tgtEl>
                                          <p:spTgt spid="209"/>
                                        </p:tgtEl>
                                        <p:attrNameLst>
                                          <p:attrName>style.visibility</p:attrName>
                                        </p:attrNameLst>
                                      </p:cBhvr>
                                      <p:to>
                                        <p:strVal val="visible"/>
                                      </p:to>
                                    </p:set>
                                    <p:animEffect transition="in" filter="wipe(left)">
                                      <p:cBhvr>
                                        <p:cTn id="294" dur="500"/>
                                        <p:tgtEl>
                                          <p:spTgt spid="209"/>
                                        </p:tgtEl>
                                      </p:cBhvr>
                                    </p:animEffect>
                                  </p:childTnLst>
                                </p:cTn>
                              </p:par>
                              <p:par>
                                <p:cTn id="295" presetID="22" presetClass="entr" presetSubtype="8" fill="hold" nodeType="withEffect">
                                  <p:stCondLst>
                                    <p:cond delay="0"/>
                                  </p:stCondLst>
                                  <p:childTnLst>
                                    <p:set>
                                      <p:cBhvr>
                                        <p:cTn id="296" dur="1" fill="hold">
                                          <p:stCondLst>
                                            <p:cond delay="0"/>
                                          </p:stCondLst>
                                        </p:cTn>
                                        <p:tgtEl>
                                          <p:spTgt spid="210"/>
                                        </p:tgtEl>
                                        <p:attrNameLst>
                                          <p:attrName>style.visibility</p:attrName>
                                        </p:attrNameLst>
                                      </p:cBhvr>
                                      <p:to>
                                        <p:strVal val="visible"/>
                                      </p:to>
                                    </p:set>
                                    <p:animEffect transition="in" filter="wipe(left)">
                                      <p:cBhvr>
                                        <p:cTn id="297" dur="500"/>
                                        <p:tgtEl>
                                          <p:spTgt spid="210"/>
                                        </p:tgtEl>
                                      </p:cBhvr>
                                    </p:animEffect>
                                  </p:childTnLst>
                                </p:cTn>
                              </p:par>
                              <p:par>
                                <p:cTn id="298" presetID="22" presetClass="entr" presetSubtype="8" fill="hold" nodeType="withEffect">
                                  <p:stCondLst>
                                    <p:cond delay="0"/>
                                  </p:stCondLst>
                                  <p:childTnLst>
                                    <p:set>
                                      <p:cBhvr>
                                        <p:cTn id="299" dur="1" fill="hold">
                                          <p:stCondLst>
                                            <p:cond delay="0"/>
                                          </p:stCondLst>
                                        </p:cTn>
                                        <p:tgtEl>
                                          <p:spTgt spid="211"/>
                                        </p:tgtEl>
                                        <p:attrNameLst>
                                          <p:attrName>style.visibility</p:attrName>
                                        </p:attrNameLst>
                                      </p:cBhvr>
                                      <p:to>
                                        <p:strVal val="visible"/>
                                      </p:to>
                                    </p:set>
                                    <p:animEffect transition="in" filter="wipe(left)">
                                      <p:cBhvr>
                                        <p:cTn id="300" dur="500"/>
                                        <p:tgtEl>
                                          <p:spTgt spid="211"/>
                                        </p:tgtEl>
                                      </p:cBhvr>
                                    </p:animEffect>
                                  </p:childTnLst>
                                </p:cTn>
                              </p:par>
                              <p:par>
                                <p:cTn id="301" presetID="22" presetClass="entr" presetSubtype="8" fill="hold" nodeType="withEffect">
                                  <p:stCondLst>
                                    <p:cond delay="0"/>
                                  </p:stCondLst>
                                  <p:childTnLst>
                                    <p:set>
                                      <p:cBhvr>
                                        <p:cTn id="302" dur="1" fill="hold">
                                          <p:stCondLst>
                                            <p:cond delay="0"/>
                                          </p:stCondLst>
                                        </p:cTn>
                                        <p:tgtEl>
                                          <p:spTgt spid="212"/>
                                        </p:tgtEl>
                                        <p:attrNameLst>
                                          <p:attrName>style.visibility</p:attrName>
                                        </p:attrNameLst>
                                      </p:cBhvr>
                                      <p:to>
                                        <p:strVal val="visible"/>
                                      </p:to>
                                    </p:set>
                                    <p:animEffect transition="in" filter="wipe(left)">
                                      <p:cBhvr>
                                        <p:cTn id="303" dur="500"/>
                                        <p:tgtEl>
                                          <p:spTgt spid="212"/>
                                        </p:tgtEl>
                                      </p:cBhvr>
                                    </p:animEffect>
                                  </p:childTnLst>
                                </p:cTn>
                              </p:par>
                              <p:par>
                                <p:cTn id="304" presetID="22" presetClass="entr" presetSubtype="8" fill="hold" nodeType="withEffect">
                                  <p:stCondLst>
                                    <p:cond delay="0"/>
                                  </p:stCondLst>
                                  <p:childTnLst>
                                    <p:set>
                                      <p:cBhvr>
                                        <p:cTn id="305" dur="1" fill="hold">
                                          <p:stCondLst>
                                            <p:cond delay="0"/>
                                          </p:stCondLst>
                                        </p:cTn>
                                        <p:tgtEl>
                                          <p:spTgt spid="213"/>
                                        </p:tgtEl>
                                        <p:attrNameLst>
                                          <p:attrName>style.visibility</p:attrName>
                                        </p:attrNameLst>
                                      </p:cBhvr>
                                      <p:to>
                                        <p:strVal val="visible"/>
                                      </p:to>
                                    </p:set>
                                    <p:animEffect transition="in" filter="wipe(left)">
                                      <p:cBhvr>
                                        <p:cTn id="306" dur="500"/>
                                        <p:tgtEl>
                                          <p:spTgt spid="213"/>
                                        </p:tgtEl>
                                      </p:cBhvr>
                                    </p:animEffect>
                                  </p:childTnLst>
                                </p:cTn>
                              </p:par>
                              <p:par>
                                <p:cTn id="307" presetID="22" presetClass="entr" presetSubtype="8" fill="hold" nodeType="withEffect">
                                  <p:stCondLst>
                                    <p:cond delay="0"/>
                                  </p:stCondLst>
                                  <p:childTnLst>
                                    <p:set>
                                      <p:cBhvr>
                                        <p:cTn id="308" dur="1" fill="hold">
                                          <p:stCondLst>
                                            <p:cond delay="0"/>
                                          </p:stCondLst>
                                        </p:cTn>
                                        <p:tgtEl>
                                          <p:spTgt spid="214"/>
                                        </p:tgtEl>
                                        <p:attrNameLst>
                                          <p:attrName>style.visibility</p:attrName>
                                        </p:attrNameLst>
                                      </p:cBhvr>
                                      <p:to>
                                        <p:strVal val="visible"/>
                                      </p:to>
                                    </p:set>
                                    <p:animEffect transition="in" filter="wipe(left)">
                                      <p:cBhvr>
                                        <p:cTn id="309" dur="500"/>
                                        <p:tgtEl>
                                          <p:spTgt spid="214"/>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ntr" presetSubtype="8" fill="hold" grpId="0" nodeType="clickEffect">
                                  <p:stCondLst>
                                    <p:cond delay="0"/>
                                  </p:stCondLst>
                                  <p:childTnLst>
                                    <p:set>
                                      <p:cBhvr>
                                        <p:cTn id="313" dur="1" fill="hold">
                                          <p:stCondLst>
                                            <p:cond delay="0"/>
                                          </p:stCondLst>
                                        </p:cTn>
                                        <p:tgtEl>
                                          <p:spTgt spid="215"/>
                                        </p:tgtEl>
                                        <p:attrNameLst>
                                          <p:attrName>style.visibility</p:attrName>
                                        </p:attrNameLst>
                                      </p:cBhvr>
                                      <p:to>
                                        <p:strVal val="visible"/>
                                      </p:to>
                                    </p:set>
                                    <p:animEffect transition="in" filter="wipe(left)">
                                      <p:cBhvr>
                                        <p:cTn id="314"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9" grpId="0" animBg="1"/>
      <p:bldP spid="150" grpId="0" animBg="1"/>
      <p:bldP spid="151" grpId="0" build="allAtOnce"/>
      <p:bldP spid="262" grpId="0"/>
      <p:bldP spid="147" grpId="0" animBg="1"/>
      <p:bldP spid="206" grpId="0" animBg="1"/>
      <p:bldP spid="2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13A02F4D-8E7E-4020-ACC4-4D7746B30B9F}"/>
              </a:ext>
            </a:extLst>
          </p:cNvPr>
          <p:cNvSpPr>
            <a:spLocks noGrp="1"/>
          </p:cNvSpPr>
          <p:nvPr>
            <p:ph type="title"/>
          </p:nvPr>
        </p:nvSpPr>
        <p:spPr>
          <a:xfrm>
            <a:off x="1141413" y="618518"/>
            <a:ext cx="9905998" cy="65336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Intra-process Isolation for PM</a:t>
            </a:r>
            <a:endParaRPr lang="zh-CN" altLang="en-US" sz="3600" dirty="0">
              <a:solidFill>
                <a:srgbClr val="646B5F"/>
              </a:solidFill>
              <a:latin typeface="Rockwell" panose="02060603020205020403"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EB322F6B-C8BB-46FD-B3A7-DAB29426BDBD}"/>
              </a:ext>
            </a:extLst>
          </p:cNvPr>
          <p:cNvSpPr/>
          <p:nvPr/>
        </p:nvSpPr>
        <p:spPr>
          <a:xfrm>
            <a:off x="2276698" y="1707441"/>
            <a:ext cx="3992949" cy="523220"/>
          </a:xfrm>
          <a:prstGeom prst="rect">
            <a:avLst/>
          </a:prstGeom>
          <a:noFill/>
        </p:spPr>
        <p:txBody>
          <a:bodyPr wrap="square" lIns="91440" tIns="45720" rIns="91440" bIns="45720">
            <a:spAutoFit/>
          </a:bodyPr>
          <a:lstStyle/>
          <a:p>
            <a:pPr algn="ctr"/>
            <a:r>
              <a:rPr lang="en-US" altLang="zh-CN"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Persistent Memory</a:t>
            </a:r>
            <a:endParaRPr lang="zh-CN" alt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3" name="矩形 82">
            <a:extLst>
              <a:ext uri="{FF2B5EF4-FFF2-40B4-BE49-F238E27FC236}">
                <a16:creationId xmlns:a16="http://schemas.microsoft.com/office/drawing/2014/main" id="{591CDC1C-A8AE-4A7F-93AE-C155C9FB857C}"/>
              </a:ext>
            </a:extLst>
          </p:cNvPr>
          <p:cNvSpPr/>
          <p:nvPr/>
        </p:nvSpPr>
        <p:spPr>
          <a:xfrm>
            <a:off x="3125045" y="2354485"/>
            <a:ext cx="2359420" cy="1831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8C95E01F-C9CC-46E4-ADD0-04FB692A1886}"/>
              </a:ext>
            </a:extLst>
          </p:cNvPr>
          <p:cNvSpPr/>
          <p:nvPr/>
        </p:nvSpPr>
        <p:spPr>
          <a:xfrm>
            <a:off x="3220903" y="2455639"/>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C74D7A17-F695-44AA-835A-A248A5D84958}"/>
              </a:ext>
            </a:extLst>
          </p:cNvPr>
          <p:cNvSpPr/>
          <p:nvPr/>
        </p:nvSpPr>
        <p:spPr>
          <a:xfrm>
            <a:off x="3472933" y="2455639"/>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BBC0BCA7-9B4A-4EE4-A417-B7568DC8072F}"/>
              </a:ext>
            </a:extLst>
          </p:cNvPr>
          <p:cNvSpPr/>
          <p:nvPr/>
        </p:nvSpPr>
        <p:spPr>
          <a:xfrm>
            <a:off x="372496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DEC73E56-1F2B-4618-9FC8-CF1332F051DB}"/>
              </a:ext>
            </a:extLst>
          </p:cNvPr>
          <p:cNvSpPr/>
          <p:nvPr/>
        </p:nvSpPr>
        <p:spPr>
          <a:xfrm>
            <a:off x="397699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6C98CA6A-3A68-42E0-B8D7-9A164950E849}"/>
              </a:ext>
            </a:extLst>
          </p:cNvPr>
          <p:cNvSpPr/>
          <p:nvPr/>
        </p:nvSpPr>
        <p:spPr>
          <a:xfrm>
            <a:off x="422902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8DA63EA6-91B6-4E5B-8DDA-CC49BB4689C5}"/>
              </a:ext>
            </a:extLst>
          </p:cNvPr>
          <p:cNvSpPr/>
          <p:nvPr/>
        </p:nvSpPr>
        <p:spPr>
          <a:xfrm>
            <a:off x="4481053" y="245563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C6EF4DC7-4C56-4796-A189-A99E9F412D08}"/>
              </a:ext>
            </a:extLst>
          </p:cNvPr>
          <p:cNvSpPr/>
          <p:nvPr/>
        </p:nvSpPr>
        <p:spPr>
          <a:xfrm>
            <a:off x="3220903" y="2706464"/>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E5B078A-128F-4091-9C57-9B0C2984FE1B}"/>
              </a:ext>
            </a:extLst>
          </p:cNvPr>
          <p:cNvSpPr/>
          <p:nvPr/>
        </p:nvSpPr>
        <p:spPr>
          <a:xfrm>
            <a:off x="3472933" y="2706464"/>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2BE608CC-F39A-45B9-BF2D-F54DAF13456C}"/>
              </a:ext>
            </a:extLst>
          </p:cNvPr>
          <p:cNvSpPr/>
          <p:nvPr/>
        </p:nvSpPr>
        <p:spPr>
          <a:xfrm>
            <a:off x="372496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BF6D60DF-1695-4F9E-B68D-F262A3977B2E}"/>
              </a:ext>
            </a:extLst>
          </p:cNvPr>
          <p:cNvSpPr/>
          <p:nvPr/>
        </p:nvSpPr>
        <p:spPr>
          <a:xfrm>
            <a:off x="397699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93DE49C5-92B3-497B-B949-0F616820B6B9}"/>
              </a:ext>
            </a:extLst>
          </p:cNvPr>
          <p:cNvSpPr/>
          <p:nvPr/>
        </p:nvSpPr>
        <p:spPr>
          <a:xfrm>
            <a:off x="422902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05BED182-10CF-4A0A-AE80-EE429D16E0BD}"/>
              </a:ext>
            </a:extLst>
          </p:cNvPr>
          <p:cNvSpPr/>
          <p:nvPr/>
        </p:nvSpPr>
        <p:spPr>
          <a:xfrm>
            <a:off x="4481053" y="270646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B6BF5606-1587-43FE-B474-F8D3059E029C}"/>
              </a:ext>
            </a:extLst>
          </p:cNvPr>
          <p:cNvSpPr/>
          <p:nvPr/>
        </p:nvSpPr>
        <p:spPr>
          <a:xfrm>
            <a:off x="3220903" y="2957289"/>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7EBC219-D46C-45CE-8869-1C38EC5624E8}"/>
              </a:ext>
            </a:extLst>
          </p:cNvPr>
          <p:cNvSpPr/>
          <p:nvPr/>
        </p:nvSpPr>
        <p:spPr>
          <a:xfrm>
            <a:off x="3472933" y="2957289"/>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CE699450-1629-42DD-B86A-27726ADBBB74}"/>
              </a:ext>
            </a:extLst>
          </p:cNvPr>
          <p:cNvSpPr/>
          <p:nvPr/>
        </p:nvSpPr>
        <p:spPr>
          <a:xfrm>
            <a:off x="372496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49D76327-96E2-4790-9892-FD4ABCA8453A}"/>
              </a:ext>
            </a:extLst>
          </p:cNvPr>
          <p:cNvSpPr/>
          <p:nvPr/>
        </p:nvSpPr>
        <p:spPr>
          <a:xfrm>
            <a:off x="397699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41CFBBAC-5AD5-4564-9A34-7866DCC4C136}"/>
              </a:ext>
            </a:extLst>
          </p:cNvPr>
          <p:cNvSpPr/>
          <p:nvPr/>
        </p:nvSpPr>
        <p:spPr>
          <a:xfrm>
            <a:off x="422902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03574DAD-27F4-4F8F-8936-C5DAA6811CFA}"/>
              </a:ext>
            </a:extLst>
          </p:cNvPr>
          <p:cNvSpPr/>
          <p:nvPr/>
        </p:nvSpPr>
        <p:spPr>
          <a:xfrm>
            <a:off x="448105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C87A4FD2-86F8-432E-A271-FDEC492AC3E4}"/>
              </a:ext>
            </a:extLst>
          </p:cNvPr>
          <p:cNvSpPr/>
          <p:nvPr/>
        </p:nvSpPr>
        <p:spPr>
          <a:xfrm>
            <a:off x="4733083" y="295728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CF35ACA6-B0EF-4C9D-985A-59F86F591867}"/>
              </a:ext>
            </a:extLst>
          </p:cNvPr>
          <p:cNvSpPr/>
          <p:nvPr/>
        </p:nvSpPr>
        <p:spPr>
          <a:xfrm>
            <a:off x="3220903" y="320811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7F910285-3FED-4BDB-9987-A5251F67EDB4}"/>
              </a:ext>
            </a:extLst>
          </p:cNvPr>
          <p:cNvSpPr/>
          <p:nvPr/>
        </p:nvSpPr>
        <p:spPr>
          <a:xfrm>
            <a:off x="3472933" y="3208113"/>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78D7BFFF-0CE8-4F6E-BDCE-5C566FA88961}"/>
              </a:ext>
            </a:extLst>
          </p:cNvPr>
          <p:cNvSpPr/>
          <p:nvPr/>
        </p:nvSpPr>
        <p:spPr>
          <a:xfrm>
            <a:off x="372496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FB9FCEBF-E585-4DD2-9880-7C1683E9B732}"/>
              </a:ext>
            </a:extLst>
          </p:cNvPr>
          <p:cNvSpPr/>
          <p:nvPr/>
        </p:nvSpPr>
        <p:spPr>
          <a:xfrm>
            <a:off x="397699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36A96A8C-3DF6-4D89-9555-5CEC694B1C9D}"/>
              </a:ext>
            </a:extLst>
          </p:cNvPr>
          <p:cNvSpPr/>
          <p:nvPr/>
        </p:nvSpPr>
        <p:spPr>
          <a:xfrm>
            <a:off x="422902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6E605127-BE33-402D-96FB-1FBEAD9CCF9A}"/>
              </a:ext>
            </a:extLst>
          </p:cNvPr>
          <p:cNvSpPr/>
          <p:nvPr/>
        </p:nvSpPr>
        <p:spPr>
          <a:xfrm>
            <a:off x="448105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BF07AE19-D1A4-453C-B669-FDCFFC288E05}"/>
              </a:ext>
            </a:extLst>
          </p:cNvPr>
          <p:cNvSpPr/>
          <p:nvPr/>
        </p:nvSpPr>
        <p:spPr>
          <a:xfrm>
            <a:off x="4733083" y="3208112"/>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C2F7FB91-8A6D-4AE3-8CE4-2318BD1B1160}"/>
              </a:ext>
            </a:extLst>
          </p:cNvPr>
          <p:cNvSpPr/>
          <p:nvPr/>
        </p:nvSpPr>
        <p:spPr>
          <a:xfrm>
            <a:off x="3220903" y="3458936"/>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D68D3BF7-6825-4CAA-A4F8-C1C1598C71E2}"/>
              </a:ext>
            </a:extLst>
          </p:cNvPr>
          <p:cNvSpPr/>
          <p:nvPr/>
        </p:nvSpPr>
        <p:spPr>
          <a:xfrm>
            <a:off x="3472933" y="3458936"/>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0C523EB4-2813-436F-B820-BAD6B80E59CB}"/>
              </a:ext>
            </a:extLst>
          </p:cNvPr>
          <p:cNvSpPr/>
          <p:nvPr/>
        </p:nvSpPr>
        <p:spPr>
          <a:xfrm>
            <a:off x="372496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5CDD9CF1-1139-4EA9-BEC4-94F078345F04}"/>
              </a:ext>
            </a:extLst>
          </p:cNvPr>
          <p:cNvSpPr/>
          <p:nvPr/>
        </p:nvSpPr>
        <p:spPr>
          <a:xfrm>
            <a:off x="397699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49F9F239-409E-401C-9A31-97E3CAC9C40F}"/>
              </a:ext>
            </a:extLst>
          </p:cNvPr>
          <p:cNvSpPr/>
          <p:nvPr/>
        </p:nvSpPr>
        <p:spPr>
          <a:xfrm>
            <a:off x="422902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48F54764-C778-4BA9-B6DE-F3E2F26C3CD2}"/>
              </a:ext>
            </a:extLst>
          </p:cNvPr>
          <p:cNvSpPr/>
          <p:nvPr/>
        </p:nvSpPr>
        <p:spPr>
          <a:xfrm>
            <a:off x="448105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89CCD4C9-D592-4380-8A0A-EBACAC01B768}"/>
              </a:ext>
            </a:extLst>
          </p:cNvPr>
          <p:cNvSpPr/>
          <p:nvPr/>
        </p:nvSpPr>
        <p:spPr>
          <a:xfrm>
            <a:off x="4733083" y="345893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22B50F3D-75F0-4D71-8F68-1F5F3B7272C8}"/>
              </a:ext>
            </a:extLst>
          </p:cNvPr>
          <p:cNvSpPr/>
          <p:nvPr/>
        </p:nvSpPr>
        <p:spPr>
          <a:xfrm>
            <a:off x="3230667" y="370975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E014453D-89FF-49CD-AD72-34540176AF85}"/>
              </a:ext>
            </a:extLst>
          </p:cNvPr>
          <p:cNvSpPr/>
          <p:nvPr/>
        </p:nvSpPr>
        <p:spPr>
          <a:xfrm>
            <a:off x="3482697" y="3709758"/>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11B43858-FA1B-46BD-A1AD-A659AE82457E}"/>
              </a:ext>
            </a:extLst>
          </p:cNvPr>
          <p:cNvSpPr/>
          <p:nvPr/>
        </p:nvSpPr>
        <p:spPr>
          <a:xfrm>
            <a:off x="373472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356D5F61-3AEA-4CA2-9419-39CF6481757F}"/>
              </a:ext>
            </a:extLst>
          </p:cNvPr>
          <p:cNvSpPr/>
          <p:nvPr/>
        </p:nvSpPr>
        <p:spPr>
          <a:xfrm>
            <a:off x="398675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21B79D71-F922-4DD5-BD9C-70B7739AC38E}"/>
              </a:ext>
            </a:extLst>
          </p:cNvPr>
          <p:cNvSpPr/>
          <p:nvPr/>
        </p:nvSpPr>
        <p:spPr>
          <a:xfrm>
            <a:off x="423878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8C2C3826-7205-47CE-AAA3-B5B37D76A742}"/>
              </a:ext>
            </a:extLst>
          </p:cNvPr>
          <p:cNvSpPr/>
          <p:nvPr/>
        </p:nvSpPr>
        <p:spPr>
          <a:xfrm>
            <a:off x="449081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F023EA41-2DE7-40AE-B0BB-B74778AF7D9A}"/>
              </a:ext>
            </a:extLst>
          </p:cNvPr>
          <p:cNvSpPr/>
          <p:nvPr/>
        </p:nvSpPr>
        <p:spPr>
          <a:xfrm>
            <a:off x="4742847" y="3709757"/>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3AFC8E18-3A25-4EAB-AFCE-015ED7D9F93F}"/>
              </a:ext>
            </a:extLst>
          </p:cNvPr>
          <p:cNvSpPr/>
          <p:nvPr/>
        </p:nvSpPr>
        <p:spPr>
          <a:xfrm>
            <a:off x="3230667" y="3957476"/>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35312F4D-9D41-470D-A5AB-D70017028C8F}"/>
              </a:ext>
            </a:extLst>
          </p:cNvPr>
          <p:cNvSpPr/>
          <p:nvPr/>
        </p:nvSpPr>
        <p:spPr>
          <a:xfrm>
            <a:off x="3482697" y="3957476"/>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B9DC1C9C-465F-4AC7-8444-323B878FD601}"/>
              </a:ext>
            </a:extLst>
          </p:cNvPr>
          <p:cNvSpPr/>
          <p:nvPr/>
        </p:nvSpPr>
        <p:spPr>
          <a:xfrm>
            <a:off x="373472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9049D2D7-2A56-40F5-8BED-23D2F2698304}"/>
              </a:ext>
            </a:extLst>
          </p:cNvPr>
          <p:cNvSpPr/>
          <p:nvPr/>
        </p:nvSpPr>
        <p:spPr>
          <a:xfrm>
            <a:off x="398675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F765FDAB-0244-4053-B6C3-81DCD20B1693}"/>
              </a:ext>
            </a:extLst>
          </p:cNvPr>
          <p:cNvSpPr/>
          <p:nvPr/>
        </p:nvSpPr>
        <p:spPr>
          <a:xfrm>
            <a:off x="423878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4D687A1D-5AB4-4BB7-9E52-FF11C454EB75}"/>
              </a:ext>
            </a:extLst>
          </p:cNvPr>
          <p:cNvSpPr/>
          <p:nvPr/>
        </p:nvSpPr>
        <p:spPr>
          <a:xfrm>
            <a:off x="449081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7EFE2FFB-BCA5-429B-902F-BFA62C89F464}"/>
              </a:ext>
            </a:extLst>
          </p:cNvPr>
          <p:cNvSpPr/>
          <p:nvPr/>
        </p:nvSpPr>
        <p:spPr>
          <a:xfrm>
            <a:off x="4742847" y="3957475"/>
            <a:ext cx="151465" cy="151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Rectangle: Rounded Corners 7">
            <a:extLst>
              <a:ext uri="{FF2B5EF4-FFF2-40B4-BE49-F238E27FC236}">
                <a16:creationId xmlns:a16="http://schemas.microsoft.com/office/drawing/2014/main" id="{F9A8AC4E-3F1B-47EF-B226-647B638A8D3B}"/>
              </a:ext>
            </a:extLst>
          </p:cNvPr>
          <p:cNvSpPr/>
          <p:nvPr/>
        </p:nvSpPr>
        <p:spPr>
          <a:xfrm>
            <a:off x="1030363" y="3006610"/>
            <a:ext cx="1121537" cy="65336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PMO</a:t>
            </a:r>
            <a:endParaRPr lang="zh-CN" altLang="en-US" sz="2800" dirty="0">
              <a:latin typeface="Times New Roman" panose="02020603050405020304" pitchFamily="18" charset="0"/>
              <a:cs typeface="Times New Roman" panose="02020603050405020304" pitchFamily="18" charset="0"/>
            </a:endParaRPr>
          </a:p>
        </p:txBody>
      </p:sp>
      <p:sp>
        <p:nvSpPr>
          <p:cNvPr id="150" name="矩形 149">
            <a:extLst>
              <a:ext uri="{FF2B5EF4-FFF2-40B4-BE49-F238E27FC236}">
                <a16:creationId xmlns:a16="http://schemas.microsoft.com/office/drawing/2014/main" id="{8CE61827-F06A-4020-B2AF-76DA2953AB31}"/>
              </a:ext>
            </a:extLst>
          </p:cNvPr>
          <p:cNvSpPr/>
          <p:nvPr/>
        </p:nvSpPr>
        <p:spPr>
          <a:xfrm>
            <a:off x="886710" y="2855146"/>
            <a:ext cx="1536700" cy="93034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Content Placeholder 2">
            <a:extLst>
              <a:ext uri="{FF2B5EF4-FFF2-40B4-BE49-F238E27FC236}">
                <a16:creationId xmlns:a16="http://schemas.microsoft.com/office/drawing/2014/main" id="{3EA4735B-155B-4476-8ED4-CCB6EDFC24AF}"/>
              </a:ext>
            </a:extLst>
          </p:cNvPr>
          <p:cNvSpPr txBox="1">
            <a:spLocks/>
          </p:cNvSpPr>
          <p:nvPr/>
        </p:nvSpPr>
        <p:spPr>
          <a:xfrm>
            <a:off x="589205" y="1896364"/>
            <a:ext cx="2131709" cy="82098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Domain </a:t>
            </a:r>
          </a:p>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(unique ID =PMO ID) </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169" name="直接连接符 168">
            <a:extLst>
              <a:ext uri="{FF2B5EF4-FFF2-40B4-BE49-F238E27FC236}">
                <a16:creationId xmlns:a16="http://schemas.microsoft.com/office/drawing/2014/main" id="{60253218-9128-451A-999D-B219843F09F8}"/>
              </a:ext>
            </a:extLst>
          </p:cNvPr>
          <p:cNvCxnSpPr>
            <a:cxnSpLocks/>
          </p:cNvCxnSpPr>
          <p:nvPr/>
        </p:nvCxnSpPr>
        <p:spPr>
          <a:xfrm>
            <a:off x="3125045" y="2911191"/>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AEFDC3B1-EFDE-4E0B-BE1C-202C715595DA}"/>
              </a:ext>
            </a:extLst>
          </p:cNvPr>
          <p:cNvCxnSpPr>
            <a:cxnSpLocks/>
          </p:cNvCxnSpPr>
          <p:nvPr/>
        </p:nvCxnSpPr>
        <p:spPr>
          <a:xfrm>
            <a:off x="3125045" y="3168366"/>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015C4CE7-D6A2-40DE-B642-08357BD146E0}"/>
              </a:ext>
            </a:extLst>
          </p:cNvPr>
          <p:cNvCxnSpPr>
            <a:cxnSpLocks/>
          </p:cNvCxnSpPr>
          <p:nvPr/>
        </p:nvCxnSpPr>
        <p:spPr>
          <a:xfrm>
            <a:off x="3125045" y="3416016"/>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E42D9DD2-DBB1-487B-84F3-2DF4F373EECB}"/>
              </a:ext>
            </a:extLst>
          </p:cNvPr>
          <p:cNvCxnSpPr>
            <a:cxnSpLocks/>
          </p:cNvCxnSpPr>
          <p:nvPr/>
        </p:nvCxnSpPr>
        <p:spPr>
          <a:xfrm>
            <a:off x="3125045" y="3656522"/>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8321D6A5-A769-4418-A22E-752F95E4B69E}"/>
              </a:ext>
            </a:extLst>
          </p:cNvPr>
          <p:cNvCxnSpPr>
            <a:cxnSpLocks/>
          </p:cNvCxnSpPr>
          <p:nvPr/>
        </p:nvCxnSpPr>
        <p:spPr>
          <a:xfrm>
            <a:off x="3125045" y="3911316"/>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0E25EEEE-826A-4F67-BEC1-3783C85A8B50}"/>
              </a:ext>
            </a:extLst>
          </p:cNvPr>
          <p:cNvCxnSpPr>
            <a:cxnSpLocks/>
          </p:cNvCxnSpPr>
          <p:nvPr/>
        </p:nvCxnSpPr>
        <p:spPr>
          <a:xfrm>
            <a:off x="3430395" y="2354485"/>
            <a:ext cx="0" cy="1827795"/>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D0B72AA8-93A9-4513-97B8-B5CFD7EAE6CE}"/>
              </a:ext>
            </a:extLst>
          </p:cNvPr>
          <p:cNvCxnSpPr>
            <a:cxnSpLocks/>
          </p:cNvCxnSpPr>
          <p:nvPr/>
        </p:nvCxnSpPr>
        <p:spPr>
          <a:xfrm>
            <a:off x="3686070" y="2354485"/>
            <a:ext cx="0" cy="1827795"/>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99B9A0D5-363D-4A8F-8A93-A6300B97E615}"/>
              </a:ext>
            </a:extLst>
          </p:cNvPr>
          <p:cNvCxnSpPr>
            <a:cxnSpLocks/>
          </p:cNvCxnSpPr>
          <p:nvPr/>
        </p:nvCxnSpPr>
        <p:spPr>
          <a:xfrm>
            <a:off x="3936541" y="2354485"/>
            <a:ext cx="0" cy="1823281"/>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EF29FF49-5E2B-4447-8CFC-E548701ED858}"/>
              </a:ext>
            </a:extLst>
          </p:cNvPr>
          <p:cNvCxnSpPr>
            <a:cxnSpLocks/>
          </p:cNvCxnSpPr>
          <p:nvPr/>
        </p:nvCxnSpPr>
        <p:spPr>
          <a:xfrm>
            <a:off x="4195955" y="2354485"/>
            <a:ext cx="0" cy="182328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832B3415-A474-43EC-92EF-A08471CFEA31}"/>
              </a:ext>
            </a:extLst>
          </p:cNvPr>
          <p:cNvCxnSpPr>
            <a:cxnSpLocks/>
          </p:cNvCxnSpPr>
          <p:nvPr/>
        </p:nvCxnSpPr>
        <p:spPr>
          <a:xfrm>
            <a:off x="4438842" y="2354485"/>
            <a:ext cx="0" cy="183231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DF538ABC-429D-4F06-8457-BF2CD700A56B}"/>
              </a:ext>
            </a:extLst>
          </p:cNvPr>
          <p:cNvCxnSpPr>
            <a:cxnSpLocks/>
          </p:cNvCxnSpPr>
          <p:nvPr/>
        </p:nvCxnSpPr>
        <p:spPr>
          <a:xfrm>
            <a:off x="4693424" y="2354485"/>
            <a:ext cx="0" cy="183231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43762DE7-8FB9-4576-953E-3974D35730B6}"/>
              </a:ext>
            </a:extLst>
          </p:cNvPr>
          <p:cNvCxnSpPr>
            <a:cxnSpLocks/>
          </p:cNvCxnSpPr>
          <p:nvPr/>
        </p:nvCxnSpPr>
        <p:spPr>
          <a:xfrm>
            <a:off x="4951184" y="2354485"/>
            <a:ext cx="0" cy="1825661"/>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9E1CAA5B-44DD-4ECE-ADD7-37DBD98E8AC7}"/>
              </a:ext>
            </a:extLst>
          </p:cNvPr>
          <p:cNvCxnSpPr>
            <a:cxnSpLocks/>
          </p:cNvCxnSpPr>
          <p:nvPr/>
        </p:nvCxnSpPr>
        <p:spPr>
          <a:xfrm>
            <a:off x="5198139" y="2354485"/>
            <a:ext cx="0" cy="182328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33B1F067-DFE1-45B3-96DF-35EB4CB8D165}"/>
              </a:ext>
            </a:extLst>
          </p:cNvPr>
          <p:cNvCxnSpPr>
            <a:cxnSpLocks/>
          </p:cNvCxnSpPr>
          <p:nvPr/>
        </p:nvCxnSpPr>
        <p:spPr>
          <a:xfrm>
            <a:off x="3125045" y="2659026"/>
            <a:ext cx="235942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C3358B2A-3DF2-4784-B394-4440BF7C335E}"/>
              </a:ext>
            </a:extLst>
          </p:cNvPr>
          <p:cNvSpPr/>
          <p:nvPr/>
        </p:nvSpPr>
        <p:spPr>
          <a:xfrm>
            <a:off x="6144308" y="1723198"/>
            <a:ext cx="5624527" cy="523220"/>
          </a:xfrm>
          <a:prstGeom prst="rect">
            <a:avLst/>
          </a:prstGeom>
          <a:noFill/>
        </p:spPr>
        <p:txBody>
          <a:bodyPr wrap="square" lIns="91440" tIns="45720" rIns="91440" bIns="45720">
            <a:spAutoFit/>
          </a:bodyPr>
          <a:lstStyle/>
          <a:p>
            <a:pPr algn="ctr"/>
            <a:r>
              <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Intel Memory Protection Keys</a:t>
            </a:r>
            <a:endParaRPr lang="zh-CN" alt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7" name="Rectangle: Rounded Corners 43">
            <a:extLst>
              <a:ext uri="{FF2B5EF4-FFF2-40B4-BE49-F238E27FC236}">
                <a16:creationId xmlns:a16="http://schemas.microsoft.com/office/drawing/2014/main" id="{CF73BE99-4BA2-4A3E-8359-5663014C06B2}"/>
              </a:ext>
            </a:extLst>
          </p:cNvPr>
          <p:cNvSpPr/>
          <p:nvPr/>
        </p:nvSpPr>
        <p:spPr>
          <a:xfrm>
            <a:off x="7712175" y="2418358"/>
            <a:ext cx="2101472" cy="411721"/>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16 protection keys</a:t>
            </a:r>
            <a:endParaRPr lang="zh-CN" altLang="en-US" dirty="0"/>
          </a:p>
        </p:txBody>
      </p:sp>
      <p:sp>
        <p:nvSpPr>
          <p:cNvPr id="148" name="矩形 147">
            <a:extLst>
              <a:ext uri="{FF2B5EF4-FFF2-40B4-BE49-F238E27FC236}">
                <a16:creationId xmlns:a16="http://schemas.microsoft.com/office/drawing/2014/main" id="{C6343F90-A61B-446D-918F-263B13EAD07F}"/>
              </a:ext>
            </a:extLst>
          </p:cNvPr>
          <p:cNvSpPr/>
          <p:nvPr/>
        </p:nvSpPr>
        <p:spPr>
          <a:xfrm>
            <a:off x="7808956" y="3282936"/>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4E5AB690-CAB5-4E97-846C-D01B725B2B6D}"/>
              </a:ext>
            </a:extLst>
          </p:cNvPr>
          <p:cNvSpPr/>
          <p:nvPr/>
        </p:nvSpPr>
        <p:spPr>
          <a:xfrm>
            <a:off x="8060986" y="3282936"/>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A4FC3DF7-3D11-4FCC-A42C-DA8DBDEE9D7A}"/>
              </a:ext>
            </a:extLst>
          </p:cNvPr>
          <p:cNvSpPr/>
          <p:nvPr/>
        </p:nvSpPr>
        <p:spPr>
          <a:xfrm>
            <a:off x="8313016" y="3282935"/>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3B6A65FD-6EE6-4911-B551-FB256AA60605}"/>
              </a:ext>
            </a:extLst>
          </p:cNvPr>
          <p:cNvSpPr/>
          <p:nvPr/>
        </p:nvSpPr>
        <p:spPr>
          <a:xfrm>
            <a:off x="8565046" y="3282935"/>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8BF52562-53FB-4403-81FF-27A65D640960}"/>
              </a:ext>
            </a:extLst>
          </p:cNvPr>
          <p:cNvSpPr/>
          <p:nvPr/>
        </p:nvSpPr>
        <p:spPr>
          <a:xfrm>
            <a:off x="8817076" y="3282935"/>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417870F8-E9DB-4216-8ACD-098D17AC3783}"/>
              </a:ext>
            </a:extLst>
          </p:cNvPr>
          <p:cNvSpPr/>
          <p:nvPr/>
        </p:nvSpPr>
        <p:spPr>
          <a:xfrm>
            <a:off x="9069106" y="3282935"/>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1D63896F-5DA0-4FF3-A4B4-AFCD3CC641F8}"/>
              </a:ext>
            </a:extLst>
          </p:cNvPr>
          <p:cNvSpPr/>
          <p:nvPr/>
        </p:nvSpPr>
        <p:spPr>
          <a:xfrm>
            <a:off x="9321136" y="3282935"/>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3469AAE2-0F90-4B34-B3A9-0D16ABED4D88}"/>
              </a:ext>
            </a:extLst>
          </p:cNvPr>
          <p:cNvSpPr/>
          <p:nvPr/>
        </p:nvSpPr>
        <p:spPr>
          <a:xfrm>
            <a:off x="9573166" y="3282935"/>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8CBEB44F-D99E-42EA-8259-67C80A747816}"/>
              </a:ext>
            </a:extLst>
          </p:cNvPr>
          <p:cNvSpPr/>
          <p:nvPr/>
        </p:nvSpPr>
        <p:spPr>
          <a:xfrm>
            <a:off x="7808956" y="3533761"/>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2F712341-1270-4979-BA9A-EE291CAFD18A}"/>
              </a:ext>
            </a:extLst>
          </p:cNvPr>
          <p:cNvSpPr/>
          <p:nvPr/>
        </p:nvSpPr>
        <p:spPr>
          <a:xfrm>
            <a:off x="8060986" y="3533761"/>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6BF795C4-DFE3-46AE-9D71-160E7E179CFB}"/>
              </a:ext>
            </a:extLst>
          </p:cNvPr>
          <p:cNvSpPr/>
          <p:nvPr/>
        </p:nvSpPr>
        <p:spPr>
          <a:xfrm>
            <a:off x="8313016" y="3533760"/>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6D0A5EAA-B6AE-41C9-A366-547D6B46A28E}"/>
              </a:ext>
            </a:extLst>
          </p:cNvPr>
          <p:cNvSpPr/>
          <p:nvPr/>
        </p:nvSpPr>
        <p:spPr>
          <a:xfrm>
            <a:off x="8565046" y="3533760"/>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6294E0F3-1AFB-4E2D-980C-5A2563C2C8E3}"/>
              </a:ext>
            </a:extLst>
          </p:cNvPr>
          <p:cNvSpPr/>
          <p:nvPr/>
        </p:nvSpPr>
        <p:spPr>
          <a:xfrm>
            <a:off x="8817076" y="3533760"/>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0141E915-0A05-4542-939A-BD3E4BFF6B86}"/>
              </a:ext>
            </a:extLst>
          </p:cNvPr>
          <p:cNvSpPr/>
          <p:nvPr/>
        </p:nvSpPr>
        <p:spPr>
          <a:xfrm>
            <a:off x="9069106" y="3533760"/>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6039799A-3A1B-4548-ABCD-53A13C5D982D}"/>
              </a:ext>
            </a:extLst>
          </p:cNvPr>
          <p:cNvSpPr/>
          <p:nvPr/>
        </p:nvSpPr>
        <p:spPr>
          <a:xfrm>
            <a:off x="9321136" y="3533760"/>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756558C3-F641-455B-8196-DE1814136DA8}"/>
              </a:ext>
            </a:extLst>
          </p:cNvPr>
          <p:cNvSpPr/>
          <p:nvPr/>
        </p:nvSpPr>
        <p:spPr>
          <a:xfrm>
            <a:off x="9573166" y="3533760"/>
            <a:ext cx="151465" cy="15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3C1E694E-C1B4-4C9F-82F0-81DCE09F9984}"/>
              </a:ext>
            </a:extLst>
          </p:cNvPr>
          <p:cNvSpPr/>
          <p:nvPr/>
        </p:nvSpPr>
        <p:spPr>
          <a:xfrm>
            <a:off x="7712175" y="3208111"/>
            <a:ext cx="2088189" cy="55284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a:extLst>
              <a:ext uri="{FF2B5EF4-FFF2-40B4-BE49-F238E27FC236}">
                <a16:creationId xmlns:a16="http://schemas.microsoft.com/office/drawing/2014/main" id="{21741D11-9B7F-44A0-A06B-62CA42B74522}"/>
              </a:ext>
            </a:extLst>
          </p:cNvPr>
          <p:cNvCxnSpPr>
            <a:cxnSpLocks/>
          </p:cNvCxnSpPr>
          <p:nvPr/>
        </p:nvCxnSpPr>
        <p:spPr>
          <a:xfrm>
            <a:off x="8005482" y="3208111"/>
            <a:ext cx="0"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EA34BDB5-E047-4209-AFB0-EF94999EC3B8}"/>
              </a:ext>
            </a:extLst>
          </p:cNvPr>
          <p:cNvCxnSpPr>
            <a:cxnSpLocks/>
            <a:stCxn id="167" idx="1"/>
            <a:endCxn id="167" idx="3"/>
          </p:cNvCxnSpPr>
          <p:nvPr/>
        </p:nvCxnSpPr>
        <p:spPr>
          <a:xfrm>
            <a:off x="7712175" y="3484531"/>
            <a:ext cx="2088189"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7EAB47CE-57CB-4200-AA65-6EFF60EEFC66}"/>
              </a:ext>
            </a:extLst>
          </p:cNvPr>
          <p:cNvCxnSpPr>
            <a:cxnSpLocks/>
          </p:cNvCxnSpPr>
          <p:nvPr/>
        </p:nvCxnSpPr>
        <p:spPr>
          <a:xfrm>
            <a:off x="8262732" y="3208111"/>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614342E4-742E-486A-BC27-1891B9D29148}"/>
              </a:ext>
            </a:extLst>
          </p:cNvPr>
          <p:cNvCxnSpPr>
            <a:cxnSpLocks/>
          </p:cNvCxnSpPr>
          <p:nvPr/>
        </p:nvCxnSpPr>
        <p:spPr>
          <a:xfrm>
            <a:off x="8513550" y="3208111"/>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DCDE6325-1366-46DA-AFDB-971EAE4D2A4B}"/>
              </a:ext>
            </a:extLst>
          </p:cNvPr>
          <p:cNvCxnSpPr>
            <a:cxnSpLocks/>
          </p:cNvCxnSpPr>
          <p:nvPr/>
        </p:nvCxnSpPr>
        <p:spPr>
          <a:xfrm>
            <a:off x="8767237" y="3212683"/>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6C0E845-985C-4559-9262-B099E4A8E08B}"/>
              </a:ext>
            </a:extLst>
          </p:cNvPr>
          <p:cNvCxnSpPr>
            <a:cxnSpLocks/>
          </p:cNvCxnSpPr>
          <p:nvPr/>
        </p:nvCxnSpPr>
        <p:spPr>
          <a:xfrm>
            <a:off x="9014270" y="3203539"/>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A6350084-0043-43BB-BFBE-DFFD80FA764E}"/>
              </a:ext>
            </a:extLst>
          </p:cNvPr>
          <p:cNvCxnSpPr>
            <a:cxnSpLocks/>
          </p:cNvCxnSpPr>
          <p:nvPr/>
        </p:nvCxnSpPr>
        <p:spPr>
          <a:xfrm>
            <a:off x="9266300" y="3208111"/>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37B147AE-59A4-42E2-81E7-1E89E170EA34}"/>
              </a:ext>
            </a:extLst>
          </p:cNvPr>
          <p:cNvCxnSpPr>
            <a:cxnSpLocks/>
          </p:cNvCxnSpPr>
          <p:nvPr/>
        </p:nvCxnSpPr>
        <p:spPr>
          <a:xfrm>
            <a:off x="9518330" y="3210397"/>
            <a:ext cx="1" cy="5528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Rectangle: Rounded Corners 43">
            <a:extLst>
              <a:ext uri="{FF2B5EF4-FFF2-40B4-BE49-F238E27FC236}">
                <a16:creationId xmlns:a16="http://schemas.microsoft.com/office/drawing/2014/main" id="{28EB4942-6B9E-4A3F-BBB8-1EA9E1E0C5C9}"/>
              </a:ext>
            </a:extLst>
          </p:cNvPr>
          <p:cNvSpPr/>
          <p:nvPr/>
        </p:nvSpPr>
        <p:spPr>
          <a:xfrm>
            <a:off x="5551101" y="2827158"/>
            <a:ext cx="2101472" cy="411721"/>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Domains</a:t>
            </a:r>
            <a:r>
              <a:rPr lang="en-US" altLang="zh-CN" dirty="0" err="1">
                <a:sym typeface="Wingdings" panose="05000000000000000000" pitchFamily="2" charset="2"/>
              </a:rPr>
              <a:t>PKeys</a:t>
            </a:r>
            <a:endParaRPr lang="zh-CN" altLang="en-US" dirty="0"/>
          </a:p>
        </p:txBody>
      </p:sp>
      <p:sp>
        <p:nvSpPr>
          <p:cNvPr id="192" name="矩形 191">
            <a:extLst>
              <a:ext uri="{FF2B5EF4-FFF2-40B4-BE49-F238E27FC236}">
                <a16:creationId xmlns:a16="http://schemas.microsoft.com/office/drawing/2014/main" id="{A2889138-1E99-432B-9CB2-CB3FF710B509}"/>
              </a:ext>
            </a:extLst>
          </p:cNvPr>
          <p:cNvSpPr/>
          <p:nvPr/>
        </p:nvSpPr>
        <p:spPr>
          <a:xfrm>
            <a:off x="3104563" y="4418270"/>
            <a:ext cx="2441482" cy="667639"/>
          </a:xfrm>
          <a:prstGeom prst="rect">
            <a:avLst/>
          </a:prstGeom>
          <a:solidFill>
            <a:srgbClr val="2F5597"/>
          </a:solidFill>
          <a:ln w="285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Application (process)</a:t>
            </a:r>
            <a:endParaRPr lang="zh-CN" altLang="en-US" dirty="0"/>
          </a:p>
        </p:txBody>
      </p:sp>
      <p:sp>
        <p:nvSpPr>
          <p:cNvPr id="193" name="Rectangle: Rounded Corners 7">
            <a:extLst>
              <a:ext uri="{FF2B5EF4-FFF2-40B4-BE49-F238E27FC236}">
                <a16:creationId xmlns:a16="http://schemas.microsoft.com/office/drawing/2014/main" id="{D179BE6C-AB2F-45B3-976A-008B2EC5ADD6}"/>
              </a:ext>
            </a:extLst>
          </p:cNvPr>
          <p:cNvSpPr/>
          <p:nvPr/>
        </p:nvSpPr>
        <p:spPr>
          <a:xfrm>
            <a:off x="3096650" y="5117673"/>
            <a:ext cx="812050" cy="393287"/>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Client</a:t>
            </a:r>
            <a:endParaRPr lang="zh-CN" altLang="en-US" dirty="0">
              <a:latin typeface="Times New Roman" panose="02020603050405020304" pitchFamily="18" charset="0"/>
              <a:cs typeface="Times New Roman" panose="02020603050405020304" pitchFamily="18" charset="0"/>
            </a:endParaRPr>
          </a:p>
        </p:txBody>
      </p:sp>
      <p:sp>
        <p:nvSpPr>
          <p:cNvPr id="194" name="Rectangle: Rounded Corners 7">
            <a:extLst>
              <a:ext uri="{FF2B5EF4-FFF2-40B4-BE49-F238E27FC236}">
                <a16:creationId xmlns:a16="http://schemas.microsoft.com/office/drawing/2014/main" id="{ADA6488D-A0B2-4B6B-9A7F-3DBF5B6A59FA}"/>
              </a:ext>
            </a:extLst>
          </p:cNvPr>
          <p:cNvSpPr/>
          <p:nvPr/>
        </p:nvSpPr>
        <p:spPr>
          <a:xfrm>
            <a:off x="3916872" y="5117673"/>
            <a:ext cx="812050" cy="393287"/>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Client</a:t>
            </a:r>
            <a:endParaRPr lang="zh-CN" altLang="en-US" dirty="0">
              <a:latin typeface="Times New Roman" panose="02020603050405020304" pitchFamily="18" charset="0"/>
              <a:cs typeface="Times New Roman" panose="02020603050405020304" pitchFamily="18" charset="0"/>
            </a:endParaRPr>
          </a:p>
        </p:txBody>
      </p:sp>
      <p:sp>
        <p:nvSpPr>
          <p:cNvPr id="195" name="Rectangle: Rounded Corners 7">
            <a:extLst>
              <a:ext uri="{FF2B5EF4-FFF2-40B4-BE49-F238E27FC236}">
                <a16:creationId xmlns:a16="http://schemas.microsoft.com/office/drawing/2014/main" id="{EB187D05-E59B-4967-8A00-F1F0F9F00E5D}"/>
              </a:ext>
            </a:extLst>
          </p:cNvPr>
          <p:cNvSpPr/>
          <p:nvPr/>
        </p:nvSpPr>
        <p:spPr>
          <a:xfrm>
            <a:off x="4737094" y="5117672"/>
            <a:ext cx="812050" cy="393287"/>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Client</a:t>
            </a:r>
            <a:endParaRPr lang="zh-CN" altLang="en-US" dirty="0">
              <a:latin typeface="Times New Roman" panose="02020603050405020304" pitchFamily="18" charset="0"/>
              <a:cs typeface="Times New Roman" panose="02020603050405020304" pitchFamily="18" charset="0"/>
            </a:endParaRPr>
          </a:p>
        </p:txBody>
      </p:sp>
      <p:sp>
        <p:nvSpPr>
          <p:cNvPr id="196" name="Rectangle: Rounded Corners 7">
            <a:extLst>
              <a:ext uri="{FF2B5EF4-FFF2-40B4-BE49-F238E27FC236}">
                <a16:creationId xmlns:a16="http://schemas.microsoft.com/office/drawing/2014/main" id="{B2F88B1B-EDC4-4CEE-9F5D-3F84013FAC1B}"/>
              </a:ext>
            </a:extLst>
          </p:cNvPr>
          <p:cNvSpPr/>
          <p:nvPr/>
        </p:nvSpPr>
        <p:spPr>
          <a:xfrm>
            <a:off x="3094158" y="5510959"/>
            <a:ext cx="812050" cy="393287"/>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Client</a:t>
            </a:r>
            <a:endParaRPr lang="zh-CN" altLang="en-US" dirty="0">
              <a:latin typeface="Times New Roman" panose="02020603050405020304" pitchFamily="18" charset="0"/>
              <a:cs typeface="Times New Roman" panose="02020603050405020304" pitchFamily="18" charset="0"/>
            </a:endParaRPr>
          </a:p>
        </p:txBody>
      </p:sp>
      <p:sp>
        <p:nvSpPr>
          <p:cNvPr id="197" name="Rectangle: Rounded Corners 7">
            <a:extLst>
              <a:ext uri="{FF2B5EF4-FFF2-40B4-BE49-F238E27FC236}">
                <a16:creationId xmlns:a16="http://schemas.microsoft.com/office/drawing/2014/main" id="{0F7398AE-A842-4114-BF4F-034ABE0D5F30}"/>
              </a:ext>
            </a:extLst>
          </p:cNvPr>
          <p:cNvSpPr/>
          <p:nvPr/>
        </p:nvSpPr>
        <p:spPr>
          <a:xfrm>
            <a:off x="3925044" y="5525087"/>
            <a:ext cx="812050" cy="393287"/>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Client</a:t>
            </a:r>
            <a:endParaRPr lang="zh-CN" altLang="en-US" dirty="0">
              <a:latin typeface="Times New Roman" panose="02020603050405020304" pitchFamily="18" charset="0"/>
              <a:cs typeface="Times New Roman" panose="02020603050405020304" pitchFamily="18" charset="0"/>
            </a:endParaRPr>
          </a:p>
        </p:txBody>
      </p:sp>
      <p:sp>
        <p:nvSpPr>
          <p:cNvPr id="198" name="Rectangle: Rounded Corners 7">
            <a:extLst>
              <a:ext uri="{FF2B5EF4-FFF2-40B4-BE49-F238E27FC236}">
                <a16:creationId xmlns:a16="http://schemas.microsoft.com/office/drawing/2014/main" id="{06CB019A-D723-4A02-B993-205B6F893ED2}"/>
              </a:ext>
            </a:extLst>
          </p:cNvPr>
          <p:cNvSpPr/>
          <p:nvPr/>
        </p:nvSpPr>
        <p:spPr>
          <a:xfrm>
            <a:off x="4749588" y="5525087"/>
            <a:ext cx="812050" cy="393287"/>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Client</a:t>
            </a:r>
            <a:endParaRPr lang="zh-CN" altLang="en-US" dirty="0">
              <a:latin typeface="Times New Roman" panose="02020603050405020304" pitchFamily="18" charset="0"/>
              <a:cs typeface="Times New Roman" panose="02020603050405020304" pitchFamily="18" charset="0"/>
            </a:endParaRPr>
          </a:p>
        </p:txBody>
      </p:sp>
      <p:sp>
        <p:nvSpPr>
          <p:cNvPr id="199" name="Rectangle: Rounded Corners 7">
            <a:extLst>
              <a:ext uri="{FF2B5EF4-FFF2-40B4-BE49-F238E27FC236}">
                <a16:creationId xmlns:a16="http://schemas.microsoft.com/office/drawing/2014/main" id="{A5DDE942-485A-4629-A2E7-C31352305210}"/>
              </a:ext>
            </a:extLst>
          </p:cNvPr>
          <p:cNvSpPr/>
          <p:nvPr/>
        </p:nvSpPr>
        <p:spPr>
          <a:xfrm>
            <a:off x="3916872" y="5918374"/>
            <a:ext cx="812050" cy="393287"/>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00" name="Rectangle: Rounded Corners 43">
            <a:extLst>
              <a:ext uri="{FF2B5EF4-FFF2-40B4-BE49-F238E27FC236}">
                <a16:creationId xmlns:a16="http://schemas.microsoft.com/office/drawing/2014/main" id="{38A9E7D7-0C61-4319-9A27-FC8832F11FE7}"/>
              </a:ext>
            </a:extLst>
          </p:cNvPr>
          <p:cNvSpPr/>
          <p:nvPr/>
        </p:nvSpPr>
        <p:spPr>
          <a:xfrm>
            <a:off x="6435106" y="4656055"/>
            <a:ext cx="3251759"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Hundreds of active domains</a:t>
            </a:r>
            <a:endParaRPr lang="zh-CN" altLang="en-US" dirty="0"/>
          </a:p>
        </p:txBody>
      </p:sp>
      <p:sp>
        <p:nvSpPr>
          <p:cNvPr id="2" name="Slide Number Placeholder 1">
            <a:extLst>
              <a:ext uri="{FF2B5EF4-FFF2-40B4-BE49-F238E27FC236}">
                <a16:creationId xmlns:a16="http://schemas.microsoft.com/office/drawing/2014/main" id="{7105DE25-94B4-AA4A-BB3E-45A934B556EC}"/>
              </a:ext>
            </a:extLst>
          </p:cNvPr>
          <p:cNvSpPr>
            <a:spLocks noGrp="1"/>
          </p:cNvSpPr>
          <p:nvPr>
            <p:ph type="sldNum" sz="quarter" idx="12"/>
          </p:nvPr>
        </p:nvSpPr>
        <p:spPr/>
        <p:txBody>
          <a:bodyPr/>
          <a:lstStyle/>
          <a:p>
            <a:fld id="{7C73DA67-806A-084C-A864-2B3ED4D76026}" type="slidenum">
              <a:rPr lang="en-CN" smtClean="0"/>
              <a:t>26</a:t>
            </a:fld>
            <a:endParaRPr lang="en-CN"/>
          </a:p>
        </p:txBody>
      </p:sp>
    </p:spTree>
    <p:extLst>
      <p:ext uri="{BB962C8B-B14F-4D97-AF65-F5344CB8AC3E}">
        <p14:creationId xmlns:p14="http://schemas.microsoft.com/office/powerpoint/2010/main" val="3501112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left)">
                                      <p:cBhvr>
                                        <p:cTn id="12" dur="250"/>
                                        <p:tgtEl>
                                          <p:spTgt spid="193"/>
                                        </p:tgtEl>
                                      </p:cBhvr>
                                    </p:animEffect>
                                  </p:childTnLst>
                                </p:cTn>
                              </p:par>
                            </p:childTnLst>
                          </p:cTn>
                        </p:par>
                        <p:par>
                          <p:cTn id="13" fill="hold">
                            <p:stCondLst>
                              <p:cond delay="250"/>
                            </p:stCondLst>
                            <p:childTnLst>
                              <p:par>
                                <p:cTn id="14" presetID="1" presetClass="emph" presetSubtype="2" fill="hold" nodeType="afterEffect">
                                  <p:stCondLst>
                                    <p:cond delay="0"/>
                                  </p:stCondLst>
                                  <p:childTnLst>
                                    <p:animClr clrSpc="rgb" dir="cw">
                                      <p:cBhvr>
                                        <p:cTn id="15" dur="250" fill="hold"/>
                                        <p:tgtEl>
                                          <p:spTgt spid="135"/>
                                        </p:tgtEl>
                                        <p:attrNameLst>
                                          <p:attrName>fillcolor</p:attrName>
                                        </p:attrNameLst>
                                      </p:cBhvr>
                                      <p:to>
                                        <a:schemeClr val="accent2"/>
                                      </p:to>
                                    </p:animClr>
                                    <p:set>
                                      <p:cBhvr>
                                        <p:cTn id="16" dur="250" fill="hold"/>
                                        <p:tgtEl>
                                          <p:spTgt spid="135"/>
                                        </p:tgtEl>
                                        <p:attrNameLst>
                                          <p:attrName>fill.type</p:attrName>
                                        </p:attrNameLst>
                                      </p:cBhvr>
                                      <p:to>
                                        <p:strVal val="solid"/>
                                      </p:to>
                                    </p:set>
                                    <p:set>
                                      <p:cBhvr>
                                        <p:cTn id="17" dur="250" fill="hold"/>
                                        <p:tgtEl>
                                          <p:spTgt spid="135"/>
                                        </p:tgtEl>
                                        <p:attrNameLst>
                                          <p:attrName>fill.on</p:attrName>
                                        </p:attrNameLst>
                                      </p:cBhvr>
                                      <p:to>
                                        <p:strVal val="true"/>
                                      </p:to>
                                    </p:se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wipe(left)">
                                      <p:cBhvr>
                                        <p:cTn id="21" dur="250"/>
                                        <p:tgtEl>
                                          <p:spTgt spid="194"/>
                                        </p:tgtEl>
                                      </p:cBhvr>
                                    </p:animEffect>
                                  </p:childTnLst>
                                </p:cTn>
                              </p:par>
                            </p:childTnLst>
                          </p:cTn>
                        </p:par>
                        <p:par>
                          <p:cTn id="22" fill="hold">
                            <p:stCondLst>
                              <p:cond delay="750"/>
                            </p:stCondLst>
                            <p:childTnLst>
                              <p:par>
                                <p:cTn id="23" presetID="1" presetClass="emph" presetSubtype="2" fill="hold" nodeType="afterEffect">
                                  <p:stCondLst>
                                    <p:cond delay="0"/>
                                  </p:stCondLst>
                                  <p:childTnLst>
                                    <p:animClr clrSpc="rgb" dir="cw">
                                      <p:cBhvr>
                                        <p:cTn id="24" dur="250" fill="hold"/>
                                        <p:tgtEl>
                                          <p:spTgt spid="131"/>
                                        </p:tgtEl>
                                        <p:attrNameLst>
                                          <p:attrName>fillcolor</p:attrName>
                                        </p:attrNameLst>
                                      </p:cBhvr>
                                      <p:to>
                                        <a:schemeClr val="accent2"/>
                                      </p:to>
                                    </p:animClr>
                                    <p:set>
                                      <p:cBhvr>
                                        <p:cTn id="25" dur="250" fill="hold"/>
                                        <p:tgtEl>
                                          <p:spTgt spid="131"/>
                                        </p:tgtEl>
                                        <p:attrNameLst>
                                          <p:attrName>fill.type</p:attrName>
                                        </p:attrNameLst>
                                      </p:cBhvr>
                                      <p:to>
                                        <p:strVal val="solid"/>
                                      </p:to>
                                    </p:set>
                                    <p:set>
                                      <p:cBhvr>
                                        <p:cTn id="26" dur="250" fill="hold"/>
                                        <p:tgtEl>
                                          <p:spTgt spid="131"/>
                                        </p:tgtEl>
                                        <p:attrNameLst>
                                          <p:attrName>fill.on</p:attrName>
                                        </p:attrNameLst>
                                      </p:cBhvr>
                                      <p:to>
                                        <p:strVal val="true"/>
                                      </p:to>
                                    </p:se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95"/>
                                        </p:tgtEl>
                                        <p:attrNameLst>
                                          <p:attrName>style.visibility</p:attrName>
                                        </p:attrNameLst>
                                      </p:cBhvr>
                                      <p:to>
                                        <p:strVal val="visible"/>
                                      </p:to>
                                    </p:set>
                                    <p:animEffect transition="in" filter="wipe(left)">
                                      <p:cBhvr>
                                        <p:cTn id="30" dur="250"/>
                                        <p:tgtEl>
                                          <p:spTgt spid="195"/>
                                        </p:tgtEl>
                                      </p:cBhvr>
                                    </p:animEffect>
                                  </p:childTnLst>
                                </p:cTn>
                              </p:par>
                            </p:childTnLst>
                          </p:cTn>
                        </p:par>
                        <p:par>
                          <p:cTn id="31" fill="hold">
                            <p:stCondLst>
                              <p:cond delay="1250"/>
                            </p:stCondLst>
                            <p:childTnLst>
                              <p:par>
                                <p:cTn id="32" presetID="1" presetClass="emph" presetSubtype="2" fill="hold" nodeType="afterEffect">
                                  <p:stCondLst>
                                    <p:cond delay="0"/>
                                  </p:stCondLst>
                                  <p:childTnLst>
                                    <p:animClr clrSpc="rgb" dir="cw">
                                      <p:cBhvr>
                                        <p:cTn id="33" dur="250" fill="hold"/>
                                        <p:tgtEl>
                                          <p:spTgt spid="134"/>
                                        </p:tgtEl>
                                        <p:attrNameLst>
                                          <p:attrName>fillcolor</p:attrName>
                                        </p:attrNameLst>
                                      </p:cBhvr>
                                      <p:to>
                                        <a:schemeClr val="accent2"/>
                                      </p:to>
                                    </p:animClr>
                                    <p:set>
                                      <p:cBhvr>
                                        <p:cTn id="34" dur="250" fill="hold"/>
                                        <p:tgtEl>
                                          <p:spTgt spid="134"/>
                                        </p:tgtEl>
                                        <p:attrNameLst>
                                          <p:attrName>fill.type</p:attrName>
                                        </p:attrNameLst>
                                      </p:cBhvr>
                                      <p:to>
                                        <p:strVal val="solid"/>
                                      </p:to>
                                    </p:set>
                                    <p:set>
                                      <p:cBhvr>
                                        <p:cTn id="35" dur="250" fill="hold"/>
                                        <p:tgtEl>
                                          <p:spTgt spid="134"/>
                                        </p:tgtEl>
                                        <p:attrNameLst>
                                          <p:attrName>fill.on</p:attrName>
                                        </p:attrNameLst>
                                      </p:cBhvr>
                                      <p:to>
                                        <p:strVal val="true"/>
                                      </p:to>
                                    </p:se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wipe(left)">
                                      <p:cBhvr>
                                        <p:cTn id="39" dur="250"/>
                                        <p:tgtEl>
                                          <p:spTgt spid="196"/>
                                        </p:tgtEl>
                                      </p:cBhvr>
                                    </p:animEffect>
                                  </p:childTnLst>
                                </p:cTn>
                              </p:par>
                            </p:childTnLst>
                          </p:cTn>
                        </p:par>
                        <p:par>
                          <p:cTn id="40" fill="hold">
                            <p:stCondLst>
                              <p:cond delay="1750"/>
                            </p:stCondLst>
                            <p:childTnLst>
                              <p:par>
                                <p:cTn id="41" presetID="1" presetClass="emph" presetSubtype="2" fill="hold" nodeType="afterEffect">
                                  <p:stCondLst>
                                    <p:cond delay="0"/>
                                  </p:stCondLst>
                                  <p:childTnLst>
                                    <p:animClr clrSpc="rgb" dir="cw">
                                      <p:cBhvr>
                                        <p:cTn id="42" dur="250" fill="hold"/>
                                        <p:tgtEl>
                                          <p:spTgt spid="112"/>
                                        </p:tgtEl>
                                        <p:attrNameLst>
                                          <p:attrName>fillcolor</p:attrName>
                                        </p:attrNameLst>
                                      </p:cBhvr>
                                      <p:to>
                                        <a:schemeClr val="accent2"/>
                                      </p:to>
                                    </p:animClr>
                                    <p:set>
                                      <p:cBhvr>
                                        <p:cTn id="43" dur="250" fill="hold"/>
                                        <p:tgtEl>
                                          <p:spTgt spid="112"/>
                                        </p:tgtEl>
                                        <p:attrNameLst>
                                          <p:attrName>fill.type</p:attrName>
                                        </p:attrNameLst>
                                      </p:cBhvr>
                                      <p:to>
                                        <p:strVal val="solid"/>
                                      </p:to>
                                    </p:set>
                                    <p:set>
                                      <p:cBhvr>
                                        <p:cTn id="44" dur="250" fill="hold"/>
                                        <p:tgtEl>
                                          <p:spTgt spid="112"/>
                                        </p:tgtEl>
                                        <p:attrNameLst>
                                          <p:attrName>fill.on</p:attrName>
                                        </p:attrNameLst>
                                      </p:cBhvr>
                                      <p:to>
                                        <p:strVal val="true"/>
                                      </p:to>
                                    </p:se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wipe(left)">
                                      <p:cBhvr>
                                        <p:cTn id="48" dur="250"/>
                                        <p:tgtEl>
                                          <p:spTgt spid="197"/>
                                        </p:tgtEl>
                                      </p:cBhvr>
                                    </p:animEffect>
                                  </p:childTnLst>
                                </p:cTn>
                              </p:par>
                            </p:childTnLst>
                          </p:cTn>
                        </p:par>
                        <p:par>
                          <p:cTn id="49" fill="hold">
                            <p:stCondLst>
                              <p:cond delay="2250"/>
                            </p:stCondLst>
                            <p:childTnLst>
                              <p:par>
                                <p:cTn id="50" presetID="1" presetClass="emph" presetSubtype="2" fill="hold" nodeType="afterEffect">
                                  <p:stCondLst>
                                    <p:cond delay="0"/>
                                  </p:stCondLst>
                                  <p:childTnLst>
                                    <p:animClr clrSpc="rgb" dir="cw">
                                      <p:cBhvr>
                                        <p:cTn id="51" dur="250" fill="hold"/>
                                        <p:tgtEl>
                                          <p:spTgt spid="96"/>
                                        </p:tgtEl>
                                        <p:attrNameLst>
                                          <p:attrName>fillcolor</p:attrName>
                                        </p:attrNameLst>
                                      </p:cBhvr>
                                      <p:to>
                                        <a:schemeClr val="accent2"/>
                                      </p:to>
                                    </p:animClr>
                                    <p:set>
                                      <p:cBhvr>
                                        <p:cTn id="52" dur="250" fill="hold"/>
                                        <p:tgtEl>
                                          <p:spTgt spid="96"/>
                                        </p:tgtEl>
                                        <p:attrNameLst>
                                          <p:attrName>fill.type</p:attrName>
                                        </p:attrNameLst>
                                      </p:cBhvr>
                                      <p:to>
                                        <p:strVal val="solid"/>
                                      </p:to>
                                    </p:set>
                                    <p:set>
                                      <p:cBhvr>
                                        <p:cTn id="53" dur="250" fill="hold"/>
                                        <p:tgtEl>
                                          <p:spTgt spid="96"/>
                                        </p:tgtEl>
                                        <p:attrNameLst>
                                          <p:attrName>fill.on</p:attrName>
                                        </p:attrNameLst>
                                      </p:cBhvr>
                                      <p:to>
                                        <p:strVal val="true"/>
                                      </p:to>
                                    </p:set>
                                  </p:childTnLst>
                                </p:cTn>
                              </p:par>
                            </p:childTnLst>
                          </p:cTn>
                        </p:par>
                        <p:par>
                          <p:cTn id="54" fill="hold">
                            <p:stCondLst>
                              <p:cond delay="2500"/>
                            </p:stCondLst>
                            <p:childTnLst>
                              <p:par>
                                <p:cTn id="55" presetID="22" presetClass="entr" presetSubtype="8" fill="hold" grpId="0" nodeType="afterEffect">
                                  <p:stCondLst>
                                    <p:cond delay="0"/>
                                  </p:stCondLst>
                                  <p:childTnLst>
                                    <p:set>
                                      <p:cBhvr>
                                        <p:cTn id="56" dur="1" fill="hold">
                                          <p:stCondLst>
                                            <p:cond delay="0"/>
                                          </p:stCondLst>
                                        </p:cTn>
                                        <p:tgtEl>
                                          <p:spTgt spid="198"/>
                                        </p:tgtEl>
                                        <p:attrNameLst>
                                          <p:attrName>style.visibility</p:attrName>
                                        </p:attrNameLst>
                                      </p:cBhvr>
                                      <p:to>
                                        <p:strVal val="visible"/>
                                      </p:to>
                                    </p:set>
                                    <p:animEffect transition="in" filter="wipe(left)">
                                      <p:cBhvr>
                                        <p:cTn id="57" dur="250"/>
                                        <p:tgtEl>
                                          <p:spTgt spid="198"/>
                                        </p:tgtEl>
                                      </p:cBhvr>
                                    </p:animEffect>
                                  </p:childTnLst>
                                </p:cTn>
                              </p:par>
                            </p:childTnLst>
                          </p:cTn>
                        </p:par>
                        <p:par>
                          <p:cTn id="58" fill="hold">
                            <p:stCondLst>
                              <p:cond delay="2750"/>
                            </p:stCondLst>
                            <p:childTnLst>
                              <p:par>
                                <p:cTn id="59" presetID="1" presetClass="emph" presetSubtype="2" fill="hold" nodeType="afterEffect">
                                  <p:stCondLst>
                                    <p:cond delay="0"/>
                                  </p:stCondLst>
                                  <p:childTnLst>
                                    <p:animClr clrSpc="rgb" dir="cw">
                                      <p:cBhvr>
                                        <p:cTn id="60" dur="250" fill="hold"/>
                                        <p:tgtEl>
                                          <p:spTgt spid="93"/>
                                        </p:tgtEl>
                                        <p:attrNameLst>
                                          <p:attrName>fillcolor</p:attrName>
                                        </p:attrNameLst>
                                      </p:cBhvr>
                                      <p:to>
                                        <a:schemeClr val="accent2"/>
                                      </p:to>
                                    </p:animClr>
                                    <p:set>
                                      <p:cBhvr>
                                        <p:cTn id="61" dur="250" fill="hold"/>
                                        <p:tgtEl>
                                          <p:spTgt spid="93"/>
                                        </p:tgtEl>
                                        <p:attrNameLst>
                                          <p:attrName>fill.type</p:attrName>
                                        </p:attrNameLst>
                                      </p:cBhvr>
                                      <p:to>
                                        <p:strVal val="solid"/>
                                      </p:to>
                                    </p:set>
                                    <p:set>
                                      <p:cBhvr>
                                        <p:cTn id="62" dur="250" fill="hold"/>
                                        <p:tgtEl>
                                          <p:spTgt spid="93"/>
                                        </p:tgtEl>
                                        <p:attrNameLst>
                                          <p:attrName>fill.on</p:attrName>
                                        </p:attrNameLst>
                                      </p:cBhvr>
                                      <p:to>
                                        <p:strVal val="true"/>
                                      </p:to>
                                    </p:set>
                                  </p:childTnLst>
                                </p:cTn>
                              </p:par>
                            </p:childTnLst>
                          </p:cTn>
                        </p:par>
                        <p:par>
                          <p:cTn id="63" fill="hold">
                            <p:stCondLst>
                              <p:cond delay="3000"/>
                            </p:stCondLst>
                            <p:childTnLst>
                              <p:par>
                                <p:cTn id="64" presetID="22" presetClass="entr" presetSubtype="8" fill="hold" grpId="0" nodeType="afterEffect">
                                  <p:stCondLst>
                                    <p:cond delay="0"/>
                                  </p:stCondLst>
                                  <p:childTnLst>
                                    <p:set>
                                      <p:cBhvr>
                                        <p:cTn id="65" dur="1" fill="hold">
                                          <p:stCondLst>
                                            <p:cond delay="0"/>
                                          </p:stCondLst>
                                        </p:cTn>
                                        <p:tgtEl>
                                          <p:spTgt spid="199"/>
                                        </p:tgtEl>
                                        <p:attrNameLst>
                                          <p:attrName>style.visibility</p:attrName>
                                        </p:attrNameLst>
                                      </p:cBhvr>
                                      <p:to>
                                        <p:strVal val="visible"/>
                                      </p:to>
                                    </p:set>
                                    <p:animEffect transition="in" filter="wipe(left)">
                                      <p:cBhvr>
                                        <p:cTn id="66" dur="250"/>
                                        <p:tgtEl>
                                          <p:spTgt spid="199"/>
                                        </p:tgtEl>
                                      </p:cBhvr>
                                    </p:animEffect>
                                  </p:childTnLst>
                                </p:cTn>
                              </p:par>
                            </p:childTnLst>
                          </p:cTn>
                        </p:par>
                        <p:par>
                          <p:cTn id="67" fill="hold">
                            <p:stCondLst>
                              <p:cond delay="3250"/>
                            </p:stCondLst>
                            <p:childTnLst>
                              <p:par>
                                <p:cTn id="68" presetID="1" presetClass="emph" presetSubtype="2" fill="hold" nodeType="afterEffect">
                                  <p:stCondLst>
                                    <p:cond delay="0"/>
                                  </p:stCondLst>
                                  <p:childTnLst>
                                    <p:animClr clrSpc="rgb" dir="cw">
                                      <p:cBhvr>
                                        <p:cTn id="69" dur="250" fill="hold"/>
                                        <p:tgtEl>
                                          <p:spTgt spid="139"/>
                                        </p:tgtEl>
                                        <p:attrNameLst>
                                          <p:attrName>fillcolor</p:attrName>
                                        </p:attrNameLst>
                                      </p:cBhvr>
                                      <p:to>
                                        <a:schemeClr val="accent2"/>
                                      </p:to>
                                    </p:animClr>
                                    <p:set>
                                      <p:cBhvr>
                                        <p:cTn id="70" dur="250" fill="hold"/>
                                        <p:tgtEl>
                                          <p:spTgt spid="139"/>
                                        </p:tgtEl>
                                        <p:attrNameLst>
                                          <p:attrName>fill.type</p:attrName>
                                        </p:attrNameLst>
                                      </p:cBhvr>
                                      <p:to>
                                        <p:strVal val="solid"/>
                                      </p:to>
                                    </p:set>
                                    <p:set>
                                      <p:cBhvr>
                                        <p:cTn id="71" dur="250" fill="hold"/>
                                        <p:tgtEl>
                                          <p:spTgt spid="139"/>
                                        </p:tgtEl>
                                        <p:attrNameLst>
                                          <p:attrName>fill.on</p:attrName>
                                        </p:attrNameLst>
                                      </p:cBhvr>
                                      <p:to>
                                        <p:strVal val="true"/>
                                      </p:to>
                                    </p:set>
                                  </p:childTnLst>
                                </p:cTn>
                              </p:par>
                            </p:childTnLst>
                          </p:cTn>
                        </p:par>
                        <p:par>
                          <p:cTn id="72" fill="hold">
                            <p:stCondLst>
                              <p:cond delay="3500"/>
                            </p:stCondLst>
                            <p:childTnLst>
                              <p:par>
                                <p:cTn id="73" presetID="1" presetClass="emph" presetSubtype="2" fill="hold" nodeType="afterEffect">
                                  <p:stCondLst>
                                    <p:cond delay="0"/>
                                  </p:stCondLst>
                                  <p:childTnLst>
                                    <p:animClr clrSpc="rgb" dir="cw">
                                      <p:cBhvr>
                                        <p:cTn id="74" dur="250" fill="hold"/>
                                        <p:tgtEl>
                                          <p:spTgt spid="107"/>
                                        </p:tgtEl>
                                        <p:attrNameLst>
                                          <p:attrName>fillcolor</p:attrName>
                                        </p:attrNameLst>
                                      </p:cBhvr>
                                      <p:to>
                                        <a:schemeClr val="accent2"/>
                                      </p:to>
                                    </p:animClr>
                                    <p:set>
                                      <p:cBhvr>
                                        <p:cTn id="75" dur="250" fill="hold"/>
                                        <p:tgtEl>
                                          <p:spTgt spid="107"/>
                                        </p:tgtEl>
                                        <p:attrNameLst>
                                          <p:attrName>fill.type</p:attrName>
                                        </p:attrNameLst>
                                      </p:cBhvr>
                                      <p:to>
                                        <p:strVal val="solid"/>
                                      </p:to>
                                    </p:set>
                                    <p:set>
                                      <p:cBhvr>
                                        <p:cTn id="76" dur="250" fill="hold"/>
                                        <p:tgtEl>
                                          <p:spTgt spid="107"/>
                                        </p:tgtEl>
                                        <p:attrNameLst>
                                          <p:attrName>fill.on</p:attrName>
                                        </p:attrNameLst>
                                      </p:cBhvr>
                                      <p:to>
                                        <p:strVal val="true"/>
                                      </p:to>
                                    </p:set>
                                  </p:childTnLst>
                                </p:cTn>
                              </p:par>
                            </p:childTnLst>
                          </p:cTn>
                        </p:par>
                        <p:par>
                          <p:cTn id="77" fill="hold">
                            <p:stCondLst>
                              <p:cond delay="3750"/>
                            </p:stCondLst>
                            <p:childTnLst>
                              <p:par>
                                <p:cTn id="78" presetID="1" presetClass="emph" presetSubtype="2" fill="hold" nodeType="afterEffect">
                                  <p:stCondLst>
                                    <p:cond delay="0"/>
                                  </p:stCondLst>
                                  <p:childTnLst>
                                    <p:animClr clrSpc="rgb" dir="cw">
                                      <p:cBhvr>
                                        <p:cTn id="79" dur="250" fill="hold"/>
                                        <p:tgtEl>
                                          <p:spTgt spid="89"/>
                                        </p:tgtEl>
                                        <p:attrNameLst>
                                          <p:attrName>fillcolor</p:attrName>
                                        </p:attrNameLst>
                                      </p:cBhvr>
                                      <p:to>
                                        <a:schemeClr val="accent2"/>
                                      </p:to>
                                    </p:animClr>
                                    <p:set>
                                      <p:cBhvr>
                                        <p:cTn id="80" dur="250" fill="hold"/>
                                        <p:tgtEl>
                                          <p:spTgt spid="89"/>
                                        </p:tgtEl>
                                        <p:attrNameLst>
                                          <p:attrName>fill.type</p:attrName>
                                        </p:attrNameLst>
                                      </p:cBhvr>
                                      <p:to>
                                        <p:strVal val="solid"/>
                                      </p:to>
                                    </p:set>
                                    <p:set>
                                      <p:cBhvr>
                                        <p:cTn id="81" dur="250" fill="hold"/>
                                        <p:tgtEl>
                                          <p:spTgt spid="89"/>
                                        </p:tgtEl>
                                        <p:attrNameLst>
                                          <p:attrName>fill.on</p:attrName>
                                        </p:attrNameLst>
                                      </p:cBhvr>
                                      <p:to>
                                        <p:strVal val="tru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00"/>
                                        </p:tgtEl>
                                        <p:attrNameLst>
                                          <p:attrName>style.visibility</p:attrName>
                                        </p:attrNameLst>
                                      </p:cBhvr>
                                      <p:to>
                                        <p:strVal val="visible"/>
                                      </p:to>
                                    </p:set>
                                    <p:animEffect transition="in" filter="wipe(left)">
                                      <p:cBhvr>
                                        <p:cTn id="86"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93" grpId="0" animBg="1"/>
      <p:bldP spid="194" grpId="0" animBg="1"/>
      <p:bldP spid="195" grpId="0" animBg="1"/>
      <p:bldP spid="196" grpId="0" animBg="1"/>
      <p:bldP spid="197" grpId="0" animBg="1"/>
      <p:bldP spid="198" grpId="0" animBg="1"/>
      <p:bldP spid="199" grpId="0" animBg="1"/>
      <p:bldP spid="2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Contribution</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27</a:t>
            </a:fld>
            <a:endParaRPr lang="zh-CN" altLang="en-US"/>
          </a:p>
        </p:txBody>
      </p:sp>
      <p:sp>
        <p:nvSpPr>
          <p:cNvPr id="32" name="Rectangle: Rounded Corners 7">
            <a:extLst>
              <a:ext uri="{FF2B5EF4-FFF2-40B4-BE49-F238E27FC236}">
                <a16:creationId xmlns:a16="http://schemas.microsoft.com/office/drawing/2014/main" id="{B4DBDF0D-0023-4706-AEA1-FFFF5360265F}"/>
              </a:ext>
            </a:extLst>
          </p:cNvPr>
          <p:cNvSpPr/>
          <p:nvPr/>
        </p:nvSpPr>
        <p:spPr>
          <a:xfrm>
            <a:off x="6637297" y="3201420"/>
            <a:ext cx="3505192"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Domain Virtualization</a:t>
            </a:r>
            <a:endParaRPr lang="zh-CN" altLang="en-US" sz="2800" dirty="0">
              <a:latin typeface="Times New Roman" panose="02020603050405020304" pitchFamily="18" charset="0"/>
              <a:cs typeface="Times New Roman" panose="02020603050405020304" pitchFamily="18" charset="0"/>
            </a:endParaRPr>
          </a:p>
        </p:txBody>
      </p:sp>
      <p:sp>
        <p:nvSpPr>
          <p:cNvPr id="39" name="Rectangle: Rounded Corners 7">
            <a:extLst>
              <a:ext uri="{FF2B5EF4-FFF2-40B4-BE49-F238E27FC236}">
                <a16:creationId xmlns:a16="http://schemas.microsoft.com/office/drawing/2014/main" id="{A59EDB18-DD88-4282-A9F7-FA8E438B9402}"/>
              </a:ext>
            </a:extLst>
          </p:cNvPr>
          <p:cNvSpPr/>
          <p:nvPr/>
        </p:nvSpPr>
        <p:spPr>
          <a:xfrm>
            <a:off x="1528722" y="3201420"/>
            <a:ext cx="3347951"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MPK Virtualization</a:t>
            </a:r>
            <a:endParaRPr lang="zh-CN" altLang="en-US" sz="2800" dirty="0">
              <a:latin typeface="Times New Roman" panose="02020603050405020304" pitchFamily="18" charset="0"/>
              <a:cs typeface="Times New Roman" panose="02020603050405020304" pitchFamily="18" charset="0"/>
            </a:endParaRPr>
          </a:p>
        </p:txBody>
      </p:sp>
      <p:sp>
        <p:nvSpPr>
          <p:cNvPr id="56" name="Arrow: Right 17">
            <a:extLst>
              <a:ext uri="{FF2B5EF4-FFF2-40B4-BE49-F238E27FC236}">
                <a16:creationId xmlns:a16="http://schemas.microsoft.com/office/drawing/2014/main" id="{75C06D6E-668D-4E52-9A40-B416DAA5846F}"/>
              </a:ext>
            </a:extLst>
          </p:cNvPr>
          <p:cNvSpPr/>
          <p:nvPr/>
        </p:nvSpPr>
        <p:spPr>
          <a:xfrm rot="5400000">
            <a:off x="5492347" y="3880230"/>
            <a:ext cx="419419" cy="970116"/>
          </a:xfrm>
          <a:prstGeom prst="rightArrow">
            <a:avLst>
              <a:gd name="adj1" fmla="val 35600"/>
              <a:gd name="adj2" fmla="val 50000"/>
            </a:avLst>
          </a:prstGeom>
          <a:solidFill>
            <a:schemeClr val="accent1">
              <a:lumMod val="75000"/>
            </a:schemeClr>
          </a:solidFill>
          <a:ln>
            <a:solidFill>
              <a:srgbClr val="317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Rectangle: Rounded Corners 43">
            <a:extLst>
              <a:ext uri="{FF2B5EF4-FFF2-40B4-BE49-F238E27FC236}">
                <a16:creationId xmlns:a16="http://schemas.microsoft.com/office/drawing/2014/main" id="{56AB8032-C670-45E7-95E5-DB41777838BE}"/>
              </a:ext>
            </a:extLst>
          </p:cNvPr>
          <p:cNvSpPr/>
          <p:nvPr/>
        </p:nvSpPr>
        <p:spPr>
          <a:xfrm>
            <a:off x="1371482" y="5594611"/>
            <a:ext cx="3505191"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10X Software Virtualization</a:t>
            </a:r>
            <a:endParaRPr lang="zh-CN" altLang="en-US" dirty="0"/>
          </a:p>
        </p:txBody>
      </p:sp>
      <p:sp>
        <p:nvSpPr>
          <p:cNvPr id="20" name="Rectangle: Rounded Corners 43">
            <a:extLst>
              <a:ext uri="{FF2B5EF4-FFF2-40B4-BE49-F238E27FC236}">
                <a16:creationId xmlns:a16="http://schemas.microsoft.com/office/drawing/2014/main" id="{7E2FB86E-F55F-4CC2-B123-CD9A00CA3ACF}"/>
              </a:ext>
            </a:extLst>
          </p:cNvPr>
          <p:cNvSpPr/>
          <p:nvPr/>
        </p:nvSpPr>
        <p:spPr>
          <a:xfrm>
            <a:off x="6637297" y="5594611"/>
            <a:ext cx="3505192"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50X Software Virtualization</a:t>
            </a:r>
            <a:endParaRPr lang="zh-CN" altLang="en-US" dirty="0"/>
          </a:p>
        </p:txBody>
      </p:sp>
      <p:sp>
        <p:nvSpPr>
          <p:cNvPr id="22" name="Rectangle: Rounded Corners 7">
            <a:extLst>
              <a:ext uri="{FF2B5EF4-FFF2-40B4-BE49-F238E27FC236}">
                <a16:creationId xmlns:a16="http://schemas.microsoft.com/office/drawing/2014/main" id="{D0227C70-3CE2-40BB-8D24-F2D9BE8181BF}"/>
              </a:ext>
            </a:extLst>
          </p:cNvPr>
          <p:cNvSpPr/>
          <p:nvPr/>
        </p:nvSpPr>
        <p:spPr>
          <a:xfrm>
            <a:off x="4028082" y="1457784"/>
            <a:ext cx="3347951"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Intra-process Isolation for PM</a:t>
            </a:r>
            <a:endParaRPr lang="zh-CN" altLang="en-US" sz="2800"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12348339-8116-4904-9BCD-8D994D5E0B42}"/>
              </a:ext>
            </a:extLst>
          </p:cNvPr>
          <p:cNvGrpSpPr/>
          <p:nvPr/>
        </p:nvGrpSpPr>
        <p:grpSpPr>
          <a:xfrm>
            <a:off x="3202697" y="2336542"/>
            <a:ext cx="5187196" cy="864878"/>
            <a:chOff x="3202697" y="2336542"/>
            <a:chExt cx="5187196" cy="864878"/>
          </a:xfrm>
        </p:grpSpPr>
        <p:cxnSp>
          <p:nvCxnSpPr>
            <p:cNvPr id="7" name="直接连接符 6">
              <a:extLst>
                <a:ext uri="{FF2B5EF4-FFF2-40B4-BE49-F238E27FC236}">
                  <a16:creationId xmlns:a16="http://schemas.microsoft.com/office/drawing/2014/main" id="{44513C55-9543-4F37-956F-9716870C1D88}"/>
                </a:ext>
              </a:extLst>
            </p:cNvPr>
            <p:cNvCxnSpPr>
              <a:cxnSpLocks/>
            </p:cNvCxnSpPr>
            <p:nvPr/>
          </p:nvCxnSpPr>
          <p:spPr>
            <a:xfrm>
              <a:off x="3202697" y="2748023"/>
              <a:ext cx="51871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541A405-BAB8-467E-AF8E-51F8E385F9BD}"/>
                </a:ext>
              </a:extLst>
            </p:cNvPr>
            <p:cNvCxnSpPr>
              <a:cxnSpLocks/>
              <a:endCxn id="22" idx="2"/>
            </p:cNvCxnSpPr>
            <p:nvPr/>
          </p:nvCxnSpPr>
          <p:spPr>
            <a:xfrm flipV="1">
              <a:off x="5702058" y="2336542"/>
              <a:ext cx="0" cy="4114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45DF29B-D406-4ACE-BF47-0F58EDB8D1AC}"/>
                </a:ext>
              </a:extLst>
            </p:cNvPr>
            <p:cNvCxnSpPr>
              <a:cxnSpLocks/>
              <a:stCxn id="39" idx="0"/>
            </p:cNvCxnSpPr>
            <p:nvPr/>
          </p:nvCxnSpPr>
          <p:spPr>
            <a:xfrm flipV="1">
              <a:off x="3202698" y="2748023"/>
              <a:ext cx="0" cy="4533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E5C415-8D57-4E06-88D7-099AAC0B0F3A}"/>
                </a:ext>
              </a:extLst>
            </p:cNvPr>
            <p:cNvCxnSpPr>
              <a:cxnSpLocks/>
              <a:stCxn id="32" idx="0"/>
            </p:cNvCxnSpPr>
            <p:nvPr/>
          </p:nvCxnSpPr>
          <p:spPr>
            <a:xfrm flipV="1">
              <a:off x="8389893" y="2748023"/>
              <a:ext cx="0" cy="4533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Rounded Corners 43">
            <a:extLst>
              <a:ext uri="{FF2B5EF4-FFF2-40B4-BE49-F238E27FC236}">
                <a16:creationId xmlns:a16="http://schemas.microsoft.com/office/drawing/2014/main" id="{4AD6E4D6-03B8-4BC6-AC50-A62D988F846C}"/>
              </a:ext>
            </a:extLst>
          </p:cNvPr>
          <p:cNvSpPr/>
          <p:nvPr/>
        </p:nvSpPr>
        <p:spPr>
          <a:xfrm>
            <a:off x="4104659" y="4748847"/>
            <a:ext cx="3505192"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Modest Aera Overhead </a:t>
            </a:r>
            <a:endParaRPr lang="zh-CN" altLang="en-US" dirty="0"/>
          </a:p>
        </p:txBody>
      </p:sp>
    </p:spTree>
    <p:extLst>
      <p:ext uri="{BB962C8B-B14F-4D97-AF65-F5344CB8AC3E}">
        <p14:creationId xmlns:p14="http://schemas.microsoft.com/office/powerpoint/2010/main" val="247946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up)">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9" grpId="0" animBg="1"/>
      <p:bldP spid="56" grpId="0" animBg="1"/>
      <p:bldP spid="19" grpId="0" animBg="1"/>
      <p:bldP spid="20" grpId="0" animBg="1"/>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Intel Memory Protection Keys (MPK)</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28</a:t>
            </a:fld>
            <a:endParaRPr lang="zh-CN" altLang="en-US"/>
          </a:p>
        </p:txBody>
      </p:sp>
      <p:sp>
        <p:nvSpPr>
          <p:cNvPr id="27" name="矩形 26">
            <a:extLst>
              <a:ext uri="{FF2B5EF4-FFF2-40B4-BE49-F238E27FC236}">
                <a16:creationId xmlns:a16="http://schemas.microsoft.com/office/drawing/2014/main" id="{501D2395-6CC4-47CC-985C-0E83F6D79C8C}"/>
              </a:ext>
            </a:extLst>
          </p:cNvPr>
          <p:cNvSpPr/>
          <p:nvPr/>
        </p:nvSpPr>
        <p:spPr>
          <a:xfrm>
            <a:off x="1173696" y="2050276"/>
            <a:ext cx="3322104" cy="208357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Content Placeholder 2">
            <a:extLst>
              <a:ext uri="{FF2B5EF4-FFF2-40B4-BE49-F238E27FC236}">
                <a16:creationId xmlns:a16="http://schemas.microsoft.com/office/drawing/2014/main" id="{1ADACF06-10A2-4370-88BB-3CA1CBAEB276}"/>
              </a:ext>
            </a:extLst>
          </p:cNvPr>
          <p:cNvSpPr txBox="1">
            <a:spLocks/>
          </p:cNvSpPr>
          <p:nvPr/>
        </p:nvSpPr>
        <p:spPr>
          <a:xfrm>
            <a:off x="2206857" y="1526495"/>
            <a:ext cx="1255781"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Memory </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29" name="Rectangle: Rounded Corners 7">
            <a:extLst>
              <a:ext uri="{FF2B5EF4-FFF2-40B4-BE49-F238E27FC236}">
                <a16:creationId xmlns:a16="http://schemas.microsoft.com/office/drawing/2014/main" id="{4855E4F0-DA1F-4D22-8CAA-1A4E11F10C6F}"/>
              </a:ext>
            </a:extLst>
          </p:cNvPr>
          <p:cNvSpPr/>
          <p:nvPr/>
        </p:nvSpPr>
        <p:spPr>
          <a:xfrm>
            <a:off x="1407303" y="2673350"/>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1</a:t>
            </a:r>
            <a:endParaRPr lang="zh-CN" altLang="en-US" sz="2000" dirty="0">
              <a:latin typeface="Times New Roman" panose="02020603050405020304" pitchFamily="18" charset="0"/>
              <a:cs typeface="Times New Roman" panose="02020603050405020304" pitchFamily="18" charset="0"/>
            </a:endParaRPr>
          </a:p>
        </p:txBody>
      </p:sp>
      <p:sp>
        <p:nvSpPr>
          <p:cNvPr id="30" name="Rectangle: Rounded Corners 7">
            <a:extLst>
              <a:ext uri="{FF2B5EF4-FFF2-40B4-BE49-F238E27FC236}">
                <a16:creationId xmlns:a16="http://schemas.microsoft.com/office/drawing/2014/main" id="{54D3FEBD-1107-434D-B7EB-FC34BCDA0E34}"/>
              </a:ext>
            </a:extLst>
          </p:cNvPr>
          <p:cNvSpPr/>
          <p:nvPr/>
        </p:nvSpPr>
        <p:spPr>
          <a:xfrm>
            <a:off x="1407302" y="3175093"/>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2</a:t>
            </a:r>
            <a:endParaRPr lang="zh-CN" altLang="en-US" sz="2000" dirty="0">
              <a:latin typeface="Times New Roman" panose="02020603050405020304" pitchFamily="18" charset="0"/>
              <a:cs typeface="Times New Roman" panose="02020603050405020304" pitchFamily="18" charset="0"/>
            </a:endParaRPr>
          </a:p>
        </p:txBody>
      </p:sp>
      <p:sp>
        <p:nvSpPr>
          <p:cNvPr id="31" name="Rectangle: Rounded Corners 7">
            <a:extLst>
              <a:ext uri="{FF2B5EF4-FFF2-40B4-BE49-F238E27FC236}">
                <a16:creationId xmlns:a16="http://schemas.microsoft.com/office/drawing/2014/main" id="{F8C84729-A972-44A4-8DF5-0638A2F23CFA}"/>
              </a:ext>
            </a:extLst>
          </p:cNvPr>
          <p:cNvSpPr/>
          <p:nvPr/>
        </p:nvSpPr>
        <p:spPr>
          <a:xfrm>
            <a:off x="3229753" y="2659119"/>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3</a:t>
            </a:r>
            <a:endParaRPr lang="zh-CN" altLang="en-US" sz="2000" dirty="0">
              <a:latin typeface="Times New Roman" panose="02020603050405020304" pitchFamily="18" charset="0"/>
              <a:cs typeface="Times New Roman" panose="02020603050405020304" pitchFamily="18" charset="0"/>
            </a:endParaRPr>
          </a:p>
        </p:txBody>
      </p:sp>
      <p:sp>
        <p:nvSpPr>
          <p:cNvPr id="32" name="Rectangle: Rounded Corners 7">
            <a:extLst>
              <a:ext uri="{FF2B5EF4-FFF2-40B4-BE49-F238E27FC236}">
                <a16:creationId xmlns:a16="http://schemas.microsoft.com/office/drawing/2014/main" id="{BF07AE27-AD30-4579-B2B4-58E28E145E13}"/>
              </a:ext>
            </a:extLst>
          </p:cNvPr>
          <p:cNvSpPr/>
          <p:nvPr/>
        </p:nvSpPr>
        <p:spPr>
          <a:xfrm>
            <a:off x="3229752" y="3485838"/>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4</a:t>
            </a:r>
            <a:endParaRPr lang="zh-CN" altLang="en-US" sz="2000"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F71FD88A-188A-428A-9F95-02C14B8A07E9}"/>
              </a:ext>
            </a:extLst>
          </p:cNvPr>
          <p:cNvSpPr/>
          <p:nvPr/>
        </p:nvSpPr>
        <p:spPr>
          <a:xfrm>
            <a:off x="1289050" y="2203450"/>
            <a:ext cx="1447800" cy="151764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Content Placeholder 2">
            <a:extLst>
              <a:ext uri="{FF2B5EF4-FFF2-40B4-BE49-F238E27FC236}">
                <a16:creationId xmlns:a16="http://schemas.microsoft.com/office/drawing/2014/main" id="{63DD942B-BF25-42B5-9225-D2A5EB450459}"/>
              </a:ext>
            </a:extLst>
          </p:cNvPr>
          <p:cNvSpPr txBox="1">
            <a:spLocks/>
          </p:cNvSpPr>
          <p:nvPr/>
        </p:nvSpPr>
        <p:spPr>
          <a:xfrm>
            <a:off x="1481069" y="2275229"/>
            <a:ext cx="1255781"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err="1">
                <a:solidFill>
                  <a:schemeClr val="accent1">
                    <a:lumMod val="50000"/>
                  </a:schemeClr>
                </a:solidFill>
                <a:latin typeface="Sitka Banner" panose="02000505000000020004" pitchFamily="2" charset="0"/>
                <a:cs typeface="Times New Roman" panose="02020603050405020304" pitchFamily="18" charset="0"/>
              </a:rPr>
              <a:t>PKey</a:t>
            </a: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 1</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graphicFrame>
        <p:nvGraphicFramePr>
          <p:cNvPr id="37" name="表格 39">
            <a:extLst>
              <a:ext uri="{FF2B5EF4-FFF2-40B4-BE49-F238E27FC236}">
                <a16:creationId xmlns:a16="http://schemas.microsoft.com/office/drawing/2014/main" id="{9E4FA42C-44A4-4D40-B0FE-829F6E9D2219}"/>
              </a:ext>
            </a:extLst>
          </p:cNvPr>
          <p:cNvGraphicFramePr>
            <a:graphicFrameLocks noGrp="1"/>
          </p:cNvGraphicFramePr>
          <p:nvPr/>
        </p:nvGraphicFramePr>
        <p:xfrm>
          <a:off x="907522" y="5198571"/>
          <a:ext cx="4210578" cy="370840"/>
        </p:xfrm>
        <a:graphic>
          <a:graphicData uri="http://schemas.openxmlformats.org/drawingml/2006/table">
            <a:tbl>
              <a:tblPr firstRow="1" bandRow="1">
                <a:tableStyleId>{5C22544A-7EE6-4342-B048-85BDC9FD1C3A}</a:tableStyleId>
              </a:tblPr>
              <a:tblGrid>
                <a:gridCol w="3620028">
                  <a:extLst>
                    <a:ext uri="{9D8B030D-6E8A-4147-A177-3AD203B41FA5}">
                      <a16:colId xmlns:a16="http://schemas.microsoft.com/office/drawing/2014/main" val="3802517198"/>
                    </a:ext>
                  </a:extLst>
                </a:gridCol>
                <a:gridCol w="590550">
                  <a:extLst>
                    <a:ext uri="{9D8B030D-6E8A-4147-A177-3AD203B41FA5}">
                      <a16:colId xmlns:a16="http://schemas.microsoft.com/office/drawing/2014/main" val="776406827"/>
                    </a:ext>
                  </a:extLst>
                </a:gridCol>
              </a:tblGrid>
              <a:tr h="370840">
                <a:tc>
                  <a:txBody>
                    <a:bodyPr/>
                    <a:lstStyle/>
                    <a:p>
                      <a:r>
                        <a:rPr lang="en-US" altLang="zh-CN" dirty="0" err="1"/>
                        <a:t>PKey</a:t>
                      </a:r>
                      <a:r>
                        <a:rPr lang="en-US" altLang="zh-CN" dirty="0"/>
                        <a:t> 1 Permission (--)</a:t>
                      </a:r>
                      <a:endParaRPr lang="zh-CN" altLang="en-US" dirty="0"/>
                    </a:p>
                  </a:txBody>
                  <a:tcPr>
                    <a:solidFill>
                      <a:srgbClr val="2F5597"/>
                    </a:solidFill>
                  </a:tcPr>
                </a:tc>
                <a:tc>
                  <a:txBody>
                    <a:bodyPr/>
                    <a:lstStyle/>
                    <a:p>
                      <a:r>
                        <a:rPr lang="en-US" altLang="zh-CN" dirty="0"/>
                        <a:t>…</a:t>
                      </a:r>
                      <a:endParaRPr lang="zh-CN" altLang="en-US" dirty="0"/>
                    </a:p>
                  </a:txBody>
                  <a:tcPr>
                    <a:solidFill>
                      <a:srgbClr val="2F5597"/>
                    </a:solidFill>
                  </a:tcPr>
                </a:tc>
                <a:extLst>
                  <a:ext uri="{0D108BD9-81ED-4DB2-BD59-A6C34878D82A}">
                    <a16:rowId xmlns:a16="http://schemas.microsoft.com/office/drawing/2014/main" val="1586149224"/>
                  </a:ext>
                </a:extLst>
              </a:tr>
            </a:tbl>
          </a:graphicData>
        </a:graphic>
      </p:graphicFrame>
      <p:sp>
        <p:nvSpPr>
          <p:cNvPr id="38" name="Content Placeholder 2">
            <a:extLst>
              <a:ext uri="{FF2B5EF4-FFF2-40B4-BE49-F238E27FC236}">
                <a16:creationId xmlns:a16="http://schemas.microsoft.com/office/drawing/2014/main" id="{88A1418A-3B70-48A0-83C6-3E608AC481CC}"/>
              </a:ext>
            </a:extLst>
          </p:cNvPr>
          <p:cNvSpPr txBox="1">
            <a:spLocks/>
          </p:cNvSpPr>
          <p:nvPr/>
        </p:nvSpPr>
        <p:spPr>
          <a:xfrm>
            <a:off x="1481069" y="4675566"/>
            <a:ext cx="2679700" cy="3708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5">
                    <a:lumMod val="75000"/>
                  </a:schemeClr>
                </a:solidFill>
                <a:latin typeface="Sitka Banner" panose="02000505000000020004" pitchFamily="2" charset="0"/>
                <a:cs typeface="Times New Roman" panose="02020603050405020304" pitchFamily="18" charset="0"/>
              </a:rPr>
              <a:t>Thread 1 PKRU Register</a:t>
            </a:r>
            <a:endParaRPr lang="zh-CN" altLang="en-US" sz="2000" b="1" dirty="0">
              <a:solidFill>
                <a:schemeClr val="accent5">
                  <a:lumMod val="75000"/>
                </a:schemeClr>
              </a:solidFill>
              <a:latin typeface="Sitka Banner" panose="02000505000000020004" pitchFamily="2" charset="0"/>
              <a:cs typeface="Times New Roman" panose="02020603050405020304" pitchFamily="18" charset="0"/>
            </a:endParaRPr>
          </a:p>
        </p:txBody>
      </p:sp>
      <p:sp>
        <p:nvSpPr>
          <p:cNvPr id="41" name="Rectangle: Rounded Corners 43">
            <a:extLst>
              <a:ext uri="{FF2B5EF4-FFF2-40B4-BE49-F238E27FC236}">
                <a16:creationId xmlns:a16="http://schemas.microsoft.com/office/drawing/2014/main" id="{48C17966-C7E1-4043-A979-75BF994E7096}"/>
              </a:ext>
            </a:extLst>
          </p:cNvPr>
          <p:cNvSpPr/>
          <p:nvPr/>
        </p:nvSpPr>
        <p:spPr>
          <a:xfrm>
            <a:off x="6169495" y="3199124"/>
            <a:ext cx="1811094" cy="411721"/>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Thread 1</a:t>
            </a:r>
            <a:endParaRPr lang="zh-CN" altLang="en-US" dirty="0"/>
          </a:p>
        </p:txBody>
      </p:sp>
      <p:sp>
        <p:nvSpPr>
          <p:cNvPr id="42" name="Content Placeholder 2">
            <a:extLst>
              <a:ext uri="{FF2B5EF4-FFF2-40B4-BE49-F238E27FC236}">
                <a16:creationId xmlns:a16="http://schemas.microsoft.com/office/drawing/2014/main" id="{07140D25-571C-4008-A010-499B3256229A}"/>
              </a:ext>
            </a:extLst>
          </p:cNvPr>
          <p:cNvSpPr txBox="1">
            <a:spLocks/>
          </p:cNvSpPr>
          <p:nvPr/>
        </p:nvSpPr>
        <p:spPr>
          <a:xfrm>
            <a:off x="5787134" y="3921590"/>
            <a:ext cx="2575816" cy="3578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WRPKRU (</a:t>
            </a:r>
            <a:r>
              <a:rPr lang="en-US" altLang="zh-CN" sz="2000" dirty="0" err="1">
                <a:solidFill>
                  <a:schemeClr val="accent6">
                    <a:lumMod val="75000"/>
                  </a:schemeClr>
                </a:solidFill>
                <a:latin typeface="Sitka Banner" panose="02000505000000020004" pitchFamily="2" charset="0"/>
                <a:cs typeface="Times New Roman" panose="02020603050405020304" pitchFamily="18" charset="0"/>
              </a:rPr>
              <a:t>PKey</a:t>
            </a:r>
            <a:r>
              <a:rPr lang="en-US" altLang="zh-CN" sz="2000" dirty="0">
                <a:solidFill>
                  <a:schemeClr val="accent6">
                    <a:lumMod val="75000"/>
                  </a:schemeClr>
                </a:solidFill>
                <a:latin typeface="Sitka Banner" panose="02000505000000020004" pitchFamily="2" charset="0"/>
                <a:cs typeface="Times New Roman" panose="02020603050405020304" pitchFamily="18" charset="0"/>
              </a:rPr>
              <a:t> 1, RW)</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9AA07143-BE46-406C-926D-48D4676E5812}"/>
              </a:ext>
            </a:extLst>
          </p:cNvPr>
          <p:cNvCxnSpPr>
            <a:stCxn id="42" idx="2"/>
          </p:cNvCxnSpPr>
          <p:nvPr/>
        </p:nvCxnSpPr>
        <p:spPr>
          <a:xfrm flipH="1">
            <a:off x="4133850" y="4279469"/>
            <a:ext cx="2941192" cy="919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表格 39">
            <a:extLst>
              <a:ext uri="{FF2B5EF4-FFF2-40B4-BE49-F238E27FC236}">
                <a16:creationId xmlns:a16="http://schemas.microsoft.com/office/drawing/2014/main" id="{E611CE3C-D5D5-4E4D-8F99-A92A2D5CCF90}"/>
              </a:ext>
            </a:extLst>
          </p:cNvPr>
          <p:cNvGraphicFramePr>
            <a:graphicFrameLocks noGrp="1"/>
          </p:cNvGraphicFramePr>
          <p:nvPr/>
        </p:nvGraphicFramePr>
        <p:xfrm>
          <a:off x="907522" y="5985510"/>
          <a:ext cx="4210578" cy="370840"/>
        </p:xfrm>
        <a:graphic>
          <a:graphicData uri="http://schemas.openxmlformats.org/drawingml/2006/table">
            <a:tbl>
              <a:tblPr firstRow="1" bandRow="1">
                <a:tableStyleId>{5C22544A-7EE6-4342-B048-85BDC9FD1C3A}</a:tableStyleId>
              </a:tblPr>
              <a:tblGrid>
                <a:gridCol w="3620028">
                  <a:extLst>
                    <a:ext uri="{9D8B030D-6E8A-4147-A177-3AD203B41FA5}">
                      <a16:colId xmlns:a16="http://schemas.microsoft.com/office/drawing/2014/main" val="3802517198"/>
                    </a:ext>
                  </a:extLst>
                </a:gridCol>
                <a:gridCol w="590550">
                  <a:extLst>
                    <a:ext uri="{9D8B030D-6E8A-4147-A177-3AD203B41FA5}">
                      <a16:colId xmlns:a16="http://schemas.microsoft.com/office/drawing/2014/main" val="776406827"/>
                    </a:ext>
                  </a:extLst>
                </a:gridCol>
              </a:tblGrid>
              <a:tr h="370840">
                <a:tc>
                  <a:txBody>
                    <a:bodyPr/>
                    <a:lstStyle/>
                    <a:p>
                      <a:r>
                        <a:rPr lang="en-US" altLang="zh-CN" dirty="0" err="1"/>
                        <a:t>PKey</a:t>
                      </a:r>
                      <a:r>
                        <a:rPr lang="en-US" altLang="zh-CN" dirty="0"/>
                        <a:t> 1 Permission (--)</a:t>
                      </a:r>
                      <a:endParaRPr lang="zh-CN" altLang="en-US" dirty="0"/>
                    </a:p>
                  </a:txBody>
                  <a:tcPr>
                    <a:solidFill>
                      <a:srgbClr val="2F5597"/>
                    </a:solidFill>
                  </a:tcPr>
                </a:tc>
                <a:tc>
                  <a:txBody>
                    <a:bodyPr/>
                    <a:lstStyle/>
                    <a:p>
                      <a:r>
                        <a:rPr lang="en-US" altLang="zh-CN" dirty="0"/>
                        <a:t>…</a:t>
                      </a:r>
                      <a:endParaRPr lang="zh-CN" altLang="en-US" dirty="0"/>
                    </a:p>
                  </a:txBody>
                  <a:tcPr>
                    <a:solidFill>
                      <a:srgbClr val="2F5597"/>
                    </a:solidFill>
                  </a:tcPr>
                </a:tc>
                <a:extLst>
                  <a:ext uri="{0D108BD9-81ED-4DB2-BD59-A6C34878D82A}">
                    <a16:rowId xmlns:a16="http://schemas.microsoft.com/office/drawing/2014/main" val="1586149224"/>
                  </a:ext>
                </a:extLst>
              </a:tr>
            </a:tbl>
          </a:graphicData>
        </a:graphic>
      </p:graphicFrame>
      <p:sp>
        <p:nvSpPr>
          <p:cNvPr id="48" name="Content Placeholder 2">
            <a:extLst>
              <a:ext uri="{FF2B5EF4-FFF2-40B4-BE49-F238E27FC236}">
                <a16:creationId xmlns:a16="http://schemas.microsoft.com/office/drawing/2014/main" id="{9EADA775-C857-44A0-B8B1-F0CB7DADC02C}"/>
              </a:ext>
            </a:extLst>
          </p:cNvPr>
          <p:cNvSpPr txBox="1">
            <a:spLocks/>
          </p:cNvSpPr>
          <p:nvPr/>
        </p:nvSpPr>
        <p:spPr>
          <a:xfrm>
            <a:off x="1454150" y="5554867"/>
            <a:ext cx="2679700" cy="37084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5">
                    <a:lumMod val="75000"/>
                  </a:schemeClr>
                </a:solidFill>
                <a:latin typeface="Sitka Banner" panose="02000505000000020004" pitchFamily="2" charset="0"/>
                <a:cs typeface="Times New Roman" panose="02020603050405020304" pitchFamily="18" charset="0"/>
              </a:rPr>
              <a:t>Thread 2 PKRU Register</a:t>
            </a:r>
            <a:endParaRPr lang="zh-CN" altLang="en-US" sz="2000" b="1" dirty="0">
              <a:solidFill>
                <a:schemeClr val="accent5">
                  <a:lumMod val="75000"/>
                </a:schemeClr>
              </a:solidFill>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357411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par>
                                <p:cTn id="36" presetID="22" presetClass="entr" presetSubtype="8"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par>
                                <p:cTn id="39" presetID="22" presetClass="entr" presetSubtype="8"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right)">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animBg="1"/>
      <p:bldP spid="31" grpId="0" animBg="1"/>
      <p:bldP spid="32" grpId="0" animBg="1"/>
      <p:bldP spid="34" grpId="0" animBg="1"/>
      <p:bldP spid="36" grpId="0"/>
      <p:bldP spid="38" grpId="0"/>
      <p:bldP spid="41" grpId="0" animBg="1"/>
      <p:bldP spid="42"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Intel Memory Protection Keys (MPK)</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29</a:t>
            </a:fld>
            <a:endParaRPr lang="zh-CN" altLang="en-US"/>
          </a:p>
        </p:txBody>
      </p:sp>
      <p:sp>
        <p:nvSpPr>
          <p:cNvPr id="27" name="矩形 26">
            <a:extLst>
              <a:ext uri="{FF2B5EF4-FFF2-40B4-BE49-F238E27FC236}">
                <a16:creationId xmlns:a16="http://schemas.microsoft.com/office/drawing/2014/main" id="{501D2395-6CC4-47CC-985C-0E83F6D79C8C}"/>
              </a:ext>
            </a:extLst>
          </p:cNvPr>
          <p:cNvSpPr/>
          <p:nvPr/>
        </p:nvSpPr>
        <p:spPr>
          <a:xfrm>
            <a:off x="1173696" y="2050276"/>
            <a:ext cx="3322104" cy="208357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Content Placeholder 2">
            <a:extLst>
              <a:ext uri="{FF2B5EF4-FFF2-40B4-BE49-F238E27FC236}">
                <a16:creationId xmlns:a16="http://schemas.microsoft.com/office/drawing/2014/main" id="{1ADACF06-10A2-4370-88BB-3CA1CBAEB276}"/>
              </a:ext>
            </a:extLst>
          </p:cNvPr>
          <p:cNvSpPr txBox="1">
            <a:spLocks/>
          </p:cNvSpPr>
          <p:nvPr/>
        </p:nvSpPr>
        <p:spPr>
          <a:xfrm>
            <a:off x="2206857" y="1526495"/>
            <a:ext cx="1255781"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Memory </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29" name="Rectangle: Rounded Corners 7">
            <a:extLst>
              <a:ext uri="{FF2B5EF4-FFF2-40B4-BE49-F238E27FC236}">
                <a16:creationId xmlns:a16="http://schemas.microsoft.com/office/drawing/2014/main" id="{4855E4F0-DA1F-4D22-8CAA-1A4E11F10C6F}"/>
              </a:ext>
            </a:extLst>
          </p:cNvPr>
          <p:cNvSpPr/>
          <p:nvPr/>
        </p:nvSpPr>
        <p:spPr>
          <a:xfrm>
            <a:off x="1407303" y="2673350"/>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1</a:t>
            </a:r>
            <a:endParaRPr lang="zh-CN" altLang="en-US" sz="2000" dirty="0">
              <a:latin typeface="Times New Roman" panose="02020603050405020304" pitchFamily="18" charset="0"/>
              <a:cs typeface="Times New Roman" panose="02020603050405020304" pitchFamily="18" charset="0"/>
            </a:endParaRPr>
          </a:p>
        </p:txBody>
      </p:sp>
      <p:sp>
        <p:nvSpPr>
          <p:cNvPr id="30" name="Rectangle: Rounded Corners 7">
            <a:extLst>
              <a:ext uri="{FF2B5EF4-FFF2-40B4-BE49-F238E27FC236}">
                <a16:creationId xmlns:a16="http://schemas.microsoft.com/office/drawing/2014/main" id="{54D3FEBD-1107-434D-B7EB-FC34BCDA0E34}"/>
              </a:ext>
            </a:extLst>
          </p:cNvPr>
          <p:cNvSpPr/>
          <p:nvPr/>
        </p:nvSpPr>
        <p:spPr>
          <a:xfrm>
            <a:off x="1407302" y="3175093"/>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2</a:t>
            </a:r>
            <a:endParaRPr lang="zh-CN" altLang="en-US" sz="2000" dirty="0">
              <a:latin typeface="Times New Roman" panose="02020603050405020304" pitchFamily="18" charset="0"/>
              <a:cs typeface="Times New Roman" panose="02020603050405020304" pitchFamily="18" charset="0"/>
            </a:endParaRPr>
          </a:p>
        </p:txBody>
      </p:sp>
      <p:sp>
        <p:nvSpPr>
          <p:cNvPr id="31" name="Rectangle: Rounded Corners 7">
            <a:extLst>
              <a:ext uri="{FF2B5EF4-FFF2-40B4-BE49-F238E27FC236}">
                <a16:creationId xmlns:a16="http://schemas.microsoft.com/office/drawing/2014/main" id="{F8C84729-A972-44A4-8DF5-0638A2F23CFA}"/>
              </a:ext>
            </a:extLst>
          </p:cNvPr>
          <p:cNvSpPr/>
          <p:nvPr/>
        </p:nvSpPr>
        <p:spPr>
          <a:xfrm>
            <a:off x="3229753" y="2659119"/>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3</a:t>
            </a:r>
            <a:endParaRPr lang="zh-CN" altLang="en-US" sz="2000" dirty="0">
              <a:latin typeface="Times New Roman" panose="02020603050405020304" pitchFamily="18" charset="0"/>
              <a:cs typeface="Times New Roman" panose="02020603050405020304" pitchFamily="18" charset="0"/>
            </a:endParaRPr>
          </a:p>
        </p:txBody>
      </p:sp>
      <p:sp>
        <p:nvSpPr>
          <p:cNvPr id="32" name="Rectangle: Rounded Corners 7">
            <a:extLst>
              <a:ext uri="{FF2B5EF4-FFF2-40B4-BE49-F238E27FC236}">
                <a16:creationId xmlns:a16="http://schemas.microsoft.com/office/drawing/2014/main" id="{BF07AE27-AD30-4579-B2B4-58E28E145E13}"/>
              </a:ext>
            </a:extLst>
          </p:cNvPr>
          <p:cNvSpPr/>
          <p:nvPr/>
        </p:nvSpPr>
        <p:spPr>
          <a:xfrm>
            <a:off x="3229752" y="3485838"/>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4</a:t>
            </a:r>
            <a:endParaRPr lang="zh-CN" altLang="en-US" sz="2000"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F71FD88A-188A-428A-9F95-02C14B8A07E9}"/>
              </a:ext>
            </a:extLst>
          </p:cNvPr>
          <p:cNvSpPr/>
          <p:nvPr/>
        </p:nvSpPr>
        <p:spPr>
          <a:xfrm>
            <a:off x="1289050" y="2203450"/>
            <a:ext cx="1447800" cy="151764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Content Placeholder 2">
            <a:extLst>
              <a:ext uri="{FF2B5EF4-FFF2-40B4-BE49-F238E27FC236}">
                <a16:creationId xmlns:a16="http://schemas.microsoft.com/office/drawing/2014/main" id="{63DD942B-BF25-42B5-9225-D2A5EB450459}"/>
              </a:ext>
            </a:extLst>
          </p:cNvPr>
          <p:cNvSpPr txBox="1">
            <a:spLocks/>
          </p:cNvSpPr>
          <p:nvPr/>
        </p:nvSpPr>
        <p:spPr>
          <a:xfrm>
            <a:off x="1481069" y="2275229"/>
            <a:ext cx="1255781"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err="1">
                <a:solidFill>
                  <a:schemeClr val="accent1">
                    <a:lumMod val="50000"/>
                  </a:schemeClr>
                </a:solidFill>
                <a:latin typeface="Sitka Banner" panose="02000505000000020004" pitchFamily="2" charset="0"/>
                <a:cs typeface="Times New Roman" panose="02020603050405020304" pitchFamily="18" charset="0"/>
              </a:rPr>
              <a:t>PKey</a:t>
            </a: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 1</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graphicFrame>
        <p:nvGraphicFramePr>
          <p:cNvPr id="37" name="表格 39">
            <a:extLst>
              <a:ext uri="{FF2B5EF4-FFF2-40B4-BE49-F238E27FC236}">
                <a16:creationId xmlns:a16="http://schemas.microsoft.com/office/drawing/2014/main" id="{9E4FA42C-44A4-4D40-B0FE-829F6E9D2219}"/>
              </a:ext>
            </a:extLst>
          </p:cNvPr>
          <p:cNvGraphicFramePr>
            <a:graphicFrameLocks noGrp="1"/>
          </p:cNvGraphicFramePr>
          <p:nvPr/>
        </p:nvGraphicFramePr>
        <p:xfrm>
          <a:off x="907522" y="5198571"/>
          <a:ext cx="4210578" cy="370840"/>
        </p:xfrm>
        <a:graphic>
          <a:graphicData uri="http://schemas.openxmlformats.org/drawingml/2006/table">
            <a:tbl>
              <a:tblPr firstRow="1" bandRow="1">
                <a:tableStyleId>{5C22544A-7EE6-4342-B048-85BDC9FD1C3A}</a:tableStyleId>
              </a:tblPr>
              <a:tblGrid>
                <a:gridCol w="3620028">
                  <a:extLst>
                    <a:ext uri="{9D8B030D-6E8A-4147-A177-3AD203B41FA5}">
                      <a16:colId xmlns:a16="http://schemas.microsoft.com/office/drawing/2014/main" val="3802517198"/>
                    </a:ext>
                  </a:extLst>
                </a:gridCol>
                <a:gridCol w="590550">
                  <a:extLst>
                    <a:ext uri="{9D8B030D-6E8A-4147-A177-3AD203B41FA5}">
                      <a16:colId xmlns:a16="http://schemas.microsoft.com/office/drawing/2014/main" val="776406827"/>
                    </a:ext>
                  </a:extLst>
                </a:gridCol>
              </a:tblGrid>
              <a:tr h="370840">
                <a:tc>
                  <a:txBody>
                    <a:bodyPr/>
                    <a:lstStyle/>
                    <a:p>
                      <a:r>
                        <a:rPr lang="en-US" altLang="zh-CN" dirty="0" err="1"/>
                        <a:t>PKey</a:t>
                      </a:r>
                      <a:r>
                        <a:rPr lang="en-US" altLang="zh-CN" dirty="0"/>
                        <a:t> 1 Permission (RW)</a:t>
                      </a:r>
                      <a:endParaRPr lang="zh-CN" altLang="en-US" dirty="0"/>
                    </a:p>
                  </a:txBody>
                  <a:tcPr>
                    <a:solidFill>
                      <a:srgbClr val="2F5597"/>
                    </a:solidFill>
                  </a:tcPr>
                </a:tc>
                <a:tc>
                  <a:txBody>
                    <a:bodyPr/>
                    <a:lstStyle/>
                    <a:p>
                      <a:r>
                        <a:rPr lang="en-US" altLang="zh-CN" dirty="0"/>
                        <a:t>…</a:t>
                      </a:r>
                      <a:endParaRPr lang="zh-CN" altLang="en-US" dirty="0"/>
                    </a:p>
                  </a:txBody>
                  <a:tcPr>
                    <a:solidFill>
                      <a:srgbClr val="2F5597"/>
                    </a:solidFill>
                  </a:tcPr>
                </a:tc>
                <a:extLst>
                  <a:ext uri="{0D108BD9-81ED-4DB2-BD59-A6C34878D82A}">
                    <a16:rowId xmlns:a16="http://schemas.microsoft.com/office/drawing/2014/main" val="1586149224"/>
                  </a:ext>
                </a:extLst>
              </a:tr>
            </a:tbl>
          </a:graphicData>
        </a:graphic>
      </p:graphicFrame>
      <p:sp>
        <p:nvSpPr>
          <p:cNvPr id="42" name="Content Placeholder 2">
            <a:extLst>
              <a:ext uri="{FF2B5EF4-FFF2-40B4-BE49-F238E27FC236}">
                <a16:creationId xmlns:a16="http://schemas.microsoft.com/office/drawing/2014/main" id="{07140D25-571C-4008-A010-499B3256229A}"/>
              </a:ext>
            </a:extLst>
          </p:cNvPr>
          <p:cNvSpPr txBox="1">
            <a:spLocks/>
          </p:cNvSpPr>
          <p:nvPr/>
        </p:nvSpPr>
        <p:spPr>
          <a:xfrm>
            <a:off x="5787134" y="3921590"/>
            <a:ext cx="2988566" cy="3578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WRPKRU (</a:t>
            </a:r>
            <a:r>
              <a:rPr lang="en-US" altLang="zh-CN" sz="2000" dirty="0" err="1">
                <a:solidFill>
                  <a:schemeClr val="accent6">
                    <a:lumMod val="75000"/>
                  </a:schemeClr>
                </a:solidFill>
                <a:latin typeface="Sitka Banner" panose="02000505000000020004" pitchFamily="2" charset="0"/>
                <a:cs typeface="Times New Roman" panose="02020603050405020304" pitchFamily="18" charset="0"/>
              </a:rPr>
              <a:t>PKey</a:t>
            </a:r>
            <a:r>
              <a:rPr lang="en-US" altLang="zh-CN" sz="2000" dirty="0">
                <a:solidFill>
                  <a:schemeClr val="accent6">
                    <a:lumMod val="75000"/>
                  </a:schemeClr>
                </a:solidFill>
                <a:latin typeface="Sitka Banner" panose="02000505000000020004" pitchFamily="2" charset="0"/>
                <a:cs typeface="Times New Roman" panose="02020603050405020304" pitchFamily="18" charset="0"/>
              </a:rPr>
              <a:t> 1, --)</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D0F7759C-ED27-4855-AD7F-D07F50A1DA24}"/>
              </a:ext>
            </a:extLst>
          </p:cNvPr>
          <p:cNvCxnSpPr>
            <a:cxnSpLocks/>
            <a:stCxn id="25" idx="1"/>
          </p:cNvCxnSpPr>
          <p:nvPr/>
        </p:nvCxnSpPr>
        <p:spPr>
          <a:xfrm flipH="1" flipV="1">
            <a:off x="2736851" y="3251201"/>
            <a:ext cx="3432644" cy="1537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 name="图形 19" descr="复选标记">
            <a:extLst>
              <a:ext uri="{FF2B5EF4-FFF2-40B4-BE49-F238E27FC236}">
                <a16:creationId xmlns:a16="http://schemas.microsoft.com/office/drawing/2014/main" id="{5EA532ED-C9F2-4400-B3F2-67984A25A8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5747" y="3040242"/>
            <a:ext cx="304799" cy="304799"/>
          </a:xfrm>
          <a:prstGeom prst="rect">
            <a:avLst/>
          </a:prstGeom>
        </p:spPr>
      </p:pic>
      <p:graphicFrame>
        <p:nvGraphicFramePr>
          <p:cNvPr id="22" name="表格 39">
            <a:extLst>
              <a:ext uri="{FF2B5EF4-FFF2-40B4-BE49-F238E27FC236}">
                <a16:creationId xmlns:a16="http://schemas.microsoft.com/office/drawing/2014/main" id="{459C5A5D-13DC-4416-AB40-D1ACE244CED6}"/>
              </a:ext>
            </a:extLst>
          </p:cNvPr>
          <p:cNvGraphicFramePr>
            <a:graphicFrameLocks noGrp="1"/>
          </p:cNvGraphicFramePr>
          <p:nvPr/>
        </p:nvGraphicFramePr>
        <p:xfrm>
          <a:off x="907522" y="5985510"/>
          <a:ext cx="4210578" cy="370840"/>
        </p:xfrm>
        <a:graphic>
          <a:graphicData uri="http://schemas.openxmlformats.org/drawingml/2006/table">
            <a:tbl>
              <a:tblPr firstRow="1" bandRow="1">
                <a:tableStyleId>{5C22544A-7EE6-4342-B048-85BDC9FD1C3A}</a:tableStyleId>
              </a:tblPr>
              <a:tblGrid>
                <a:gridCol w="3620028">
                  <a:extLst>
                    <a:ext uri="{9D8B030D-6E8A-4147-A177-3AD203B41FA5}">
                      <a16:colId xmlns:a16="http://schemas.microsoft.com/office/drawing/2014/main" val="3802517198"/>
                    </a:ext>
                  </a:extLst>
                </a:gridCol>
                <a:gridCol w="590550">
                  <a:extLst>
                    <a:ext uri="{9D8B030D-6E8A-4147-A177-3AD203B41FA5}">
                      <a16:colId xmlns:a16="http://schemas.microsoft.com/office/drawing/2014/main" val="776406827"/>
                    </a:ext>
                  </a:extLst>
                </a:gridCol>
              </a:tblGrid>
              <a:tr h="370840">
                <a:tc>
                  <a:txBody>
                    <a:bodyPr/>
                    <a:lstStyle/>
                    <a:p>
                      <a:r>
                        <a:rPr lang="en-US" altLang="zh-CN" dirty="0" err="1"/>
                        <a:t>PKey</a:t>
                      </a:r>
                      <a:r>
                        <a:rPr lang="en-US" altLang="zh-CN" dirty="0"/>
                        <a:t> 1 Permission (--)</a:t>
                      </a:r>
                      <a:endParaRPr lang="zh-CN" altLang="en-US" dirty="0"/>
                    </a:p>
                  </a:txBody>
                  <a:tcPr>
                    <a:solidFill>
                      <a:srgbClr val="2F5597"/>
                    </a:solidFill>
                  </a:tcPr>
                </a:tc>
                <a:tc>
                  <a:txBody>
                    <a:bodyPr/>
                    <a:lstStyle/>
                    <a:p>
                      <a:r>
                        <a:rPr lang="en-US" altLang="zh-CN" dirty="0"/>
                        <a:t>…</a:t>
                      </a:r>
                      <a:endParaRPr lang="zh-CN" altLang="en-US" dirty="0"/>
                    </a:p>
                  </a:txBody>
                  <a:tcPr>
                    <a:solidFill>
                      <a:srgbClr val="2F5597"/>
                    </a:solidFill>
                  </a:tcPr>
                </a:tc>
                <a:extLst>
                  <a:ext uri="{0D108BD9-81ED-4DB2-BD59-A6C34878D82A}">
                    <a16:rowId xmlns:a16="http://schemas.microsoft.com/office/drawing/2014/main" val="1586149224"/>
                  </a:ext>
                </a:extLst>
              </a:tr>
            </a:tbl>
          </a:graphicData>
        </a:graphic>
      </p:graphicFrame>
      <p:sp>
        <p:nvSpPr>
          <p:cNvPr id="23" name="Content Placeholder 2">
            <a:extLst>
              <a:ext uri="{FF2B5EF4-FFF2-40B4-BE49-F238E27FC236}">
                <a16:creationId xmlns:a16="http://schemas.microsoft.com/office/drawing/2014/main" id="{85208593-A85C-467F-A1CE-E21CCF5D9B92}"/>
              </a:ext>
            </a:extLst>
          </p:cNvPr>
          <p:cNvSpPr txBox="1">
            <a:spLocks/>
          </p:cNvSpPr>
          <p:nvPr/>
        </p:nvSpPr>
        <p:spPr>
          <a:xfrm>
            <a:off x="1454150" y="5554867"/>
            <a:ext cx="2679700" cy="37084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5">
                    <a:lumMod val="75000"/>
                  </a:schemeClr>
                </a:solidFill>
                <a:latin typeface="Sitka Banner" panose="02000505000000020004" pitchFamily="2" charset="0"/>
                <a:cs typeface="Times New Roman" panose="02020603050405020304" pitchFamily="18" charset="0"/>
              </a:rPr>
              <a:t>Thread 2 PKRU Register</a:t>
            </a:r>
            <a:endParaRPr lang="zh-CN" altLang="en-US" sz="2000" b="1" dirty="0">
              <a:solidFill>
                <a:schemeClr val="accent5">
                  <a:lumMod val="75000"/>
                </a:schemeClr>
              </a:solidFill>
              <a:latin typeface="Sitka Banner" panose="02000505000000020004" pitchFamily="2"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40C274CE-7465-4610-930E-0D69BE621D09}"/>
              </a:ext>
            </a:extLst>
          </p:cNvPr>
          <p:cNvSpPr txBox="1">
            <a:spLocks/>
          </p:cNvSpPr>
          <p:nvPr/>
        </p:nvSpPr>
        <p:spPr>
          <a:xfrm>
            <a:off x="1481069" y="4675566"/>
            <a:ext cx="2679700" cy="3708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5">
                    <a:lumMod val="75000"/>
                  </a:schemeClr>
                </a:solidFill>
                <a:latin typeface="Sitka Banner" panose="02000505000000020004" pitchFamily="2" charset="0"/>
                <a:cs typeface="Times New Roman" panose="02020603050405020304" pitchFamily="18" charset="0"/>
              </a:rPr>
              <a:t>Thread 1 PKRU Register</a:t>
            </a:r>
            <a:endParaRPr lang="zh-CN" altLang="en-US" sz="2000" b="1" dirty="0">
              <a:solidFill>
                <a:schemeClr val="accent5">
                  <a:lumMod val="75000"/>
                </a:schemeClr>
              </a:solidFill>
              <a:latin typeface="Sitka Banner" panose="02000505000000020004" pitchFamily="2" charset="0"/>
              <a:cs typeface="Times New Roman" panose="02020603050405020304" pitchFamily="18" charset="0"/>
            </a:endParaRPr>
          </a:p>
        </p:txBody>
      </p:sp>
      <p:sp>
        <p:nvSpPr>
          <p:cNvPr id="25" name="Rectangle: Rounded Corners 43">
            <a:extLst>
              <a:ext uri="{FF2B5EF4-FFF2-40B4-BE49-F238E27FC236}">
                <a16:creationId xmlns:a16="http://schemas.microsoft.com/office/drawing/2014/main" id="{482AE186-4F7D-4FD4-8A0A-C13420178923}"/>
              </a:ext>
            </a:extLst>
          </p:cNvPr>
          <p:cNvSpPr/>
          <p:nvPr/>
        </p:nvSpPr>
        <p:spPr>
          <a:xfrm>
            <a:off x="6169495" y="3199124"/>
            <a:ext cx="1811094" cy="411721"/>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Thread 1</a:t>
            </a:r>
            <a:endParaRPr lang="zh-CN" altLang="en-US" dirty="0"/>
          </a:p>
        </p:txBody>
      </p:sp>
      <p:sp>
        <p:nvSpPr>
          <p:cNvPr id="33" name="Content Placeholder 2">
            <a:extLst>
              <a:ext uri="{FF2B5EF4-FFF2-40B4-BE49-F238E27FC236}">
                <a16:creationId xmlns:a16="http://schemas.microsoft.com/office/drawing/2014/main" id="{FDFC94D7-8CD4-4453-A3F7-25ECB2310BBA}"/>
              </a:ext>
            </a:extLst>
          </p:cNvPr>
          <p:cNvSpPr txBox="1">
            <a:spLocks/>
          </p:cNvSpPr>
          <p:nvPr/>
        </p:nvSpPr>
        <p:spPr>
          <a:xfrm>
            <a:off x="4495800" y="2572317"/>
            <a:ext cx="4173983" cy="434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Min(Page permission, </a:t>
            </a:r>
            <a:r>
              <a:rPr lang="en-US" altLang="zh-CN" sz="2000" dirty="0" err="1">
                <a:solidFill>
                  <a:schemeClr val="accent6">
                    <a:lumMod val="75000"/>
                  </a:schemeClr>
                </a:solidFill>
                <a:latin typeface="Sitka Banner" panose="02000505000000020004" pitchFamily="2" charset="0"/>
                <a:cs typeface="Times New Roman" panose="02020603050405020304" pitchFamily="18" charset="0"/>
              </a:rPr>
              <a:t>PKey</a:t>
            </a:r>
            <a:r>
              <a:rPr lang="en-US" altLang="zh-CN" sz="2000" dirty="0">
                <a:solidFill>
                  <a:schemeClr val="accent6">
                    <a:lumMod val="75000"/>
                  </a:schemeClr>
                </a:solidFill>
                <a:latin typeface="Sitka Banner" panose="02000505000000020004" pitchFamily="2" charset="0"/>
                <a:cs typeface="Times New Roman" panose="02020603050405020304" pitchFamily="18" charset="0"/>
              </a:rPr>
              <a:t> permission)</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sp>
        <p:nvSpPr>
          <p:cNvPr id="35" name="Rectangle: Rounded Corners 43">
            <a:extLst>
              <a:ext uri="{FF2B5EF4-FFF2-40B4-BE49-F238E27FC236}">
                <a16:creationId xmlns:a16="http://schemas.microsoft.com/office/drawing/2014/main" id="{C62C26DF-F271-4C3E-9E70-DABF9662A477}"/>
              </a:ext>
            </a:extLst>
          </p:cNvPr>
          <p:cNvSpPr/>
          <p:nvPr/>
        </p:nvSpPr>
        <p:spPr>
          <a:xfrm>
            <a:off x="6168355" y="5534426"/>
            <a:ext cx="1811094" cy="411721"/>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Thread 2</a:t>
            </a:r>
            <a:endParaRPr lang="zh-CN" altLang="en-US" dirty="0"/>
          </a:p>
        </p:txBody>
      </p:sp>
      <p:sp>
        <p:nvSpPr>
          <p:cNvPr id="39" name="Content Placeholder 2">
            <a:extLst>
              <a:ext uri="{FF2B5EF4-FFF2-40B4-BE49-F238E27FC236}">
                <a16:creationId xmlns:a16="http://schemas.microsoft.com/office/drawing/2014/main" id="{D9FC2521-DCBE-477D-8405-AA394DF57975}"/>
              </a:ext>
            </a:extLst>
          </p:cNvPr>
          <p:cNvSpPr txBox="1">
            <a:spLocks/>
          </p:cNvSpPr>
          <p:nvPr/>
        </p:nvSpPr>
        <p:spPr>
          <a:xfrm>
            <a:off x="5198146" y="4949272"/>
            <a:ext cx="4173983" cy="434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Page permission ^ </a:t>
            </a:r>
            <a:r>
              <a:rPr lang="en-US" altLang="zh-CN" sz="2000" dirty="0" err="1">
                <a:solidFill>
                  <a:srgbClr val="FF0000"/>
                </a:solidFill>
                <a:latin typeface="Sitka Banner" panose="02000505000000020004" pitchFamily="2" charset="0"/>
                <a:cs typeface="Times New Roman" panose="02020603050405020304" pitchFamily="18" charset="0"/>
              </a:rPr>
              <a:t>PKey</a:t>
            </a:r>
            <a:r>
              <a:rPr lang="en-US" altLang="zh-CN" sz="2000" dirty="0">
                <a:solidFill>
                  <a:srgbClr val="FF0000"/>
                </a:solidFill>
                <a:latin typeface="Sitka Banner" panose="02000505000000020004" pitchFamily="2" charset="0"/>
                <a:cs typeface="Times New Roman" panose="02020603050405020304" pitchFamily="18" charset="0"/>
              </a:rPr>
              <a:t> permission</a:t>
            </a:r>
            <a:endParaRPr lang="zh-CN" altLang="en-US" sz="2000" dirty="0">
              <a:solidFill>
                <a:srgbClr val="FF0000"/>
              </a:solidFill>
              <a:latin typeface="Sitka Banner" panose="02000505000000020004" pitchFamily="2" charset="0"/>
              <a:cs typeface="Times New Roman" panose="02020603050405020304" pitchFamily="18" charset="0"/>
            </a:endParaRPr>
          </a:p>
        </p:txBody>
      </p:sp>
      <p:sp>
        <p:nvSpPr>
          <p:cNvPr id="40" name="乘号 39">
            <a:extLst>
              <a:ext uri="{FF2B5EF4-FFF2-40B4-BE49-F238E27FC236}">
                <a16:creationId xmlns:a16="http://schemas.microsoft.com/office/drawing/2014/main" id="{EA3A3AC1-AAC8-4079-A98F-8929B9F74728}"/>
              </a:ext>
            </a:extLst>
          </p:cNvPr>
          <p:cNvSpPr/>
          <p:nvPr/>
        </p:nvSpPr>
        <p:spPr>
          <a:xfrm>
            <a:off x="6821492" y="4634149"/>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3554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3" grpId="0"/>
      <p:bldP spid="35" grpId="0" animBg="1"/>
      <p:bldP spid="39" grpId="0"/>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369-B165-784B-82A2-D8F636B8299F}"/>
              </a:ext>
            </a:extLst>
          </p:cNvPr>
          <p:cNvSpPr>
            <a:spLocks noGrp="1"/>
          </p:cNvSpPr>
          <p:nvPr>
            <p:ph type="title"/>
          </p:nvPr>
        </p:nvSpPr>
        <p:spPr/>
        <p:txBody>
          <a:bodyPr/>
          <a:lstStyle/>
          <a:p>
            <a:r>
              <a:rPr lang="en-CN" dirty="0"/>
              <a:t>Memory Expousure Reduction Background</a:t>
            </a:r>
          </a:p>
        </p:txBody>
      </p:sp>
      <p:sp>
        <p:nvSpPr>
          <p:cNvPr id="6" name="Rectangle: Rounded Corners 7">
            <a:extLst>
              <a:ext uri="{FF2B5EF4-FFF2-40B4-BE49-F238E27FC236}">
                <a16:creationId xmlns:a16="http://schemas.microsoft.com/office/drawing/2014/main" id="{7B3823A2-EB98-9244-BCCE-106B7A7548E3}"/>
              </a:ext>
            </a:extLst>
          </p:cNvPr>
          <p:cNvSpPr/>
          <p:nvPr/>
        </p:nvSpPr>
        <p:spPr>
          <a:xfrm>
            <a:off x="1280256" y="2989621"/>
            <a:ext cx="2955773"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Memory</a:t>
            </a:r>
            <a:endParaRPr lang="zh-CN" altLang="en-US" sz="2800" dirty="0">
              <a:latin typeface="Times New Roman" panose="02020603050405020304" pitchFamily="18" charset="0"/>
              <a:cs typeface="Times New Roman" panose="02020603050405020304" pitchFamily="18" charset="0"/>
            </a:endParaRPr>
          </a:p>
        </p:txBody>
      </p:sp>
      <p:sp>
        <p:nvSpPr>
          <p:cNvPr id="7" name="流程图: 接点 5">
            <a:extLst>
              <a:ext uri="{FF2B5EF4-FFF2-40B4-BE49-F238E27FC236}">
                <a16:creationId xmlns:a16="http://schemas.microsoft.com/office/drawing/2014/main" id="{2AC92D0E-8F9B-134D-A130-E7DA6884E96C}"/>
              </a:ext>
            </a:extLst>
          </p:cNvPr>
          <p:cNvSpPr/>
          <p:nvPr/>
        </p:nvSpPr>
        <p:spPr>
          <a:xfrm>
            <a:off x="1781076" y="3178639"/>
            <a:ext cx="103632" cy="103632"/>
          </a:xfrm>
          <a:prstGeom prst="flowChartConnector">
            <a:avLst/>
          </a:prstGeom>
          <a:solidFill>
            <a:srgbClr val="EB04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ntent Placeholder 2">
            <a:extLst>
              <a:ext uri="{FF2B5EF4-FFF2-40B4-BE49-F238E27FC236}">
                <a16:creationId xmlns:a16="http://schemas.microsoft.com/office/drawing/2014/main" id="{7B2EB8B2-6DA2-0745-B45E-BF9C1ABA0D28}"/>
              </a:ext>
            </a:extLst>
          </p:cNvPr>
          <p:cNvSpPr txBox="1">
            <a:spLocks/>
          </p:cNvSpPr>
          <p:nvPr/>
        </p:nvSpPr>
        <p:spPr>
          <a:xfrm>
            <a:off x="1202098" y="2551470"/>
            <a:ext cx="1780032" cy="4381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Dangling Pointer</a:t>
            </a:r>
            <a:endParaRPr lang="zh-CN" altLang="en-US" sz="2000" dirty="0">
              <a:latin typeface="Sitka Banner" panose="02000505000000020004" pitchFamily="2" charset="0"/>
              <a:cs typeface="Times New Roman" panose="02020603050405020304" pitchFamily="18" charset="0"/>
            </a:endParaRPr>
          </a:p>
        </p:txBody>
      </p:sp>
      <p:cxnSp>
        <p:nvCxnSpPr>
          <p:cNvPr id="9" name="直接箭头连接符 15">
            <a:extLst>
              <a:ext uri="{FF2B5EF4-FFF2-40B4-BE49-F238E27FC236}">
                <a16:creationId xmlns:a16="http://schemas.microsoft.com/office/drawing/2014/main" id="{4EB1EF7E-34DE-D547-A20F-A299F32E38C8}"/>
              </a:ext>
            </a:extLst>
          </p:cNvPr>
          <p:cNvCxnSpPr>
            <a:cxnSpLocks/>
          </p:cNvCxnSpPr>
          <p:nvPr/>
        </p:nvCxnSpPr>
        <p:spPr>
          <a:xfrm>
            <a:off x="1884708" y="3222419"/>
            <a:ext cx="1600200" cy="80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Content Placeholder 2">
            <a:extLst>
              <a:ext uri="{FF2B5EF4-FFF2-40B4-BE49-F238E27FC236}">
                <a16:creationId xmlns:a16="http://schemas.microsoft.com/office/drawing/2014/main" id="{53B9A308-07F4-324D-86B5-DCE6A6B6099F}"/>
              </a:ext>
            </a:extLst>
          </p:cNvPr>
          <p:cNvSpPr txBox="1">
            <a:spLocks/>
          </p:cNvSpPr>
          <p:nvPr/>
        </p:nvSpPr>
        <p:spPr>
          <a:xfrm>
            <a:off x="3384465" y="2543877"/>
            <a:ext cx="2020515"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Victim Data/Code</a:t>
            </a:r>
            <a:endParaRPr lang="zh-CN" altLang="en-US" sz="2000" dirty="0">
              <a:latin typeface="Sitka Banner" panose="02000505000000020004" pitchFamily="2" charset="0"/>
              <a:cs typeface="Times New Roman" panose="02020603050405020304" pitchFamily="18" charset="0"/>
            </a:endParaRPr>
          </a:p>
        </p:txBody>
      </p:sp>
      <p:sp>
        <p:nvSpPr>
          <p:cNvPr id="12" name="矩形 21">
            <a:extLst>
              <a:ext uri="{FF2B5EF4-FFF2-40B4-BE49-F238E27FC236}">
                <a16:creationId xmlns:a16="http://schemas.microsoft.com/office/drawing/2014/main" id="{13CD0578-EE5A-854D-BFE7-49FB82801E17}"/>
              </a:ext>
            </a:extLst>
          </p:cNvPr>
          <p:cNvSpPr/>
          <p:nvPr/>
        </p:nvSpPr>
        <p:spPr>
          <a:xfrm>
            <a:off x="3475764" y="3130979"/>
            <a:ext cx="650746" cy="235648"/>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Content Placeholder 2">
            <a:extLst>
              <a:ext uri="{FF2B5EF4-FFF2-40B4-BE49-F238E27FC236}">
                <a16:creationId xmlns:a16="http://schemas.microsoft.com/office/drawing/2014/main" id="{B4528C13-8FEA-BC4B-971A-766D789B154C}"/>
              </a:ext>
            </a:extLst>
          </p:cNvPr>
          <p:cNvSpPr txBox="1">
            <a:spLocks/>
          </p:cNvSpPr>
          <p:nvPr/>
        </p:nvSpPr>
        <p:spPr>
          <a:xfrm>
            <a:off x="5967210" y="2049718"/>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Prevent out-of-bound access</a:t>
            </a:r>
          </a:p>
        </p:txBody>
      </p:sp>
      <p:sp>
        <p:nvSpPr>
          <p:cNvPr id="16" name="Content Placeholder 2">
            <a:extLst>
              <a:ext uri="{FF2B5EF4-FFF2-40B4-BE49-F238E27FC236}">
                <a16:creationId xmlns:a16="http://schemas.microsoft.com/office/drawing/2014/main" id="{16767DBD-9483-9141-A13C-573583E97D60}"/>
              </a:ext>
            </a:extLst>
          </p:cNvPr>
          <p:cNvSpPr txBox="1">
            <a:spLocks/>
          </p:cNvSpPr>
          <p:nvPr/>
        </p:nvSpPr>
        <p:spPr>
          <a:xfrm>
            <a:off x="6404568" y="2667501"/>
            <a:ext cx="4688882" cy="365125"/>
          </a:xfrm>
          <a:prstGeom prst="rect">
            <a:avLst/>
          </a:prstGeom>
          <a:solidFill>
            <a:schemeClr val="accent2">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Reduced performance for normal execution</a:t>
            </a:r>
          </a:p>
        </p:txBody>
      </p:sp>
      <p:sp>
        <p:nvSpPr>
          <p:cNvPr id="17" name="Content Placeholder 2">
            <a:extLst>
              <a:ext uri="{FF2B5EF4-FFF2-40B4-BE49-F238E27FC236}">
                <a16:creationId xmlns:a16="http://schemas.microsoft.com/office/drawing/2014/main" id="{9A74D985-E73E-6B49-B1DF-CC9E636ADFD8}"/>
              </a:ext>
            </a:extLst>
          </p:cNvPr>
          <p:cNvSpPr txBox="1">
            <a:spLocks/>
          </p:cNvSpPr>
          <p:nvPr/>
        </p:nvSpPr>
        <p:spPr>
          <a:xfrm>
            <a:off x="838200" y="1663638"/>
            <a:ext cx="4058073" cy="386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Sitka Banner" panose="02000505000000020004" pitchFamily="2" charset="0"/>
                <a:cs typeface="Times New Roman" panose="02020603050405020304" pitchFamily="18" charset="0"/>
              </a:rPr>
              <a:t>Memory attack</a:t>
            </a:r>
          </a:p>
        </p:txBody>
      </p:sp>
      <p:sp>
        <p:nvSpPr>
          <p:cNvPr id="18" name="Content Placeholder 2">
            <a:extLst>
              <a:ext uri="{FF2B5EF4-FFF2-40B4-BE49-F238E27FC236}">
                <a16:creationId xmlns:a16="http://schemas.microsoft.com/office/drawing/2014/main" id="{5CDC2E11-1BE1-D644-9541-12EF5E8C235C}"/>
              </a:ext>
            </a:extLst>
          </p:cNvPr>
          <p:cNvSpPr txBox="1">
            <a:spLocks/>
          </p:cNvSpPr>
          <p:nvPr/>
        </p:nvSpPr>
        <p:spPr>
          <a:xfrm>
            <a:off x="6404568" y="3130979"/>
            <a:ext cx="4688882" cy="365125"/>
          </a:xfrm>
          <a:prstGeom prst="rect">
            <a:avLst/>
          </a:prstGeom>
          <a:solidFill>
            <a:schemeClr val="accent2">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Limited programmability</a:t>
            </a:r>
          </a:p>
        </p:txBody>
      </p:sp>
      <p:sp>
        <p:nvSpPr>
          <p:cNvPr id="20" name="Slide Number Placeholder 19">
            <a:extLst>
              <a:ext uri="{FF2B5EF4-FFF2-40B4-BE49-F238E27FC236}">
                <a16:creationId xmlns:a16="http://schemas.microsoft.com/office/drawing/2014/main" id="{6FBE495D-D223-F247-9CDA-0F66C2B72B13}"/>
              </a:ext>
            </a:extLst>
          </p:cNvPr>
          <p:cNvSpPr>
            <a:spLocks noGrp="1"/>
          </p:cNvSpPr>
          <p:nvPr>
            <p:ph type="sldNum" sz="quarter" idx="12"/>
          </p:nvPr>
        </p:nvSpPr>
        <p:spPr/>
        <p:txBody>
          <a:bodyPr/>
          <a:lstStyle/>
          <a:p>
            <a:fld id="{7C73DA67-806A-084C-A864-2B3ED4D76026}" type="slidenum">
              <a:rPr lang="en-CN" smtClean="0"/>
              <a:t>3</a:t>
            </a:fld>
            <a:endParaRPr lang="en-CN"/>
          </a:p>
        </p:txBody>
      </p:sp>
    </p:spTree>
    <p:extLst>
      <p:ext uri="{BB962C8B-B14F-4D97-AF65-F5344CB8AC3E}">
        <p14:creationId xmlns:p14="http://schemas.microsoft.com/office/powerpoint/2010/main" val="276843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mph" presetSubtype="2" fill="hold" nodeType="withEffect">
                                  <p:stCondLst>
                                    <p:cond delay="0"/>
                                  </p:stCondLst>
                                  <p:childTnLst>
                                    <p:animClr clrSpc="rgb" dir="cw">
                                      <p:cBhvr>
                                        <p:cTn id="18" dur="600" fill="hold"/>
                                        <p:tgtEl>
                                          <p:spTgt spid="12"/>
                                        </p:tgtEl>
                                        <p:attrNameLst>
                                          <p:attrName>fillcolor</p:attrName>
                                        </p:attrNameLst>
                                      </p:cBhvr>
                                      <p:to>
                                        <a:srgbClr val="FF0000"/>
                                      </p:to>
                                    </p:animClr>
                                    <p:set>
                                      <p:cBhvr>
                                        <p:cTn id="19" dur="600" fill="hold"/>
                                        <p:tgtEl>
                                          <p:spTgt spid="12"/>
                                        </p:tgtEl>
                                        <p:attrNameLst>
                                          <p:attrName>fill.type</p:attrName>
                                        </p:attrNameLst>
                                      </p:cBhvr>
                                      <p:to>
                                        <p:strVal val="solid"/>
                                      </p:to>
                                    </p:set>
                                    <p:set>
                                      <p:cBhvr>
                                        <p:cTn id="20" dur="600" fill="hold"/>
                                        <p:tgtEl>
                                          <p:spTgt spid="12"/>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12" grpId="0" animBg="1"/>
      <p:bldP spid="14" grpId="0"/>
      <p:bldP spid="16"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Intel Memory Protection Keys (MPK)</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30</a:t>
            </a:fld>
            <a:endParaRPr lang="zh-CN" altLang="en-US"/>
          </a:p>
        </p:txBody>
      </p:sp>
      <p:sp>
        <p:nvSpPr>
          <p:cNvPr id="27" name="矩形 26">
            <a:extLst>
              <a:ext uri="{FF2B5EF4-FFF2-40B4-BE49-F238E27FC236}">
                <a16:creationId xmlns:a16="http://schemas.microsoft.com/office/drawing/2014/main" id="{501D2395-6CC4-47CC-985C-0E83F6D79C8C}"/>
              </a:ext>
            </a:extLst>
          </p:cNvPr>
          <p:cNvSpPr/>
          <p:nvPr/>
        </p:nvSpPr>
        <p:spPr>
          <a:xfrm>
            <a:off x="1173696" y="2050276"/>
            <a:ext cx="3322104" cy="208357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Content Placeholder 2">
            <a:extLst>
              <a:ext uri="{FF2B5EF4-FFF2-40B4-BE49-F238E27FC236}">
                <a16:creationId xmlns:a16="http://schemas.microsoft.com/office/drawing/2014/main" id="{1ADACF06-10A2-4370-88BB-3CA1CBAEB276}"/>
              </a:ext>
            </a:extLst>
          </p:cNvPr>
          <p:cNvSpPr txBox="1">
            <a:spLocks/>
          </p:cNvSpPr>
          <p:nvPr/>
        </p:nvSpPr>
        <p:spPr>
          <a:xfrm>
            <a:off x="2206857" y="1526495"/>
            <a:ext cx="1255781"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Memory </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29" name="Rectangle: Rounded Corners 7">
            <a:extLst>
              <a:ext uri="{FF2B5EF4-FFF2-40B4-BE49-F238E27FC236}">
                <a16:creationId xmlns:a16="http://schemas.microsoft.com/office/drawing/2014/main" id="{4855E4F0-DA1F-4D22-8CAA-1A4E11F10C6F}"/>
              </a:ext>
            </a:extLst>
          </p:cNvPr>
          <p:cNvSpPr/>
          <p:nvPr/>
        </p:nvSpPr>
        <p:spPr>
          <a:xfrm>
            <a:off x="1407303" y="2673350"/>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1</a:t>
            </a:r>
            <a:endParaRPr lang="zh-CN" altLang="en-US" sz="2000" dirty="0">
              <a:latin typeface="Times New Roman" panose="02020603050405020304" pitchFamily="18" charset="0"/>
              <a:cs typeface="Times New Roman" panose="02020603050405020304" pitchFamily="18" charset="0"/>
            </a:endParaRPr>
          </a:p>
        </p:txBody>
      </p:sp>
      <p:sp>
        <p:nvSpPr>
          <p:cNvPr id="30" name="Rectangle: Rounded Corners 7">
            <a:extLst>
              <a:ext uri="{FF2B5EF4-FFF2-40B4-BE49-F238E27FC236}">
                <a16:creationId xmlns:a16="http://schemas.microsoft.com/office/drawing/2014/main" id="{54D3FEBD-1107-434D-B7EB-FC34BCDA0E34}"/>
              </a:ext>
            </a:extLst>
          </p:cNvPr>
          <p:cNvSpPr/>
          <p:nvPr/>
        </p:nvSpPr>
        <p:spPr>
          <a:xfrm>
            <a:off x="1407302" y="3175093"/>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2</a:t>
            </a:r>
            <a:endParaRPr lang="zh-CN" altLang="en-US" sz="2000" dirty="0">
              <a:latin typeface="Times New Roman" panose="02020603050405020304" pitchFamily="18" charset="0"/>
              <a:cs typeface="Times New Roman" panose="02020603050405020304" pitchFamily="18" charset="0"/>
            </a:endParaRPr>
          </a:p>
        </p:txBody>
      </p:sp>
      <p:sp>
        <p:nvSpPr>
          <p:cNvPr id="31" name="Rectangle: Rounded Corners 7">
            <a:extLst>
              <a:ext uri="{FF2B5EF4-FFF2-40B4-BE49-F238E27FC236}">
                <a16:creationId xmlns:a16="http://schemas.microsoft.com/office/drawing/2014/main" id="{F8C84729-A972-44A4-8DF5-0638A2F23CFA}"/>
              </a:ext>
            </a:extLst>
          </p:cNvPr>
          <p:cNvSpPr/>
          <p:nvPr/>
        </p:nvSpPr>
        <p:spPr>
          <a:xfrm>
            <a:off x="3229753" y="2659119"/>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3</a:t>
            </a:r>
            <a:endParaRPr lang="zh-CN" altLang="en-US" sz="2000" dirty="0">
              <a:latin typeface="Times New Roman" panose="02020603050405020304" pitchFamily="18" charset="0"/>
              <a:cs typeface="Times New Roman" panose="02020603050405020304" pitchFamily="18" charset="0"/>
            </a:endParaRPr>
          </a:p>
        </p:txBody>
      </p:sp>
      <p:sp>
        <p:nvSpPr>
          <p:cNvPr id="32" name="Rectangle: Rounded Corners 7">
            <a:extLst>
              <a:ext uri="{FF2B5EF4-FFF2-40B4-BE49-F238E27FC236}">
                <a16:creationId xmlns:a16="http://schemas.microsoft.com/office/drawing/2014/main" id="{BF07AE27-AD30-4579-B2B4-58E28E145E13}"/>
              </a:ext>
            </a:extLst>
          </p:cNvPr>
          <p:cNvSpPr/>
          <p:nvPr/>
        </p:nvSpPr>
        <p:spPr>
          <a:xfrm>
            <a:off x="3229752" y="3485838"/>
            <a:ext cx="1215247" cy="435752"/>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Page 4</a:t>
            </a:r>
            <a:endParaRPr lang="zh-CN" altLang="en-US" sz="2000"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F71FD88A-188A-428A-9F95-02C14B8A07E9}"/>
              </a:ext>
            </a:extLst>
          </p:cNvPr>
          <p:cNvSpPr/>
          <p:nvPr/>
        </p:nvSpPr>
        <p:spPr>
          <a:xfrm>
            <a:off x="1289050" y="2203450"/>
            <a:ext cx="1447800" cy="151764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Content Placeholder 2">
            <a:extLst>
              <a:ext uri="{FF2B5EF4-FFF2-40B4-BE49-F238E27FC236}">
                <a16:creationId xmlns:a16="http://schemas.microsoft.com/office/drawing/2014/main" id="{63DD942B-BF25-42B5-9225-D2A5EB450459}"/>
              </a:ext>
            </a:extLst>
          </p:cNvPr>
          <p:cNvSpPr txBox="1">
            <a:spLocks/>
          </p:cNvSpPr>
          <p:nvPr/>
        </p:nvSpPr>
        <p:spPr>
          <a:xfrm>
            <a:off x="1481069" y="2275229"/>
            <a:ext cx="1255781"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err="1">
                <a:solidFill>
                  <a:schemeClr val="accent1">
                    <a:lumMod val="50000"/>
                  </a:schemeClr>
                </a:solidFill>
                <a:latin typeface="Sitka Banner" panose="02000505000000020004" pitchFamily="2" charset="0"/>
                <a:cs typeface="Times New Roman" panose="02020603050405020304" pitchFamily="18" charset="0"/>
              </a:rPr>
              <a:t>PKey</a:t>
            </a: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 1</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graphicFrame>
        <p:nvGraphicFramePr>
          <p:cNvPr id="37" name="表格 39">
            <a:extLst>
              <a:ext uri="{FF2B5EF4-FFF2-40B4-BE49-F238E27FC236}">
                <a16:creationId xmlns:a16="http://schemas.microsoft.com/office/drawing/2014/main" id="{9E4FA42C-44A4-4D40-B0FE-829F6E9D2219}"/>
              </a:ext>
            </a:extLst>
          </p:cNvPr>
          <p:cNvGraphicFramePr>
            <a:graphicFrameLocks noGrp="1"/>
          </p:cNvGraphicFramePr>
          <p:nvPr/>
        </p:nvGraphicFramePr>
        <p:xfrm>
          <a:off x="907522" y="5198571"/>
          <a:ext cx="4210578" cy="370840"/>
        </p:xfrm>
        <a:graphic>
          <a:graphicData uri="http://schemas.openxmlformats.org/drawingml/2006/table">
            <a:tbl>
              <a:tblPr firstRow="1" bandRow="1">
                <a:tableStyleId>{5C22544A-7EE6-4342-B048-85BDC9FD1C3A}</a:tableStyleId>
              </a:tblPr>
              <a:tblGrid>
                <a:gridCol w="3620028">
                  <a:extLst>
                    <a:ext uri="{9D8B030D-6E8A-4147-A177-3AD203B41FA5}">
                      <a16:colId xmlns:a16="http://schemas.microsoft.com/office/drawing/2014/main" val="3802517198"/>
                    </a:ext>
                  </a:extLst>
                </a:gridCol>
                <a:gridCol w="590550">
                  <a:extLst>
                    <a:ext uri="{9D8B030D-6E8A-4147-A177-3AD203B41FA5}">
                      <a16:colId xmlns:a16="http://schemas.microsoft.com/office/drawing/2014/main" val="776406827"/>
                    </a:ext>
                  </a:extLst>
                </a:gridCol>
              </a:tblGrid>
              <a:tr h="370840">
                <a:tc>
                  <a:txBody>
                    <a:bodyPr/>
                    <a:lstStyle/>
                    <a:p>
                      <a:r>
                        <a:rPr lang="en-US" altLang="zh-CN" dirty="0" err="1"/>
                        <a:t>PKey</a:t>
                      </a:r>
                      <a:r>
                        <a:rPr lang="en-US" altLang="zh-CN" dirty="0"/>
                        <a:t> 1 Permission (--)</a:t>
                      </a:r>
                      <a:endParaRPr lang="zh-CN" altLang="en-US" dirty="0"/>
                    </a:p>
                  </a:txBody>
                  <a:tcPr>
                    <a:solidFill>
                      <a:srgbClr val="2F5597"/>
                    </a:solidFill>
                  </a:tcPr>
                </a:tc>
                <a:tc>
                  <a:txBody>
                    <a:bodyPr/>
                    <a:lstStyle/>
                    <a:p>
                      <a:r>
                        <a:rPr lang="en-US" altLang="zh-CN" dirty="0"/>
                        <a:t>…</a:t>
                      </a:r>
                      <a:endParaRPr lang="zh-CN" altLang="en-US" dirty="0"/>
                    </a:p>
                  </a:txBody>
                  <a:tcPr>
                    <a:solidFill>
                      <a:srgbClr val="2F5597"/>
                    </a:solidFill>
                  </a:tcPr>
                </a:tc>
                <a:extLst>
                  <a:ext uri="{0D108BD9-81ED-4DB2-BD59-A6C34878D82A}">
                    <a16:rowId xmlns:a16="http://schemas.microsoft.com/office/drawing/2014/main" val="1586149224"/>
                  </a:ext>
                </a:extLst>
              </a:tr>
            </a:tbl>
          </a:graphicData>
        </a:graphic>
      </p:graphicFrame>
      <p:cxnSp>
        <p:nvCxnSpPr>
          <p:cNvPr id="17" name="直接箭头连接符 16">
            <a:extLst>
              <a:ext uri="{FF2B5EF4-FFF2-40B4-BE49-F238E27FC236}">
                <a16:creationId xmlns:a16="http://schemas.microsoft.com/office/drawing/2014/main" id="{D0F7759C-ED27-4855-AD7F-D07F50A1DA24}"/>
              </a:ext>
            </a:extLst>
          </p:cNvPr>
          <p:cNvCxnSpPr>
            <a:cxnSpLocks/>
            <a:stCxn id="19" idx="1"/>
          </p:cNvCxnSpPr>
          <p:nvPr/>
        </p:nvCxnSpPr>
        <p:spPr>
          <a:xfrm flipH="1" flipV="1">
            <a:off x="2736851" y="3251201"/>
            <a:ext cx="3432644" cy="1537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乘号 17">
            <a:extLst>
              <a:ext uri="{FF2B5EF4-FFF2-40B4-BE49-F238E27FC236}">
                <a16:creationId xmlns:a16="http://schemas.microsoft.com/office/drawing/2014/main" id="{0C350E85-127B-47D8-BC1C-20EF83E5B962}"/>
              </a:ext>
            </a:extLst>
          </p:cNvPr>
          <p:cNvSpPr/>
          <p:nvPr/>
        </p:nvSpPr>
        <p:spPr>
          <a:xfrm>
            <a:off x="5265742" y="3013168"/>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Rounded Corners 43">
            <a:extLst>
              <a:ext uri="{FF2B5EF4-FFF2-40B4-BE49-F238E27FC236}">
                <a16:creationId xmlns:a16="http://schemas.microsoft.com/office/drawing/2014/main" id="{E2836591-C2C6-4D75-B179-6978A9A19D6F}"/>
              </a:ext>
            </a:extLst>
          </p:cNvPr>
          <p:cNvSpPr/>
          <p:nvPr/>
        </p:nvSpPr>
        <p:spPr>
          <a:xfrm>
            <a:off x="6169495" y="3199124"/>
            <a:ext cx="1811094" cy="411721"/>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Thread 1</a:t>
            </a:r>
            <a:endParaRPr lang="zh-CN" altLang="en-US" dirty="0"/>
          </a:p>
        </p:txBody>
      </p:sp>
      <p:graphicFrame>
        <p:nvGraphicFramePr>
          <p:cNvPr id="21" name="表格 39">
            <a:extLst>
              <a:ext uri="{FF2B5EF4-FFF2-40B4-BE49-F238E27FC236}">
                <a16:creationId xmlns:a16="http://schemas.microsoft.com/office/drawing/2014/main" id="{17D19FE4-5232-4FB2-BFB8-36BDF28D716A}"/>
              </a:ext>
            </a:extLst>
          </p:cNvPr>
          <p:cNvGraphicFramePr>
            <a:graphicFrameLocks noGrp="1"/>
          </p:cNvGraphicFramePr>
          <p:nvPr/>
        </p:nvGraphicFramePr>
        <p:xfrm>
          <a:off x="907522" y="5985510"/>
          <a:ext cx="4210578" cy="370840"/>
        </p:xfrm>
        <a:graphic>
          <a:graphicData uri="http://schemas.openxmlformats.org/drawingml/2006/table">
            <a:tbl>
              <a:tblPr firstRow="1" bandRow="1">
                <a:tableStyleId>{5C22544A-7EE6-4342-B048-85BDC9FD1C3A}</a:tableStyleId>
              </a:tblPr>
              <a:tblGrid>
                <a:gridCol w="3620028">
                  <a:extLst>
                    <a:ext uri="{9D8B030D-6E8A-4147-A177-3AD203B41FA5}">
                      <a16:colId xmlns:a16="http://schemas.microsoft.com/office/drawing/2014/main" val="3802517198"/>
                    </a:ext>
                  </a:extLst>
                </a:gridCol>
                <a:gridCol w="590550">
                  <a:extLst>
                    <a:ext uri="{9D8B030D-6E8A-4147-A177-3AD203B41FA5}">
                      <a16:colId xmlns:a16="http://schemas.microsoft.com/office/drawing/2014/main" val="776406827"/>
                    </a:ext>
                  </a:extLst>
                </a:gridCol>
              </a:tblGrid>
              <a:tr h="370840">
                <a:tc>
                  <a:txBody>
                    <a:bodyPr/>
                    <a:lstStyle/>
                    <a:p>
                      <a:r>
                        <a:rPr lang="en-US" altLang="zh-CN" dirty="0" err="1"/>
                        <a:t>PKey</a:t>
                      </a:r>
                      <a:r>
                        <a:rPr lang="en-US" altLang="zh-CN" dirty="0"/>
                        <a:t> 1 Permission (--)</a:t>
                      </a:r>
                      <a:endParaRPr lang="zh-CN" altLang="en-US" dirty="0"/>
                    </a:p>
                  </a:txBody>
                  <a:tcPr>
                    <a:solidFill>
                      <a:srgbClr val="2F5597"/>
                    </a:solidFill>
                  </a:tcPr>
                </a:tc>
                <a:tc>
                  <a:txBody>
                    <a:bodyPr/>
                    <a:lstStyle/>
                    <a:p>
                      <a:r>
                        <a:rPr lang="en-US" altLang="zh-CN" dirty="0"/>
                        <a:t>…</a:t>
                      </a:r>
                      <a:endParaRPr lang="zh-CN" altLang="en-US" dirty="0"/>
                    </a:p>
                  </a:txBody>
                  <a:tcPr>
                    <a:solidFill>
                      <a:srgbClr val="2F5597"/>
                    </a:solidFill>
                  </a:tcPr>
                </a:tc>
                <a:extLst>
                  <a:ext uri="{0D108BD9-81ED-4DB2-BD59-A6C34878D82A}">
                    <a16:rowId xmlns:a16="http://schemas.microsoft.com/office/drawing/2014/main" val="1586149224"/>
                  </a:ext>
                </a:extLst>
              </a:tr>
            </a:tbl>
          </a:graphicData>
        </a:graphic>
      </p:graphicFrame>
      <p:sp>
        <p:nvSpPr>
          <p:cNvPr id="22" name="Content Placeholder 2">
            <a:extLst>
              <a:ext uri="{FF2B5EF4-FFF2-40B4-BE49-F238E27FC236}">
                <a16:creationId xmlns:a16="http://schemas.microsoft.com/office/drawing/2014/main" id="{DAB73F10-5160-4AC3-B19B-6AAD1FEF2D03}"/>
              </a:ext>
            </a:extLst>
          </p:cNvPr>
          <p:cNvSpPr txBox="1">
            <a:spLocks/>
          </p:cNvSpPr>
          <p:nvPr/>
        </p:nvSpPr>
        <p:spPr>
          <a:xfrm>
            <a:off x="1454150" y="5554867"/>
            <a:ext cx="2679700" cy="37084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5">
                    <a:lumMod val="75000"/>
                  </a:schemeClr>
                </a:solidFill>
                <a:latin typeface="Sitka Banner" panose="02000505000000020004" pitchFamily="2" charset="0"/>
                <a:cs typeface="Times New Roman" panose="02020603050405020304" pitchFamily="18" charset="0"/>
              </a:rPr>
              <a:t>Thread 2 PKRU Register</a:t>
            </a:r>
            <a:endParaRPr lang="zh-CN" altLang="en-US" sz="2000" b="1" dirty="0">
              <a:solidFill>
                <a:schemeClr val="accent5">
                  <a:lumMod val="75000"/>
                </a:schemeClr>
              </a:solidFill>
              <a:latin typeface="Sitka Banner" panose="02000505000000020004" pitchFamily="2" charset="0"/>
              <a:cs typeface="Times New Roman" panose="02020603050405020304" pitchFamily="18" charset="0"/>
            </a:endParaRPr>
          </a:p>
        </p:txBody>
      </p:sp>
      <p:sp>
        <p:nvSpPr>
          <p:cNvPr id="23" name="Content Placeholder 2">
            <a:extLst>
              <a:ext uri="{FF2B5EF4-FFF2-40B4-BE49-F238E27FC236}">
                <a16:creationId xmlns:a16="http://schemas.microsoft.com/office/drawing/2014/main" id="{6147FE2E-68AB-490C-870B-DF6CCF9051E8}"/>
              </a:ext>
            </a:extLst>
          </p:cNvPr>
          <p:cNvSpPr txBox="1">
            <a:spLocks/>
          </p:cNvSpPr>
          <p:nvPr/>
        </p:nvSpPr>
        <p:spPr>
          <a:xfrm>
            <a:off x="1481069" y="4675566"/>
            <a:ext cx="2679700" cy="3708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5">
                    <a:lumMod val="75000"/>
                  </a:schemeClr>
                </a:solidFill>
                <a:latin typeface="Sitka Banner" panose="02000505000000020004" pitchFamily="2" charset="0"/>
                <a:cs typeface="Times New Roman" panose="02020603050405020304" pitchFamily="18" charset="0"/>
              </a:rPr>
              <a:t>Thread 1 PKRU Register</a:t>
            </a:r>
            <a:endParaRPr lang="zh-CN" altLang="en-US" sz="2000" b="1" dirty="0">
              <a:solidFill>
                <a:schemeClr val="accent5">
                  <a:lumMod val="75000"/>
                </a:schemeClr>
              </a:solidFill>
              <a:latin typeface="Sitka Banner" panose="02000505000000020004" pitchFamily="2"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8429566E-1FA6-47CF-A02C-86F250D61240}"/>
              </a:ext>
            </a:extLst>
          </p:cNvPr>
          <p:cNvSpPr txBox="1">
            <a:spLocks/>
          </p:cNvSpPr>
          <p:nvPr/>
        </p:nvSpPr>
        <p:spPr>
          <a:xfrm>
            <a:off x="4495800" y="2572317"/>
            <a:ext cx="4173983" cy="434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Page permission ^ </a:t>
            </a:r>
            <a:r>
              <a:rPr lang="en-US" altLang="zh-CN" sz="2000" dirty="0" err="1">
                <a:solidFill>
                  <a:srgbClr val="FF0000"/>
                </a:solidFill>
                <a:latin typeface="Sitka Banner" panose="02000505000000020004" pitchFamily="2" charset="0"/>
                <a:cs typeface="Times New Roman" panose="02020603050405020304" pitchFamily="18" charset="0"/>
              </a:rPr>
              <a:t>PKey</a:t>
            </a:r>
            <a:r>
              <a:rPr lang="en-US" altLang="zh-CN" sz="2000" dirty="0">
                <a:solidFill>
                  <a:srgbClr val="FF0000"/>
                </a:solidFill>
                <a:latin typeface="Sitka Banner" panose="02000505000000020004" pitchFamily="2" charset="0"/>
                <a:cs typeface="Times New Roman" panose="02020603050405020304" pitchFamily="18" charset="0"/>
              </a:rPr>
              <a:t> permission</a:t>
            </a:r>
            <a:endParaRPr lang="zh-CN" altLang="en-US" sz="2000" dirty="0">
              <a:solidFill>
                <a:srgbClr val="FF0000"/>
              </a:solidFill>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1674760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a:extLst>
              <a:ext uri="{FF2B5EF4-FFF2-40B4-BE49-F238E27FC236}">
                <a16:creationId xmlns:a16="http://schemas.microsoft.com/office/drawing/2014/main" id="{B435E42E-EE57-4D4B-84F4-48A943419F29}"/>
              </a:ext>
            </a:extLst>
          </p:cNvPr>
          <p:cNvSpPr/>
          <p:nvPr/>
        </p:nvSpPr>
        <p:spPr>
          <a:xfrm>
            <a:off x="1467194" y="3002230"/>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83" name="矩形 82">
            <a:extLst>
              <a:ext uri="{FF2B5EF4-FFF2-40B4-BE49-F238E27FC236}">
                <a16:creationId xmlns:a16="http://schemas.microsoft.com/office/drawing/2014/main" id="{16DBDBCD-3596-40FD-BC71-2E4FCA3BDEFB}"/>
              </a:ext>
            </a:extLst>
          </p:cNvPr>
          <p:cNvSpPr/>
          <p:nvPr/>
        </p:nvSpPr>
        <p:spPr>
          <a:xfrm>
            <a:off x="1467194" y="3334235"/>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84" name="矩形 83">
            <a:extLst>
              <a:ext uri="{FF2B5EF4-FFF2-40B4-BE49-F238E27FC236}">
                <a16:creationId xmlns:a16="http://schemas.microsoft.com/office/drawing/2014/main" id="{9778EA6A-58C0-436B-8AAF-B3A626AA363D}"/>
              </a:ext>
            </a:extLst>
          </p:cNvPr>
          <p:cNvSpPr/>
          <p:nvPr/>
        </p:nvSpPr>
        <p:spPr>
          <a:xfrm>
            <a:off x="1467194" y="3625660"/>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85" name="矩形 84">
            <a:extLst>
              <a:ext uri="{FF2B5EF4-FFF2-40B4-BE49-F238E27FC236}">
                <a16:creationId xmlns:a16="http://schemas.microsoft.com/office/drawing/2014/main" id="{324890F5-5335-4538-83B4-98361FD2152A}"/>
              </a:ext>
            </a:extLst>
          </p:cNvPr>
          <p:cNvSpPr/>
          <p:nvPr/>
        </p:nvSpPr>
        <p:spPr>
          <a:xfrm>
            <a:off x="1467194" y="3915145"/>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86" name="矩形 85">
            <a:extLst>
              <a:ext uri="{FF2B5EF4-FFF2-40B4-BE49-F238E27FC236}">
                <a16:creationId xmlns:a16="http://schemas.microsoft.com/office/drawing/2014/main" id="{278FD832-8BFD-427F-9D3E-61B0B727B219}"/>
              </a:ext>
            </a:extLst>
          </p:cNvPr>
          <p:cNvSpPr/>
          <p:nvPr/>
        </p:nvSpPr>
        <p:spPr>
          <a:xfrm>
            <a:off x="1467194" y="4252380"/>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Intel MPK Workflow</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31</a:t>
            </a:fld>
            <a:endParaRPr lang="zh-CN" altLang="en-US"/>
          </a:p>
        </p:txBody>
      </p:sp>
      <p:sp>
        <p:nvSpPr>
          <p:cNvPr id="34" name="Content Placeholder 2">
            <a:extLst>
              <a:ext uri="{FF2B5EF4-FFF2-40B4-BE49-F238E27FC236}">
                <a16:creationId xmlns:a16="http://schemas.microsoft.com/office/drawing/2014/main" id="{629F27F1-F859-451D-A380-79DA54555259}"/>
              </a:ext>
            </a:extLst>
          </p:cNvPr>
          <p:cNvSpPr txBox="1">
            <a:spLocks/>
          </p:cNvSpPr>
          <p:nvPr/>
        </p:nvSpPr>
        <p:spPr>
          <a:xfrm>
            <a:off x="1015999" y="1975189"/>
            <a:ext cx="1344425"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Page Table</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35" name="矩形 34">
            <a:extLst>
              <a:ext uri="{FF2B5EF4-FFF2-40B4-BE49-F238E27FC236}">
                <a16:creationId xmlns:a16="http://schemas.microsoft.com/office/drawing/2014/main" id="{C3A62B65-6D18-40A6-8868-3E944A195797}"/>
              </a:ext>
            </a:extLst>
          </p:cNvPr>
          <p:cNvSpPr/>
          <p:nvPr/>
        </p:nvSpPr>
        <p:spPr>
          <a:xfrm>
            <a:off x="554736" y="2467494"/>
            <a:ext cx="2271014" cy="2614385"/>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193B7C60-D98F-4E11-9BD4-B80F2302AAE9}"/>
              </a:ext>
            </a:extLst>
          </p:cNvPr>
          <p:cNvSpPr/>
          <p:nvPr/>
        </p:nvSpPr>
        <p:spPr>
          <a:xfrm>
            <a:off x="1466940" y="2675229"/>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a:t>Pkeys</a:t>
            </a:r>
            <a:endParaRPr lang="zh-CN" altLang="en-US" dirty="0"/>
          </a:p>
        </p:txBody>
      </p:sp>
      <p:sp>
        <p:nvSpPr>
          <p:cNvPr id="47" name="矩形 46">
            <a:extLst>
              <a:ext uri="{FF2B5EF4-FFF2-40B4-BE49-F238E27FC236}">
                <a16:creationId xmlns:a16="http://schemas.microsoft.com/office/drawing/2014/main" id="{99A147E6-6453-4F1F-A39C-202A5B700F8A}"/>
              </a:ext>
            </a:extLst>
          </p:cNvPr>
          <p:cNvSpPr/>
          <p:nvPr/>
        </p:nvSpPr>
        <p:spPr>
          <a:xfrm>
            <a:off x="841629" y="2678380"/>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PFN </a:t>
            </a:r>
            <a:endParaRPr lang="zh-CN" altLang="en-US" dirty="0"/>
          </a:p>
        </p:txBody>
      </p:sp>
      <p:sp>
        <p:nvSpPr>
          <p:cNvPr id="48" name="矩形 47">
            <a:extLst>
              <a:ext uri="{FF2B5EF4-FFF2-40B4-BE49-F238E27FC236}">
                <a16:creationId xmlns:a16="http://schemas.microsoft.com/office/drawing/2014/main" id="{2C8E0456-7DB9-49B4-9258-C757A260A4A6}"/>
              </a:ext>
            </a:extLst>
          </p:cNvPr>
          <p:cNvSpPr/>
          <p:nvPr/>
        </p:nvSpPr>
        <p:spPr>
          <a:xfrm>
            <a:off x="1470421" y="2986156"/>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50" name="矩形 49">
            <a:extLst>
              <a:ext uri="{FF2B5EF4-FFF2-40B4-BE49-F238E27FC236}">
                <a16:creationId xmlns:a16="http://schemas.microsoft.com/office/drawing/2014/main" id="{F404C67B-75AF-4BD1-AF97-E664FA0755CF}"/>
              </a:ext>
            </a:extLst>
          </p:cNvPr>
          <p:cNvSpPr/>
          <p:nvPr/>
        </p:nvSpPr>
        <p:spPr>
          <a:xfrm>
            <a:off x="841629" y="3003423"/>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100</a:t>
            </a:r>
            <a:endParaRPr lang="zh-CN" altLang="en-US" dirty="0"/>
          </a:p>
        </p:txBody>
      </p:sp>
      <p:sp>
        <p:nvSpPr>
          <p:cNvPr id="52" name="矩形 51">
            <a:extLst>
              <a:ext uri="{FF2B5EF4-FFF2-40B4-BE49-F238E27FC236}">
                <a16:creationId xmlns:a16="http://schemas.microsoft.com/office/drawing/2014/main" id="{1A6E4496-277A-4CC9-B066-2C799AF81D0D}"/>
              </a:ext>
            </a:extLst>
          </p:cNvPr>
          <p:cNvSpPr/>
          <p:nvPr/>
        </p:nvSpPr>
        <p:spPr>
          <a:xfrm>
            <a:off x="1470421" y="3318161"/>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53" name="矩形 52">
            <a:extLst>
              <a:ext uri="{FF2B5EF4-FFF2-40B4-BE49-F238E27FC236}">
                <a16:creationId xmlns:a16="http://schemas.microsoft.com/office/drawing/2014/main" id="{3B3A2660-2CCD-462A-B968-74517791C354}"/>
              </a:ext>
            </a:extLst>
          </p:cNvPr>
          <p:cNvSpPr/>
          <p:nvPr/>
        </p:nvSpPr>
        <p:spPr>
          <a:xfrm>
            <a:off x="841629" y="3335428"/>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101</a:t>
            </a:r>
            <a:endParaRPr lang="zh-CN" altLang="en-US" dirty="0"/>
          </a:p>
        </p:txBody>
      </p:sp>
      <p:sp>
        <p:nvSpPr>
          <p:cNvPr id="54" name="矩形 53">
            <a:extLst>
              <a:ext uri="{FF2B5EF4-FFF2-40B4-BE49-F238E27FC236}">
                <a16:creationId xmlns:a16="http://schemas.microsoft.com/office/drawing/2014/main" id="{4FA6CF09-063E-418D-BBB4-39288E9360C6}"/>
              </a:ext>
            </a:extLst>
          </p:cNvPr>
          <p:cNvSpPr/>
          <p:nvPr/>
        </p:nvSpPr>
        <p:spPr>
          <a:xfrm>
            <a:off x="1470421" y="3609586"/>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55" name="矩形 54">
            <a:extLst>
              <a:ext uri="{FF2B5EF4-FFF2-40B4-BE49-F238E27FC236}">
                <a16:creationId xmlns:a16="http://schemas.microsoft.com/office/drawing/2014/main" id="{310DEE10-A235-4D31-897C-BD6645692EA4}"/>
              </a:ext>
            </a:extLst>
          </p:cNvPr>
          <p:cNvSpPr/>
          <p:nvPr/>
        </p:nvSpPr>
        <p:spPr>
          <a:xfrm>
            <a:off x="841629" y="3626853"/>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102</a:t>
            </a:r>
            <a:endParaRPr lang="zh-CN" altLang="en-US" dirty="0"/>
          </a:p>
        </p:txBody>
      </p:sp>
      <p:sp>
        <p:nvSpPr>
          <p:cNvPr id="61" name="矩形 60">
            <a:extLst>
              <a:ext uri="{FF2B5EF4-FFF2-40B4-BE49-F238E27FC236}">
                <a16:creationId xmlns:a16="http://schemas.microsoft.com/office/drawing/2014/main" id="{5B9A3D7A-8205-4E9C-80D5-7B791EEA16E2}"/>
              </a:ext>
            </a:extLst>
          </p:cNvPr>
          <p:cNvSpPr/>
          <p:nvPr/>
        </p:nvSpPr>
        <p:spPr>
          <a:xfrm>
            <a:off x="1470421" y="3899071"/>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63" name="矩形 62">
            <a:extLst>
              <a:ext uri="{FF2B5EF4-FFF2-40B4-BE49-F238E27FC236}">
                <a16:creationId xmlns:a16="http://schemas.microsoft.com/office/drawing/2014/main" id="{5831C903-2835-44E8-BBC3-7200D1291605}"/>
              </a:ext>
            </a:extLst>
          </p:cNvPr>
          <p:cNvSpPr/>
          <p:nvPr/>
        </p:nvSpPr>
        <p:spPr>
          <a:xfrm>
            <a:off x="841629" y="3916338"/>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103</a:t>
            </a:r>
            <a:endParaRPr lang="zh-CN" altLang="en-US" dirty="0"/>
          </a:p>
        </p:txBody>
      </p:sp>
      <p:sp>
        <p:nvSpPr>
          <p:cNvPr id="64" name="矩形 63">
            <a:extLst>
              <a:ext uri="{FF2B5EF4-FFF2-40B4-BE49-F238E27FC236}">
                <a16:creationId xmlns:a16="http://schemas.microsoft.com/office/drawing/2014/main" id="{50C19CA6-AA2F-49AA-8912-C992F3D9769E}"/>
              </a:ext>
            </a:extLst>
          </p:cNvPr>
          <p:cNvSpPr/>
          <p:nvPr/>
        </p:nvSpPr>
        <p:spPr>
          <a:xfrm>
            <a:off x="1470421" y="4236306"/>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67" name="矩形 66">
            <a:extLst>
              <a:ext uri="{FF2B5EF4-FFF2-40B4-BE49-F238E27FC236}">
                <a16:creationId xmlns:a16="http://schemas.microsoft.com/office/drawing/2014/main" id="{DE853BA5-0375-4417-9F48-AD72444841F4}"/>
              </a:ext>
            </a:extLst>
          </p:cNvPr>
          <p:cNvSpPr/>
          <p:nvPr/>
        </p:nvSpPr>
        <p:spPr>
          <a:xfrm>
            <a:off x="841629" y="4253573"/>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104</a:t>
            </a:r>
            <a:endParaRPr lang="zh-CN" altLang="en-US" dirty="0"/>
          </a:p>
        </p:txBody>
      </p:sp>
      <p:sp>
        <p:nvSpPr>
          <p:cNvPr id="68" name="矩形 67">
            <a:extLst>
              <a:ext uri="{FF2B5EF4-FFF2-40B4-BE49-F238E27FC236}">
                <a16:creationId xmlns:a16="http://schemas.microsoft.com/office/drawing/2014/main" id="{5599CC13-80E7-4964-A182-4B081B7B0A59}"/>
              </a:ext>
            </a:extLst>
          </p:cNvPr>
          <p:cNvSpPr/>
          <p:nvPr/>
        </p:nvSpPr>
        <p:spPr>
          <a:xfrm>
            <a:off x="1470421" y="4561111"/>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
        <p:nvSpPr>
          <p:cNvPr id="71" name="矩形 70">
            <a:extLst>
              <a:ext uri="{FF2B5EF4-FFF2-40B4-BE49-F238E27FC236}">
                <a16:creationId xmlns:a16="http://schemas.microsoft.com/office/drawing/2014/main" id="{9CC6B41C-D1D9-4C2F-8A5B-29D95600F421}"/>
              </a:ext>
            </a:extLst>
          </p:cNvPr>
          <p:cNvSpPr/>
          <p:nvPr/>
        </p:nvSpPr>
        <p:spPr>
          <a:xfrm>
            <a:off x="841629" y="4578378"/>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
        <p:nvSpPr>
          <p:cNvPr id="87" name="Content Placeholder 2">
            <a:extLst>
              <a:ext uri="{FF2B5EF4-FFF2-40B4-BE49-F238E27FC236}">
                <a16:creationId xmlns:a16="http://schemas.microsoft.com/office/drawing/2014/main" id="{7C3EC9CA-81BB-4C77-B826-73B458294721}"/>
              </a:ext>
            </a:extLst>
          </p:cNvPr>
          <p:cNvSpPr txBox="1">
            <a:spLocks/>
          </p:cNvSpPr>
          <p:nvPr/>
        </p:nvSpPr>
        <p:spPr>
          <a:xfrm>
            <a:off x="5423787" y="1975189"/>
            <a:ext cx="1344425"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TLB</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88" name="Rectangle: Rounded Corners 43">
            <a:extLst>
              <a:ext uri="{FF2B5EF4-FFF2-40B4-BE49-F238E27FC236}">
                <a16:creationId xmlns:a16="http://schemas.microsoft.com/office/drawing/2014/main" id="{0CA7B8E5-F8E4-47AF-ABF2-2FD28939D4C6}"/>
              </a:ext>
            </a:extLst>
          </p:cNvPr>
          <p:cNvSpPr/>
          <p:nvPr/>
        </p:nvSpPr>
        <p:spPr>
          <a:xfrm>
            <a:off x="4898353" y="4972832"/>
            <a:ext cx="1811094" cy="411721"/>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Access to 100</a:t>
            </a:r>
            <a:endParaRPr lang="zh-CN" altLang="en-US" dirty="0"/>
          </a:p>
        </p:txBody>
      </p:sp>
      <p:sp>
        <p:nvSpPr>
          <p:cNvPr id="89" name="矩形 88">
            <a:extLst>
              <a:ext uri="{FF2B5EF4-FFF2-40B4-BE49-F238E27FC236}">
                <a16:creationId xmlns:a16="http://schemas.microsoft.com/office/drawing/2014/main" id="{46986E77-D5D5-42BC-AF26-2767D3E18BFA}"/>
              </a:ext>
            </a:extLst>
          </p:cNvPr>
          <p:cNvSpPr/>
          <p:nvPr/>
        </p:nvSpPr>
        <p:spPr>
          <a:xfrm>
            <a:off x="4641850" y="2477538"/>
            <a:ext cx="2324100" cy="208357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箭头连接符 89">
            <a:extLst>
              <a:ext uri="{FF2B5EF4-FFF2-40B4-BE49-F238E27FC236}">
                <a16:creationId xmlns:a16="http://schemas.microsoft.com/office/drawing/2014/main" id="{0ECE21F1-6FDC-4FF0-8EF9-6C5B7D840E12}"/>
              </a:ext>
            </a:extLst>
          </p:cNvPr>
          <p:cNvCxnSpPr>
            <a:cxnSpLocks/>
            <a:endCxn id="89" idx="2"/>
          </p:cNvCxnSpPr>
          <p:nvPr/>
        </p:nvCxnSpPr>
        <p:spPr>
          <a:xfrm flipV="1">
            <a:off x="5803900" y="4561111"/>
            <a:ext cx="0" cy="4117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F2D5C4F8-887C-4077-8A53-103FAF6BE43C}"/>
              </a:ext>
            </a:extLst>
          </p:cNvPr>
          <p:cNvSpPr/>
          <p:nvPr/>
        </p:nvSpPr>
        <p:spPr>
          <a:xfrm>
            <a:off x="5507916" y="2560475"/>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a:t>Pkeys</a:t>
            </a:r>
            <a:endParaRPr lang="zh-CN" altLang="en-US" dirty="0"/>
          </a:p>
        </p:txBody>
      </p:sp>
      <p:sp>
        <p:nvSpPr>
          <p:cNvPr id="92" name="矩形 91">
            <a:extLst>
              <a:ext uri="{FF2B5EF4-FFF2-40B4-BE49-F238E27FC236}">
                <a16:creationId xmlns:a16="http://schemas.microsoft.com/office/drawing/2014/main" id="{15E74A28-0D56-47A8-AE51-6B044C8E44BA}"/>
              </a:ext>
            </a:extLst>
          </p:cNvPr>
          <p:cNvSpPr/>
          <p:nvPr/>
        </p:nvSpPr>
        <p:spPr>
          <a:xfrm>
            <a:off x="4881554" y="2561971"/>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PFN</a:t>
            </a:r>
            <a:endParaRPr lang="zh-CN" altLang="en-US" dirty="0"/>
          </a:p>
        </p:txBody>
      </p:sp>
      <p:sp>
        <p:nvSpPr>
          <p:cNvPr id="93" name="矩形 92">
            <a:extLst>
              <a:ext uri="{FF2B5EF4-FFF2-40B4-BE49-F238E27FC236}">
                <a16:creationId xmlns:a16="http://schemas.microsoft.com/office/drawing/2014/main" id="{83764C66-DCE9-4463-B79D-58F53DAD8245}"/>
              </a:ext>
            </a:extLst>
          </p:cNvPr>
          <p:cNvSpPr/>
          <p:nvPr/>
        </p:nvSpPr>
        <p:spPr>
          <a:xfrm>
            <a:off x="5507916" y="2884325"/>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94" name="矩形 93">
            <a:extLst>
              <a:ext uri="{FF2B5EF4-FFF2-40B4-BE49-F238E27FC236}">
                <a16:creationId xmlns:a16="http://schemas.microsoft.com/office/drawing/2014/main" id="{5851228F-A48B-42AD-AF29-B676FCCB7EC6}"/>
              </a:ext>
            </a:extLst>
          </p:cNvPr>
          <p:cNvSpPr/>
          <p:nvPr/>
        </p:nvSpPr>
        <p:spPr>
          <a:xfrm>
            <a:off x="4881554" y="2885821"/>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100</a:t>
            </a:r>
            <a:endParaRPr lang="zh-CN" altLang="en-US" dirty="0"/>
          </a:p>
        </p:txBody>
      </p:sp>
      <p:cxnSp>
        <p:nvCxnSpPr>
          <p:cNvPr id="95" name="直接箭头连接符 94">
            <a:extLst>
              <a:ext uri="{FF2B5EF4-FFF2-40B4-BE49-F238E27FC236}">
                <a16:creationId xmlns:a16="http://schemas.microsoft.com/office/drawing/2014/main" id="{9F503D9C-B956-4B8D-AC89-8BD84C650499}"/>
              </a:ext>
            </a:extLst>
          </p:cNvPr>
          <p:cNvCxnSpPr>
            <a:cxnSpLocks/>
          </p:cNvCxnSpPr>
          <p:nvPr/>
        </p:nvCxnSpPr>
        <p:spPr>
          <a:xfrm>
            <a:off x="6965950" y="3930912"/>
            <a:ext cx="304800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96" name="Content Placeholder 2">
            <a:extLst>
              <a:ext uri="{FF2B5EF4-FFF2-40B4-BE49-F238E27FC236}">
                <a16:creationId xmlns:a16="http://schemas.microsoft.com/office/drawing/2014/main" id="{87CCBB41-C63A-473D-93D9-4DE93ED0D390}"/>
              </a:ext>
            </a:extLst>
          </p:cNvPr>
          <p:cNvSpPr txBox="1">
            <a:spLocks/>
          </p:cNvSpPr>
          <p:nvPr/>
        </p:nvSpPr>
        <p:spPr>
          <a:xfrm>
            <a:off x="7167645" y="3505975"/>
            <a:ext cx="1627047" cy="434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Sitka Banner" panose="02000505000000020004" pitchFamily="2" charset="0"/>
                <a:cs typeface="Times New Roman" panose="02020603050405020304" pitchFamily="18" charset="0"/>
              </a:rPr>
              <a:t>Pkey</a:t>
            </a:r>
            <a:r>
              <a:rPr lang="en-US" altLang="zh-CN" sz="2000" dirty="0">
                <a:latin typeface="Sitka Banner" panose="02000505000000020004" pitchFamily="2" charset="0"/>
                <a:cs typeface="Times New Roman" panose="02020603050405020304" pitchFamily="18" charset="0"/>
              </a:rPr>
              <a:t> (1)</a:t>
            </a:r>
            <a:endParaRPr lang="zh-CN" altLang="en-US" sz="2000" dirty="0">
              <a:latin typeface="Sitka Banner" panose="02000505000000020004" pitchFamily="2" charset="0"/>
              <a:cs typeface="Times New Roman" panose="02020603050405020304" pitchFamily="18" charset="0"/>
            </a:endParaRPr>
          </a:p>
        </p:txBody>
      </p:sp>
      <p:cxnSp>
        <p:nvCxnSpPr>
          <p:cNvPr id="97" name="直接箭头连接符 96">
            <a:extLst>
              <a:ext uri="{FF2B5EF4-FFF2-40B4-BE49-F238E27FC236}">
                <a16:creationId xmlns:a16="http://schemas.microsoft.com/office/drawing/2014/main" id="{3A19789D-4A8D-45C8-B99D-06DED324333A}"/>
              </a:ext>
            </a:extLst>
          </p:cNvPr>
          <p:cNvCxnSpPr>
            <a:cxnSpLocks/>
          </p:cNvCxnSpPr>
          <p:nvPr/>
        </p:nvCxnSpPr>
        <p:spPr>
          <a:xfrm flipV="1">
            <a:off x="10007600" y="3215524"/>
            <a:ext cx="0" cy="725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39">
            <a:extLst>
              <a:ext uri="{FF2B5EF4-FFF2-40B4-BE49-F238E27FC236}">
                <a16:creationId xmlns:a16="http://schemas.microsoft.com/office/drawing/2014/main" id="{E972158F-15CC-4571-8CE4-A6BE12168A39}"/>
              </a:ext>
            </a:extLst>
          </p:cNvPr>
          <p:cNvGraphicFramePr>
            <a:graphicFrameLocks noGrp="1"/>
          </p:cNvGraphicFramePr>
          <p:nvPr/>
        </p:nvGraphicFramePr>
        <p:xfrm>
          <a:off x="7779276" y="2853690"/>
          <a:ext cx="4210578" cy="370840"/>
        </p:xfrm>
        <a:graphic>
          <a:graphicData uri="http://schemas.openxmlformats.org/drawingml/2006/table">
            <a:tbl>
              <a:tblPr firstRow="1" bandRow="1">
                <a:tableStyleId>{5C22544A-7EE6-4342-B048-85BDC9FD1C3A}</a:tableStyleId>
              </a:tblPr>
              <a:tblGrid>
                <a:gridCol w="1682224">
                  <a:extLst>
                    <a:ext uri="{9D8B030D-6E8A-4147-A177-3AD203B41FA5}">
                      <a16:colId xmlns:a16="http://schemas.microsoft.com/office/drawing/2014/main" val="3802517198"/>
                    </a:ext>
                  </a:extLst>
                </a:gridCol>
                <a:gridCol w="1714500">
                  <a:extLst>
                    <a:ext uri="{9D8B030D-6E8A-4147-A177-3AD203B41FA5}">
                      <a16:colId xmlns:a16="http://schemas.microsoft.com/office/drawing/2014/main" val="776406827"/>
                    </a:ext>
                  </a:extLst>
                </a:gridCol>
                <a:gridCol w="813854">
                  <a:extLst>
                    <a:ext uri="{9D8B030D-6E8A-4147-A177-3AD203B41FA5}">
                      <a16:colId xmlns:a16="http://schemas.microsoft.com/office/drawing/2014/main" val="3768560746"/>
                    </a:ext>
                  </a:extLst>
                </a:gridCol>
              </a:tblGrid>
              <a:tr h="370840">
                <a:tc>
                  <a:txBody>
                    <a:bodyPr/>
                    <a:lstStyle/>
                    <a:p>
                      <a:r>
                        <a:rPr lang="en-US" altLang="zh-CN" dirty="0" err="1"/>
                        <a:t>PKey</a:t>
                      </a:r>
                      <a:r>
                        <a:rPr lang="en-US" altLang="zh-CN" dirty="0"/>
                        <a:t> 0 Perm.</a:t>
                      </a:r>
                      <a:endParaRPr lang="zh-CN" altLang="en-US" dirty="0"/>
                    </a:p>
                  </a:txBody>
                  <a:tcPr>
                    <a:solidFill>
                      <a:srgbClr val="2F5597"/>
                    </a:solidFill>
                  </a:tcPr>
                </a:tc>
                <a:tc>
                  <a:txBody>
                    <a:bodyPr/>
                    <a:lstStyle/>
                    <a:p>
                      <a:r>
                        <a:rPr lang="en-US" altLang="zh-CN" dirty="0" err="1"/>
                        <a:t>PKey</a:t>
                      </a:r>
                      <a:r>
                        <a:rPr lang="en-US" altLang="zh-CN" dirty="0"/>
                        <a:t> 1 Perm.</a:t>
                      </a:r>
                      <a:endParaRPr lang="zh-CN" altLang="en-US" dirty="0"/>
                    </a:p>
                  </a:txBody>
                  <a:tcPr>
                    <a:solidFill>
                      <a:srgbClr val="2F5597"/>
                    </a:solidFill>
                  </a:tcPr>
                </a:tc>
                <a:tc>
                  <a:txBody>
                    <a:bodyPr/>
                    <a:lstStyle/>
                    <a:p>
                      <a:r>
                        <a:rPr lang="en-US" altLang="zh-CN" dirty="0"/>
                        <a:t>…</a:t>
                      </a:r>
                      <a:endParaRPr lang="zh-CN" altLang="en-US" dirty="0"/>
                    </a:p>
                  </a:txBody>
                  <a:tcPr>
                    <a:solidFill>
                      <a:srgbClr val="2F5597"/>
                    </a:solidFill>
                  </a:tcPr>
                </a:tc>
                <a:extLst>
                  <a:ext uri="{0D108BD9-81ED-4DB2-BD59-A6C34878D82A}">
                    <a16:rowId xmlns:a16="http://schemas.microsoft.com/office/drawing/2014/main" val="1586149224"/>
                  </a:ext>
                </a:extLst>
              </a:tr>
            </a:tbl>
          </a:graphicData>
        </a:graphic>
      </p:graphicFrame>
      <p:sp>
        <p:nvSpPr>
          <p:cNvPr id="102" name="Content Placeholder 2">
            <a:extLst>
              <a:ext uri="{FF2B5EF4-FFF2-40B4-BE49-F238E27FC236}">
                <a16:creationId xmlns:a16="http://schemas.microsoft.com/office/drawing/2014/main" id="{A3E51DE9-63BC-462E-83C3-5746D9454DA2}"/>
              </a:ext>
            </a:extLst>
          </p:cNvPr>
          <p:cNvSpPr txBox="1">
            <a:spLocks/>
          </p:cNvSpPr>
          <p:nvPr/>
        </p:nvSpPr>
        <p:spPr>
          <a:xfrm>
            <a:off x="8928043" y="1999877"/>
            <a:ext cx="238130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PKRU Register</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743694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500"/>
                                        <p:tgtEl>
                                          <p:spTgt spid="4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wipe(left)">
                                      <p:cBhvr>
                                        <p:cTn id="34" dur="500"/>
                                        <p:tgtEl>
                                          <p:spTgt spid="6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left)">
                                      <p:cBhvr>
                                        <p:cTn id="40" dur="500"/>
                                        <p:tgtEl>
                                          <p:spTgt spid="6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500"/>
                                        <p:tgtEl>
                                          <p:spTgt spid="6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left)">
                                      <p:cBhvr>
                                        <p:cTn id="46" dur="500"/>
                                        <p:tgtEl>
                                          <p:spTgt spid="7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wipe(left)">
                                      <p:cBhvr>
                                        <p:cTn id="49" dur="500"/>
                                        <p:tgtEl>
                                          <p:spTgt spid="8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left)">
                                      <p:cBhvr>
                                        <p:cTn id="52" dur="500"/>
                                        <p:tgtEl>
                                          <p:spTgt spid="8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left)">
                                      <p:cBhvr>
                                        <p:cTn id="55" dur="500"/>
                                        <p:tgtEl>
                                          <p:spTgt spid="8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wipe(left)">
                                      <p:cBhvr>
                                        <p:cTn id="58" dur="500"/>
                                        <p:tgtEl>
                                          <p:spTgt spid="8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wipe(left)">
                                      <p:cBhvr>
                                        <p:cTn id="61" dur="5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xit" presetSubtype="4" fill="hold" grpId="1" nodeType="clickEffect">
                                  <p:stCondLst>
                                    <p:cond delay="0"/>
                                  </p:stCondLst>
                                  <p:childTnLst>
                                    <p:animEffect transition="out" filter="wipe(down)">
                                      <p:cBhvr>
                                        <p:cTn id="65" dur="500"/>
                                        <p:tgtEl>
                                          <p:spTgt spid="48"/>
                                        </p:tgtEl>
                                      </p:cBhvr>
                                    </p:animEffect>
                                    <p:set>
                                      <p:cBhvr>
                                        <p:cTn id="66" dur="1" fill="hold">
                                          <p:stCondLst>
                                            <p:cond delay="499"/>
                                          </p:stCondLst>
                                        </p:cTn>
                                        <p:tgtEl>
                                          <p:spTgt spid="48"/>
                                        </p:tgtEl>
                                        <p:attrNameLst>
                                          <p:attrName>style.visibility</p:attrName>
                                        </p:attrNameLst>
                                      </p:cBhvr>
                                      <p:to>
                                        <p:strVal val="hidden"/>
                                      </p:to>
                                    </p:set>
                                  </p:childTnLst>
                                </p:cTn>
                              </p:par>
                              <p:par>
                                <p:cTn id="67" presetID="22" presetClass="exit" presetSubtype="4" fill="hold" grpId="1" nodeType="withEffect">
                                  <p:stCondLst>
                                    <p:cond delay="0"/>
                                  </p:stCondLst>
                                  <p:childTnLst>
                                    <p:animEffect transition="out" filter="wipe(down)">
                                      <p:cBhvr>
                                        <p:cTn id="68" dur="500"/>
                                        <p:tgtEl>
                                          <p:spTgt spid="52"/>
                                        </p:tgtEl>
                                      </p:cBhvr>
                                    </p:animEffect>
                                    <p:set>
                                      <p:cBhvr>
                                        <p:cTn id="69" dur="1" fill="hold">
                                          <p:stCondLst>
                                            <p:cond delay="499"/>
                                          </p:stCondLst>
                                        </p:cTn>
                                        <p:tgtEl>
                                          <p:spTgt spid="52"/>
                                        </p:tgtEl>
                                        <p:attrNameLst>
                                          <p:attrName>style.visibility</p:attrName>
                                        </p:attrNameLst>
                                      </p:cBhvr>
                                      <p:to>
                                        <p:strVal val="hidden"/>
                                      </p:to>
                                    </p:set>
                                  </p:childTnLst>
                                </p:cTn>
                              </p:par>
                              <p:par>
                                <p:cTn id="70" presetID="22" presetClass="exit" presetSubtype="4" fill="hold" grpId="1" nodeType="withEffect">
                                  <p:stCondLst>
                                    <p:cond delay="0"/>
                                  </p:stCondLst>
                                  <p:childTnLst>
                                    <p:animEffect transition="out" filter="wipe(down)">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22" presetClass="exit" presetSubtype="4" fill="hold" grpId="1" nodeType="withEffect">
                                  <p:stCondLst>
                                    <p:cond delay="0"/>
                                  </p:stCondLst>
                                  <p:childTnLst>
                                    <p:animEffect transition="out" filter="wipe(down)">
                                      <p:cBhvr>
                                        <p:cTn id="74" dur="500"/>
                                        <p:tgtEl>
                                          <p:spTgt spid="61"/>
                                        </p:tgtEl>
                                      </p:cBhvr>
                                    </p:animEffect>
                                    <p:set>
                                      <p:cBhvr>
                                        <p:cTn id="75" dur="1" fill="hold">
                                          <p:stCondLst>
                                            <p:cond delay="499"/>
                                          </p:stCondLst>
                                        </p:cTn>
                                        <p:tgtEl>
                                          <p:spTgt spid="61"/>
                                        </p:tgtEl>
                                        <p:attrNameLst>
                                          <p:attrName>style.visibility</p:attrName>
                                        </p:attrNameLst>
                                      </p:cBhvr>
                                      <p:to>
                                        <p:strVal val="hidden"/>
                                      </p:to>
                                    </p:set>
                                  </p:childTnLst>
                                </p:cTn>
                              </p:par>
                              <p:par>
                                <p:cTn id="76" presetID="22" presetClass="exit" presetSubtype="4" fill="hold" grpId="1" nodeType="withEffect">
                                  <p:stCondLst>
                                    <p:cond delay="0"/>
                                  </p:stCondLst>
                                  <p:childTnLst>
                                    <p:animEffect transition="out" filter="wipe(down)">
                                      <p:cBhvr>
                                        <p:cTn id="77" dur="500"/>
                                        <p:tgtEl>
                                          <p:spTgt spid="64"/>
                                        </p:tgtEl>
                                      </p:cBhvr>
                                    </p:animEffect>
                                    <p:set>
                                      <p:cBhvr>
                                        <p:cTn id="78" dur="1" fill="hold">
                                          <p:stCondLst>
                                            <p:cond delay="499"/>
                                          </p:stCondLst>
                                        </p:cTn>
                                        <p:tgtEl>
                                          <p:spTgt spid="6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wipe(left)">
                                      <p:cBhvr>
                                        <p:cTn id="83" dur="500"/>
                                        <p:tgtEl>
                                          <p:spTgt spid="8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87"/>
                                        </p:tgtEl>
                                        <p:attrNameLst>
                                          <p:attrName>style.visibility</p:attrName>
                                        </p:attrNameLst>
                                      </p:cBhvr>
                                      <p:to>
                                        <p:strVal val="visible"/>
                                      </p:to>
                                    </p:set>
                                    <p:animEffect transition="in" filter="wipe(left)">
                                      <p:cBhvr>
                                        <p:cTn id="88" dur="500"/>
                                        <p:tgtEl>
                                          <p:spTgt spid="87"/>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wipe(left)">
                                      <p:cBhvr>
                                        <p:cTn id="91" dur="500"/>
                                        <p:tgtEl>
                                          <p:spTgt spid="89"/>
                                        </p:tgtEl>
                                      </p:cBhvr>
                                    </p:animEffect>
                                  </p:childTnLst>
                                </p:cTn>
                              </p:par>
                              <p:par>
                                <p:cTn id="92" presetID="22" presetClass="entr" presetSubtype="2" fill="hold" nodeType="withEffect">
                                  <p:stCondLst>
                                    <p:cond delay="0"/>
                                  </p:stCondLst>
                                  <p:childTnLst>
                                    <p:set>
                                      <p:cBhvr>
                                        <p:cTn id="93" dur="1" fill="hold">
                                          <p:stCondLst>
                                            <p:cond delay="0"/>
                                          </p:stCondLst>
                                        </p:cTn>
                                        <p:tgtEl>
                                          <p:spTgt spid="90"/>
                                        </p:tgtEl>
                                        <p:attrNameLst>
                                          <p:attrName>style.visibility</p:attrName>
                                        </p:attrNameLst>
                                      </p:cBhvr>
                                      <p:to>
                                        <p:strVal val="visible"/>
                                      </p:to>
                                    </p:set>
                                    <p:animEffect transition="in" filter="wipe(right)">
                                      <p:cBhvr>
                                        <p:cTn id="94" dur="500"/>
                                        <p:tgtEl>
                                          <p:spTgt spid="90"/>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wipe(left)">
                                      <p:cBhvr>
                                        <p:cTn id="97" dur="500"/>
                                        <p:tgtEl>
                                          <p:spTgt spid="91"/>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wipe(left)">
                                      <p:cBhvr>
                                        <p:cTn id="100" dur="500"/>
                                        <p:tgtEl>
                                          <p:spTgt spid="9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wipe(left)">
                                      <p:cBhvr>
                                        <p:cTn id="105" dur="500"/>
                                        <p:tgtEl>
                                          <p:spTgt spid="93"/>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94"/>
                                        </p:tgtEl>
                                        <p:attrNameLst>
                                          <p:attrName>style.visibility</p:attrName>
                                        </p:attrNameLst>
                                      </p:cBhvr>
                                      <p:to>
                                        <p:strVal val="visible"/>
                                      </p:to>
                                    </p:set>
                                    <p:animEffect transition="in" filter="wipe(left)">
                                      <p:cBhvr>
                                        <p:cTn id="108" dur="500"/>
                                        <p:tgtEl>
                                          <p:spTgt spid="9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5"/>
                                        </p:tgtEl>
                                        <p:attrNameLst>
                                          <p:attrName>style.visibility</p:attrName>
                                        </p:attrNameLst>
                                      </p:cBhvr>
                                      <p:to>
                                        <p:strVal val="visible"/>
                                      </p:to>
                                    </p:set>
                                    <p:animEffect transition="in" filter="wipe(left)">
                                      <p:cBhvr>
                                        <p:cTn id="113" dur="500"/>
                                        <p:tgtEl>
                                          <p:spTgt spid="95"/>
                                        </p:tgtEl>
                                      </p:cBhvr>
                                    </p:animEffect>
                                  </p:childTnLst>
                                </p:cTn>
                              </p:par>
                            </p:childTnLst>
                          </p:cTn>
                        </p:par>
                        <p:par>
                          <p:cTn id="114" fill="hold">
                            <p:stCondLst>
                              <p:cond delay="500"/>
                            </p:stCondLst>
                            <p:childTnLst>
                              <p:par>
                                <p:cTn id="115" presetID="22" presetClass="entr" presetSubtype="8" fill="hold" grpId="0" nodeType="afterEffect">
                                  <p:stCondLst>
                                    <p:cond delay="0"/>
                                  </p:stCondLst>
                                  <p:childTnLst>
                                    <p:set>
                                      <p:cBhvr>
                                        <p:cTn id="116" dur="1" fill="hold">
                                          <p:stCondLst>
                                            <p:cond delay="0"/>
                                          </p:stCondLst>
                                        </p:cTn>
                                        <p:tgtEl>
                                          <p:spTgt spid="96"/>
                                        </p:tgtEl>
                                        <p:attrNameLst>
                                          <p:attrName>style.visibility</p:attrName>
                                        </p:attrNameLst>
                                      </p:cBhvr>
                                      <p:to>
                                        <p:strVal val="visible"/>
                                      </p:to>
                                    </p:set>
                                    <p:animEffect transition="in" filter="wipe(left)">
                                      <p:cBhvr>
                                        <p:cTn id="117" dur="500"/>
                                        <p:tgtEl>
                                          <p:spTgt spid="96"/>
                                        </p:tgtEl>
                                      </p:cBhvr>
                                    </p:animEffect>
                                  </p:childTnLst>
                                </p:cTn>
                              </p:par>
                              <p:par>
                                <p:cTn id="118" presetID="22" presetClass="entr" presetSubtype="2" fill="hold" nodeType="withEffect">
                                  <p:stCondLst>
                                    <p:cond delay="0"/>
                                  </p:stCondLst>
                                  <p:childTnLst>
                                    <p:set>
                                      <p:cBhvr>
                                        <p:cTn id="119" dur="1" fill="hold">
                                          <p:stCondLst>
                                            <p:cond delay="0"/>
                                          </p:stCondLst>
                                        </p:cTn>
                                        <p:tgtEl>
                                          <p:spTgt spid="97"/>
                                        </p:tgtEl>
                                        <p:attrNameLst>
                                          <p:attrName>style.visibility</p:attrName>
                                        </p:attrNameLst>
                                      </p:cBhvr>
                                      <p:to>
                                        <p:strVal val="visible"/>
                                      </p:to>
                                    </p:set>
                                    <p:animEffect transition="in" filter="wipe(right)">
                                      <p:cBhvr>
                                        <p:cTn id="120" dur="500"/>
                                        <p:tgtEl>
                                          <p:spTgt spid="97"/>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02"/>
                                        </p:tgtEl>
                                        <p:attrNameLst>
                                          <p:attrName>style.visibility</p:attrName>
                                        </p:attrNameLst>
                                      </p:cBhvr>
                                      <p:to>
                                        <p:strVal val="visible"/>
                                      </p:to>
                                    </p:set>
                                    <p:animEffect transition="in" filter="wipe(left)">
                                      <p:cBhvr>
                                        <p:cTn id="123" dur="500"/>
                                        <p:tgtEl>
                                          <p:spTgt spid="102"/>
                                        </p:tgtEl>
                                      </p:cBhvr>
                                    </p:animEffect>
                                  </p:childTnLst>
                                </p:cTn>
                              </p:par>
                              <p:par>
                                <p:cTn id="124" presetID="22" presetClass="entr" presetSubtype="8" fill="hold" nodeType="withEffect">
                                  <p:stCondLst>
                                    <p:cond delay="0"/>
                                  </p:stCondLst>
                                  <p:childTnLst>
                                    <p:set>
                                      <p:cBhvr>
                                        <p:cTn id="125" dur="1" fill="hold">
                                          <p:stCondLst>
                                            <p:cond delay="0"/>
                                          </p:stCondLst>
                                        </p:cTn>
                                        <p:tgtEl>
                                          <p:spTgt spid="101"/>
                                        </p:tgtEl>
                                        <p:attrNameLst>
                                          <p:attrName>style.visibility</p:attrName>
                                        </p:attrNameLst>
                                      </p:cBhvr>
                                      <p:to>
                                        <p:strVal val="visible"/>
                                      </p:to>
                                    </p:set>
                                    <p:animEffect transition="in" filter="wipe(left)">
                                      <p:cBhvr>
                                        <p:cTn id="12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86" grpId="0" animBg="1"/>
      <p:bldP spid="46" grpId="0" animBg="1"/>
      <p:bldP spid="47" grpId="0" animBg="1"/>
      <p:bldP spid="48" grpId="0" animBg="1"/>
      <p:bldP spid="48" grpId="1" animBg="1"/>
      <p:bldP spid="50" grpId="0" animBg="1"/>
      <p:bldP spid="52" grpId="0" animBg="1"/>
      <p:bldP spid="52" grpId="1" animBg="1"/>
      <p:bldP spid="53" grpId="0" animBg="1"/>
      <p:bldP spid="54" grpId="0" animBg="1"/>
      <p:bldP spid="54" grpId="1" animBg="1"/>
      <p:bldP spid="55" grpId="0" animBg="1"/>
      <p:bldP spid="61" grpId="0" animBg="1"/>
      <p:bldP spid="61" grpId="1" animBg="1"/>
      <p:bldP spid="63" grpId="0" animBg="1"/>
      <p:bldP spid="64" grpId="0" animBg="1"/>
      <p:bldP spid="64" grpId="1" animBg="1"/>
      <p:bldP spid="67" grpId="0" animBg="1"/>
      <p:bldP spid="68" grpId="0" animBg="1"/>
      <p:bldP spid="71" grpId="0" animBg="1"/>
      <p:bldP spid="87" grpId="0"/>
      <p:bldP spid="88" grpId="0" animBg="1"/>
      <p:bldP spid="89" grpId="0" animBg="1"/>
      <p:bldP spid="91" grpId="0" animBg="1"/>
      <p:bldP spid="92" grpId="0" animBg="1"/>
      <p:bldP spid="93" grpId="0" animBg="1"/>
      <p:bldP spid="94" grpId="0" animBg="1"/>
      <p:bldP spid="96" grpId="0"/>
      <p:bldP spid="10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a:extLst>
              <a:ext uri="{FF2B5EF4-FFF2-40B4-BE49-F238E27FC236}">
                <a16:creationId xmlns:a16="http://schemas.microsoft.com/office/drawing/2014/main" id="{B435E42E-EE57-4D4B-84F4-48A943419F29}"/>
              </a:ext>
            </a:extLst>
          </p:cNvPr>
          <p:cNvSpPr/>
          <p:nvPr/>
        </p:nvSpPr>
        <p:spPr>
          <a:xfrm>
            <a:off x="1351994" y="3328218"/>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83" name="矩形 82">
            <a:extLst>
              <a:ext uri="{FF2B5EF4-FFF2-40B4-BE49-F238E27FC236}">
                <a16:creationId xmlns:a16="http://schemas.microsoft.com/office/drawing/2014/main" id="{16DBDBCD-3596-40FD-BC71-2E4FCA3BDEFB}"/>
              </a:ext>
            </a:extLst>
          </p:cNvPr>
          <p:cNvSpPr/>
          <p:nvPr/>
        </p:nvSpPr>
        <p:spPr>
          <a:xfrm>
            <a:off x="1351994" y="3660223"/>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84" name="矩形 83">
            <a:extLst>
              <a:ext uri="{FF2B5EF4-FFF2-40B4-BE49-F238E27FC236}">
                <a16:creationId xmlns:a16="http://schemas.microsoft.com/office/drawing/2014/main" id="{9778EA6A-58C0-436B-8AAF-B3A626AA363D}"/>
              </a:ext>
            </a:extLst>
          </p:cNvPr>
          <p:cNvSpPr/>
          <p:nvPr/>
        </p:nvSpPr>
        <p:spPr>
          <a:xfrm>
            <a:off x="1351994" y="3951648"/>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85" name="矩形 84">
            <a:extLst>
              <a:ext uri="{FF2B5EF4-FFF2-40B4-BE49-F238E27FC236}">
                <a16:creationId xmlns:a16="http://schemas.microsoft.com/office/drawing/2014/main" id="{324890F5-5335-4538-83B4-98361FD2152A}"/>
              </a:ext>
            </a:extLst>
          </p:cNvPr>
          <p:cNvSpPr/>
          <p:nvPr/>
        </p:nvSpPr>
        <p:spPr>
          <a:xfrm>
            <a:off x="1351994" y="4241133"/>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86" name="矩形 85">
            <a:extLst>
              <a:ext uri="{FF2B5EF4-FFF2-40B4-BE49-F238E27FC236}">
                <a16:creationId xmlns:a16="http://schemas.microsoft.com/office/drawing/2014/main" id="{278FD832-8BFD-427F-9D3E-61B0B727B219}"/>
              </a:ext>
            </a:extLst>
          </p:cNvPr>
          <p:cNvSpPr/>
          <p:nvPr/>
        </p:nvSpPr>
        <p:spPr>
          <a:xfrm>
            <a:off x="1345644" y="4572018"/>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Inefficiency of Software Virtualization</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32</a:t>
            </a:fld>
            <a:endParaRPr lang="zh-CN" altLang="en-US"/>
          </a:p>
        </p:txBody>
      </p:sp>
      <p:sp>
        <p:nvSpPr>
          <p:cNvPr id="34" name="Content Placeholder 2">
            <a:extLst>
              <a:ext uri="{FF2B5EF4-FFF2-40B4-BE49-F238E27FC236}">
                <a16:creationId xmlns:a16="http://schemas.microsoft.com/office/drawing/2014/main" id="{629F27F1-F859-451D-A380-79DA54555259}"/>
              </a:ext>
            </a:extLst>
          </p:cNvPr>
          <p:cNvSpPr txBox="1">
            <a:spLocks/>
          </p:cNvSpPr>
          <p:nvPr/>
        </p:nvSpPr>
        <p:spPr>
          <a:xfrm>
            <a:off x="1015999" y="1975189"/>
            <a:ext cx="1344425"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Page Table</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35" name="矩形 34">
            <a:extLst>
              <a:ext uri="{FF2B5EF4-FFF2-40B4-BE49-F238E27FC236}">
                <a16:creationId xmlns:a16="http://schemas.microsoft.com/office/drawing/2014/main" id="{C3A62B65-6D18-40A6-8868-3E944A195797}"/>
              </a:ext>
            </a:extLst>
          </p:cNvPr>
          <p:cNvSpPr/>
          <p:nvPr/>
        </p:nvSpPr>
        <p:spPr>
          <a:xfrm>
            <a:off x="554735" y="2467494"/>
            <a:ext cx="3858515" cy="3206231"/>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193B7C60-D98F-4E11-9BD4-B80F2302AAE9}"/>
              </a:ext>
            </a:extLst>
          </p:cNvPr>
          <p:cNvSpPr/>
          <p:nvPr/>
        </p:nvSpPr>
        <p:spPr>
          <a:xfrm>
            <a:off x="1351994" y="3004368"/>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a:t>Pkeys</a:t>
            </a:r>
            <a:endParaRPr lang="zh-CN" altLang="en-US" dirty="0"/>
          </a:p>
        </p:txBody>
      </p:sp>
      <p:sp>
        <p:nvSpPr>
          <p:cNvPr id="47" name="矩形 46">
            <a:extLst>
              <a:ext uri="{FF2B5EF4-FFF2-40B4-BE49-F238E27FC236}">
                <a16:creationId xmlns:a16="http://schemas.microsoft.com/office/drawing/2014/main" id="{99A147E6-6453-4F1F-A39C-202A5B700F8A}"/>
              </a:ext>
            </a:extLst>
          </p:cNvPr>
          <p:cNvSpPr/>
          <p:nvPr/>
        </p:nvSpPr>
        <p:spPr>
          <a:xfrm>
            <a:off x="735157" y="3004368"/>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PFN</a:t>
            </a:r>
            <a:endParaRPr lang="zh-CN" altLang="en-US" dirty="0"/>
          </a:p>
        </p:txBody>
      </p:sp>
      <p:sp>
        <p:nvSpPr>
          <p:cNvPr id="50" name="矩形 49">
            <a:extLst>
              <a:ext uri="{FF2B5EF4-FFF2-40B4-BE49-F238E27FC236}">
                <a16:creationId xmlns:a16="http://schemas.microsoft.com/office/drawing/2014/main" id="{F404C67B-75AF-4BD1-AF97-E664FA0755CF}"/>
              </a:ext>
            </a:extLst>
          </p:cNvPr>
          <p:cNvSpPr/>
          <p:nvPr/>
        </p:nvSpPr>
        <p:spPr>
          <a:xfrm>
            <a:off x="735157" y="3341603"/>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100</a:t>
            </a:r>
            <a:endParaRPr lang="zh-CN" altLang="en-US" dirty="0"/>
          </a:p>
        </p:txBody>
      </p:sp>
      <p:sp>
        <p:nvSpPr>
          <p:cNvPr id="53" name="矩形 52">
            <a:extLst>
              <a:ext uri="{FF2B5EF4-FFF2-40B4-BE49-F238E27FC236}">
                <a16:creationId xmlns:a16="http://schemas.microsoft.com/office/drawing/2014/main" id="{3B3A2660-2CCD-462A-B968-74517791C354}"/>
              </a:ext>
            </a:extLst>
          </p:cNvPr>
          <p:cNvSpPr/>
          <p:nvPr/>
        </p:nvSpPr>
        <p:spPr>
          <a:xfrm>
            <a:off x="735157" y="3673608"/>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101</a:t>
            </a:r>
            <a:endParaRPr lang="zh-CN" altLang="en-US" dirty="0"/>
          </a:p>
        </p:txBody>
      </p:sp>
      <p:sp>
        <p:nvSpPr>
          <p:cNvPr id="55" name="矩形 54">
            <a:extLst>
              <a:ext uri="{FF2B5EF4-FFF2-40B4-BE49-F238E27FC236}">
                <a16:creationId xmlns:a16="http://schemas.microsoft.com/office/drawing/2014/main" id="{310DEE10-A235-4D31-897C-BD6645692EA4}"/>
              </a:ext>
            </a:extLst>
          </p:cNvPr>
          <p:cNvSpPr/>
          <p:nvPr/>
        </p:nvSpPr>
        <p:spPr>
          <a:xfrm>
            <a:off x="735157" y="3965033"/>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102</a:t>
            </a:r>
            <a:endParaRPr lang="zh-CN" altLang="en-US" dirty="0"/>
          </a:p>
        </p:txBody>
      </p:sp>
      <p:sp>
        <p:nvSpPr>
          <p:cNvPr id="63" name="矩形 62">
            <a:extLst>
              <a:ext uri="{FF2B5EF4-FFF2-40B4-BE49-F238E27FC236}">
                <a16:creationId xmlns:a16="http://schemas.microsoft.com/office/drawing/2014/main" id="{5831C903-2835-44E8-BBC3-7200D1291605}"/>
              </a:ext>
            </a:extLst>
          </p:cNvPr>
          <p:cNvSpPr/>
          <p:nvPr/>
        </p:nvSpPr>
        <p:spPr>
          <a:xfrm>
            <a:off x="735157" y="4254518"/>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103</a:t>
            </a:r>
            <a:endParaRPr lang="zh-CN" altLang="en-US" dirty="0"/>
          </a:p>
        </p:txBody>
      </p:sp>
      <p:sp>
        <p:nvSpPr>
          <p:cNvPr id="67" name="矩形 66">
            <a:extLst>
              <a:ext uri="{FF2B5EF4-FFF2-40B4-BE49-F238E27FC236}">
                <a16:creationId xmlns:a16="http://schemas.microsoft.com/office/drawing/2014/main" id="{DE853BA5-0375-4417-9F48-AD72444841F4}"/>
              </a:ext>
            </a:extLst>
          </p:cNvPr>
          <p:cNvSpPr/>
          <p:nvPr/>
        </p:nvSpPr>
        <p:spPr>
          <a:xfrm>
            <a:off x="735157" y="4591753"/>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104</a:t>
            </a:r>
            <a:endParaRPr lang="zh-CN" altLang="en-US" dirty="0"/>
          </a:p>
        </p:txBody>
      </p:sp>
      <p:sp>
        <p:nvSpPr>
          <p:cNvPr id="68" name="矩形 67">
            <a:extLst>
              <a:ext uri="{FF2B5EF4-FFF2-40B4-BE49-F238E27FC236}">
                <a16:creationId xmlns:a16="http://schemas.microsoft.com/office/drawing/2014/main" id="{5599CC13-80E7-4964-A182-4B081B7B0A59}"/>
              </a:ext>
            </a:extLst>
          </p:cNvPr>
          <p:cNvSpPr/>
          <p:nvPr/>
        </p:nvSpPr>
        <p:spPr>
          <a:xfrm>
            <a:off x="1351994" y="4903858"/>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
        <p:nvSpPr>
          <p:cNvPr id="71" name="矩形 70">
            <a:extLst>
              <a:ext uri="{FF2B5EF4-FFF2-40B4-BE49-F238E27FC236}">
                <a16:creationId xmlns:a16="http://schemas.microsoft.com/office/drawing/2014/main" id="{9CC6B41C-D1D9-4C2F-8A5B-29D95600F421}"/>
              </a:ext>
            </a:extLst>
          </p:cNvPr>
          <p:cNvSpPr/>
          <p:nvPr/>
        </p:nvSpPr>
        <p:spPr>
          <a:xfrm>
            <a:off x="735157" y="4903858"/>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
        <p:nvSpPr>
          <p:cNvPr id="87" name="Content Placeholder 2">
            <a:extLst>
              <a:ext uri="{FF2B5EF4-FFF2-40B4-BE49-F238E27FC236}">
                <a16:creationId xmlns:a16="http://schemas.microsoft.com/office/drawing/2014/main" id="{7C3EC9CA-81BB-4C77-B826-73B458294721}"/>
              </a:ext>
            </a:extLst>
          </p:cNvPr>
          <p:cNvSpPr txBox="1">
            <a:spLocks/>
          </p:cNvSpPr>
          <p:nvPr/>
        </p:nvSpPr>
        <p:spPr>
          <a:xfrm>
            <a:off x="5695138" y="1975489"/>
            <a:ext cx="1344425"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TLB</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89" name="矩形 88">
            <a:extLst>
              <a:ext uri="{FF2B5EF4-FFF2-40B4-BE49-F238E27FC236}">
                <a16:creationId xmlns:a16="http://schemas.microsoft.com/office/drawing/2014/main" id="{46986E77-D5D5-42BC-AF26-2767D3E18BFA}"/>
              </a:ext>
            </a:extLst>
          </p:cNvPr>
          <p:cNvSpPr/>
          <p:nvPr/>
        </p:nvSpPr>
        <p:spPr>
          <a:xfrm>
            <a:off x="4913201" y="2477838"/>
            <a:ext cx="2324100" cy="208357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F2D5C4F8-887C-4077-8A53-103FAF6BE43C}"/>
              </a:ext>
            </a:extLst>
          </p:cNvPr>
          <p:cNvSpPr/>
          <p:nvPr/>
        </p:nvSpPr>
        <p:spPr>
          <a:xfrm>
            <a:off x="5897396" y="2599749"/>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a:t>Pkeys</a:t>
            </a:r>
            <a:endParaRPr lang="zh-CN" altLang="en-US" dirty="0"/>
          </a:p>
        </p:txBody>
      </p:sp>
      <p:sp>
        <p:nvSpPr>
          <p:cNvPr id="92" name="矩形 91">
            <a:extLst>
              <a:ext uri="{FF2B5EF4-FFF2-40B4-BE49-F238E27FC236}">
                <a16:creationId xmlns:a16="http://schemas.microsoft.com/office/drawing/2014/main" id="{15E74A28-0D56-47A8-AE51-6B044C8E44BA}"/>
              </a:ext>
            </a:extLst>
          </p:cNvPr>
          <p:cNvSpPr/>
          <p:nvPr/>
        </p:nvSpPr>
        <p:spPr>
          <a:xfrm>
            <a:off x="5271900" y="2605425"/>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PFN</a:t>
            </a:r>
            <a:endParaRPr lang="zh-CN" altLang="en-US" dirty="0"/>
          </a:p>
        </p:txBody>
      </p:sp>
      <p:sp>
        <p:nvSpPr>
          <p:cNvPr id="93" name="矩形 92">
            <a:extLst>
              <a:ext uri="{FF2B5EF4-FFF2-40B4-BE49-F238E27FC236}">
                <a16:creationId xmlns:a16="http://schemas.microsoft.com/office/drawing/2014/main" id="{83764C66-DCE9-4463-B79D-58F53DAD8245}"/>
              </a:ext>
            </a:extLst>
          </p:cNvPr>
          <p:cNvSpPr/>
          <p:nvPr/>
        </p:nvSpPr>
        <p:spPr>
          <a:xfrm>
            <a:off x="5897396" y="2923599"/>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94" name="矩形 93">
            <a:extLst>
              <a:ext uri="{FF2B5EF4-FFF2-40B4-BE49-F238E27FC236}">
                <a16:creationId xmlns:a16="http://schemas.microsoft.com/office/drawing/2014/main" id="{5851228F-A48B-42AD-AF29-B676FCCB7EC6}"/>
              </a:ext>
            </a:extLst>
          </p:cNvPr>
          <p:cNvSpPr/>
          <p:nvPr/>
        </p:nvSpPr>
        <p:spPr>
          <a:xfrm>
            <a:off x="5271900" y="2929275"/>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100</a:t>
            </a:r>
            <a:endParaRPr lang="zh-CN" altLang="en-US" dirty="0"/>
          </a:p>
        </p:txBody>
      </p:sp>
      <p:graphicFrame>
        <p:nvGraphicFramePr>
          <p:cNvPr id="101" name="表格 39">
            <a:extLst>
              <a:ext uri="{FF2B5EF4-FFF2-40B4-BE49-F238E27FC236}">
                <a16:creationId xmlns:a16="http://schemas.microsoft.com/office/drawing/2014/main" id="{E972158F-15CC-4571-8CE4-A6BE12168A39}"/>
              </a:ext>
            </a:extLst>
          </p:cNvPr>
          <p:cNvGraphicFramePr>
            <a:graphicFrameLocks noGrp="1"/>
          </p:cNvGraphicFramePr>
          <p:nvPr/>
        </p:nvGraphicFramePr>
        <p:xfrm>
          <a:off x="7779276" y="2853690"/>
          <a:ext cx="4210578" cy="370840"/>
        </p:xfrm>
        <a:graphic>
          <a:graphicData uri="http://schemas.openxmlformats.org/drawingml/2006/table">
            <a:tbl>
              <a:tblPr firstRow="1" bandRow="1">
                <a:tableStyleId>{5C22544A-7EE6-4342-B048-85BDC9FD1C3A}</a:tableStyleId>
              </a:tblPr>
              <a:tblGrid>
                <a:gridCol w="1682224">
                  <a:extLst>
                    <a:ext uri="{9D8B030D-6E8A-4147-A177-3AD203B41FA5}">
                      <a16:colId xmlns:a16="http://schemas.microsoft.com/office/drawing/2014/main" val="3802517198"/>
                    </a:ext>
                  </a:extLst>
                </a:gridCol>
                <a:gridCol w="1714500">
                  <a:extLst>
                    <a:ext uri="{9D8B030D-6E8A-4147-A177-3AD203B41FA5}">
                      <a16:colId xmlns:a16="http://schemas.microsoft.com/office/drawing/2014/main" val="776406827"/>
                    </a:ext>
                  </a:extLst>
                </a:gridCol>
                <a:gridCol w="813854">
                  <a:extLst>
                    <a:ext uri="{9D8B030D-6E8A-4147-A177-3AD203B41FA5}">
                      <a16:colId xmlns:a16="http://schemas.microsoft.com/office/drawing/2014/main" val="3768560746"/>
                    </a:ext>
                  </a:extLst>
                </a:gridCol>
              </a:tblGrid>
              <a:tr h="370840">
                <a:tc>
                  <a:txBody>
                    <a:bodyPr/>
                    <a:lstStyle/>
                    <a:p>
                      <a:r>
                        <a:rPr lang="en-US" altLang="zh-CN" dirty="0" err="1"/>
                        <a:t>Pkey</a:t>
                      </a:r>
                      <a:r>
                        <a:rPr lang="en-US" altLang="zh-CN" dirty="0"/>
                        <a:t> 0 Perm.</a:t>
                      </a:r>
                      <a:endParaRPr lang="zh-CN" altLang="en-US" dirty="0"/>
                    </a:p>
                  </a:txBody>
                  <a:tcPr>
                    <a:solidFill>
                      <a:srgbClr val="2F5597"/>
                    </a:solidFill>
                  </a:tcPr>
                </a:tc>
                <a:tc>
                  <a:txBody>
                    <a:bodyPr/>
                    <a:lstStyle/>
                    <a:p>
                      <a:r>
                        <a:rPr lang="en-US" altLang="zh-CN" dirty="0" err="1"/>
                        <a:t>Pkey</a:t>
                      </a:r>
                      <a:r>
                        <a:rPr lang="en-US" altLang="zh-CN" dirty="0"/>
                        <a:t> 1 Perm.</a:t>
                      </a:r>
                      <a:endParaRPr lang="zh-CN" altLang="en-US" dirty="0"/>
                    </a:p>
                  </a:txBody>
                  <a:tcPr>
                    <a:solidFill>
                      <a:srgbClr val="2F5597"/>
                    </a:solidFill>
                  </a:tcPr>
                </a:tc>
                <a:tc>
                  <a:txBody>
                    <a:bodyPr/>
                    <a:lstStyle/>
                    <a:p>
                      <a:r>
                        <a:rPr lang="en-US" altLang="zh-CN" dirty="0"/>
                        <a:t>…</a:t>
                      </a:r>
                      <a:endParaRPr lang="zh-CN" altLang="en-US" dirty="0"/>
                    </a:p>
                  </a:txBody>
                  <a:tcPr>
                    <a:solidFill>
                      <a:srgbClr val="2F5597"/>
                    </a:solidFill>
                  </a:tcPr>
                </a:tc>
                <a:extLst>
                  <a:ext uri="{0D108BD9-81ED-4DB2-BD59-A6C34878D82A}">
                    <a16:rowId xmlns:a16="http://schemas.microsoft.com/office/drawing/2014/main" val="1586149224"/>
                  </a:ext>
                </a:extLst>
              </a:tr>
            </a:tbl>
          </a:graphicData>
        </a:graphic>
      </p:graphicFrame>
      <p:sp>
        <p:nvSpPr>
          <p:cNvPr id="102" name="Content Placeholder 2">
            <a:extLst>
              <a:ext uri="{FF2B5EF4-FFF2-40B4-BE49-F238E27FC236}">
                <a16:creationId xmlns:a16="http://schemas.microsoft.com/office/drawing/2014/main" id="{A3E51DE9-63BC-462E-83C3-5746D9454DA2}"/>
              </a:ext>
            </a:extLst>
          </p:cNvPr>
          <p:cNvSpPr txBox="1">
            <a:spLocks/>
          </p:cNvSpPr>
          <p:nvPr/>
        </p:nvSpPr>
        <p:spPr>
          <a:xfrm>
            <a:off x="8928043" y="1999877"/>
            <a:ext cx="238130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PKRU Register</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38" name="Content Placeholder 2">
            <a:extLst>
              <a:ext uri="{FF2B5EF4-FFF2-40B4-BE49-F238E27FC236}">
                <a16:creationId xmlns:a16="http://schemas.microsoft.com/office/drawing/2014/main" id="{312F1486-C257-4C6B-8FC9-9010D84FA5BA}"/>
              </a:ext>
            </a:extLst>
          </p:cNvPr>
          <p:cNvSpPr txBox="1">
            <a:spLocks/>
          </p:cNvSpPr>
          <p:nvPr/>
        </p:nvSpPr>
        <p:spPr>
          <a:xfrm>
            <a:off x="959436" y="2570985"/>
            <a:ext cx="1147065"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PMO 1</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39" name="Content Placeholder 2">
            <a:extLst>
              <a:ext uri="{FF2B5EF4-FFF2-40B4-BE49-F238E27FC236}">
                <a16:creationId xmlns:a16="http://schemas.microsoft.com/office/drawing/2014/main" id="{CEC57E77-5029-4141-89D0-D7CE423B7142}"/>
              </a:ext>
            </a:extLst>
          </p:cNvPr>
          <p:cNvSpPr txBox="1">
            <a:spLocks/>
          </p:cNvSpPr>
          <p:nvPr/>
        </p:nvSpPr>
        <p:spPr>
          <a:xfrm>
            <a:off x="2895282" y="2570985"/>
            <a:ext cx="1147065"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accent1">
                    <a:lumMod val="50000"/>
                  </a:schemeClr>
                </a:solidFill>
                <a:latin typeface="Sitka Banner" panose="02000505000000020004" pitchFamily="2" charset="0"/>
                <a:cs typeface="Times New Roman" panose="02020603050405020304" pitchFamily="18" charset="0"/>
              </a:rPr>
              <a:t>PMO 2</a:t>
            </a:r>
            <a:endParaRPr lang="zh-CN" altLang="en-US" sz="2000" b="1" dirty="0">
              <a:solidFill>
                <a:schemeClr val="accent1">
                  <a:lumMod val="50000"/>
                </a:schemeClr>
              </a:solidFill>
              <a:latin typeface="Sitka Banner" panose="02000505000000020004" pitchFamily="2" charset="0"/>
              <a:cs typeface="Times New Roman" panose="02020603050405020304" pitchFamily="18" charset="0"/>
            </a:endParaRPr>
          </a:p>
        </p:txBody>
      </p:sp>
      <p:sp>
        <p:nvSpPr>
          <p:cNvPr id="40" name="矩形 39">
            <a:extLst>
              <a:ext uri="{FF2B5EF4-FFF2-40B4-BE49-F238E27FC236}">
                <a16:creationId xmlns:a16="http://schemas.microsoft.com/office/drawing/2014/main" id="{CB91CDAA-2D7A-48E9-BD1A-5D2E63C518CA}"/>
              </a:ext>
            </a:extLst>
          </p:cNvPr>
          <p:cNvSpPr/>
          <p:nvPr/>
        </p:nvSpPr>
        <p:spPr>
          <a:xfrm>
            <a:off x="5897396" y="3261399"/>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41" name="矩形 40">
            <a:extLst>
              <a:ext uri="{FF2B5EF4-FFF2-40B4-BE49-F238E27FC236}">
                <a16:creationId xmlns:a16="http://schemas.microsoft.com/office/drawing/2014/main" id="{0B85FBDF-FEB4-4254-AFC7-D56D41122FAC}"/>
              </a:ext>
            </a:extLst>
          </p:cNvPr>
          <p:cNvSpPr/>
          <p:nvPr/>
        </p:nvSpPr>
        <p:spPr>
          <a:xfrm>
            <a:off x="5271900" y="3267075"/>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103</a:t>
            </a:r>
            <a:endParaRPr lang="zh-CN" altLang="en-US" dirty="0"/>
          </a:p>
        </p:txBody>
      </p:sp>
      <p:sp>
        <p:nvSpPr>
          <p:cNvPr id="42" name="矩形 41">
            <a:extLst>
              <a:ext uri="{FF2B5EF4-FFF2-40B4-BE49-F238E27FC236}">
                <a16:creationId xmlns:a16="http://schemas.microsoft.com/office/drawing/2014/main" id="{F2E64434-AE3B-4BB1-9496-B4F3BC657640}"/>
              </a:ext>
            </a:extLst>
          </p:cNvPr>
          <p:cNvSpPr/>
          <p:nvPr/>
        </p:nvSpPr>
        <p:spPr>
          <a:xfrm>
            <a:off x="3297444" y="3322213"/>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43" name="矩形 42">
            <a:extLst>
              <a:ext uri="{FF2B5EF4-FFF2-40B4-BE49-F238E27FC236}">
                <a16:creationId xmlns:a16="http://schemas.microsoft.com/office/drawing/2014/main" id="{C59B65FF-DE8C-4890-A145-1B0BE94E902C}"/>
              </a:ext>
            </a:extLst>
          </p:cNvPr>
          <p:cNvSpPr/>
          <p:nvPr/>
        </p:nvSpPr>
        <p:spPr>
          <a:xfrm>
            <a:off x="3297444" y="3654218"/>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44" name="矩形 43">
            <a:extLst>
              <a:ext uri="{FF2B5EF4-FFF2-40B4-BE49-F238E27FC236}">
                <a16:creationId xmlns:a16="http://schemas.microsoft.com/office/drawing/2014/main" id="{746D9409-EC7C-4C9F-955E-0492C70CBE59}"/>
              </a:ext>
            </a:extLst>
          </p:cNvPr>
          <p:cNvSpPr/>
          <p:nvPr/>
        </p:nvSpPr>
        <p:spPr>
          <a:xfrm>
            <a:off x="3297444" y="3945643"/>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45" name="矩形 44">
            <a:extLst>
              <a:ext uri="{FF2B5EF4-FFF2-40B4-BE49-F238E27FC236}">
                <a16:creationId xmlns:a16="http://schemas.microsoft.com/office/drawing/2014/main" id="{5D3B76DC-8CC5-4439-AEFB-9DA5379766FA}"/>
              </a:ext>
            </a:extLst>
          </p:cNvPr>
          <p:cNvSpPr/>
          <p:nvPr/>
        </p:nvSpPr>
        <p:spPr>
          <a:xfrm>
            <a:off x="3297444" y="4235128"/>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49" name="矩形 48">
            <a:extLst>
              <a:ext uri="{FF2B5EF4-FFF2-40B4-BE49-F238E27FC236}">
                <a16:creationId xmlns:a16="http://schemas.microsoft.com/office/drawing/2014/main" id="{D24C540E-C51B-4C19-8840-77A3E10D2028}"/>
              </a:ext>
            </a:extLst>
          </p:cNvPr>
          <p:cNvSpPr/>
          <p:nvPr/>
        </p:nvSpPr>
        <p:spPr>
          <a:xfrm>
            <a:off x="3298831" y="4565490"/>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1</a:t>
            </a:r>
            <a:endParaRPr lang="zh-CN" altLang="en-US" dirty="0"/>
          </a:p>
        </p:txBody>
      </p:sp>
      <p:sp>
        <p:nvSpPr>
          <p:cNvPr id="51" name="矩形 50">
            <a:extLst>
              <a:ext uri="{FF2B5EF4-FFF2-40B4-BE49-F238E27FC236}">
                <a16:creationId xmlns:a16="http://schemas.microsoft.com/office/drawing/2014/main" id="{1A3235B6-C74C-4B0D-96CA-737C38C71C46}"/>
              </a:ext>
            </a:extLst>
          </p:cNvPr>
          <p:cNvSpPr/>
          <p:nvPr/>
        </p:nvSpPr>
        <p:spPr>
          <a:xfrm>
            <a:off x="3298831" y="2997840"/>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a:t>Pkeys</a:t>
            </a:r>
            <a:endParaRPr lang="zh-CN" altLang="en-US" dirty="0"/>
          </a:p>
        </p:txBody>
      </p:sp>
      <p:sp>
        <p:nvSpPr>
          <p:cNvPr id="56" name="矩形 55">
            <a:extLst>
              <a:ext uri="{FF2B5EF4-FFF2-40B4-BE49-F238E27FC236}">
                <a16:creationId xmlns:a16="http://schemas.microsoft.com/office/drawing/2014/main" id="{A2942D7A-1F9C-49CF-9E42-D4952754A17F}"/>
              </a:ext>
            </a:extLst>
          </p:cNvPr>
          <p:cNvSpPr/>
          <p:nvPr/>
        </p:nvSpPr>
        <p:spPr>
          <a:xfrm>
            <a:off x="2675409" y="3001601"/>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PFN</a:t>
            </a:r>
            <a:endParaRPr lang="zh-CN" altLang="en-US" dirty="0"/>
          </a:p>
        </p:txBody>
      </p:sp>
      <p:sp>
        <p:nvSpPr>
          <p:cNvPr id="57" name="矩形 56">
            <a:extLst>
              <a:ext uri="{FF2B5EF4-FFF2-40B4-BE49-F238E27FC236}">
                <a16:creationId xmlns:a16="http://schemas.microsoft.com/office/drawing/2014/main" id="{D3063A60-C4AC-4A2E-BD16-932E0FCF79CE}"/>
              </a:ext>
            </a:extLst>
          </p:cNvPr>
          <p:cNvSpPr/>
          <p:nvPr/>
        </p:nvSpPr>
        <p:spPr>
          <a:xfrm>
            <a:off x="2675409" y="3338836"/>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200</a:t>
            </a:r>
            <a:endParaRPr lang="zh-CN" altLang="en-US" dirty="0"/>
          </a:p>
        </p:txBody>
      </p:sp>
      <p:sp>
        <p:nvSpPr>
          <p:cNvPr id="58" name="矩形 57">
            <a:extLst>
              <a:ext uri="{FF2B5EF4-FFF2-40B4-BE49-F238E27FC236}">
                <a16:creationId xmlns:a16="http://schemas.microsoft.com/office/drawing/2014/main" id="{52EA42F0-2557-42AC-95F7-B380893BA6B5}"/>
              </a:ext>
            </a:extLst>
          </p:cNvPr>
          <p:cNvSpPr/>
          <p:nvPr/>
        </p:nvSpPr>
        <p:spPr>
          <a:xfrm>
            <a:off x="2675409" y="3670841"/>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201</a:t>
            </a:r>
            <a:endParaRPr lang="zh-CN" altLang="en-US" dirty="0"/>
          </a:p>
        </p:txBody>
      </p:sp>
      <p:sp>
        <p:nvSpPr>
          <p:cNvPr id="59" name="矩形 58">
            <a:extLst>
              <a:ext uri="{FF2B5EF4-FFF2-40B4-BE49-F238E27FC236}">
                <a16:creationId xmlns:a16="http://schemas.microsoft.com/office/drawing/2014/main" id="{1292589B-1BEF-4B9C-AEB7-47ABDA73D291}"/>
              </a:ext>
            </a:extLst>
          </p:cNvPr>
          <p:cNvSpPr/>
          <p:nvPr/>
        </p:nvSpPr>
        <p:spPr>
          <a:xfrm>
            <a:off x="2675409" y="3962266"/>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202</a:t>
            </a:r>
            <a:endParaRPr lang="zh-CN" altLang="en-US" dirty="0"/>
          </a:p>
        </p:txBody>
      </p:sp>
      <p:sp>
        <p:nvSpPr>
          <p:cNvPr id="60" name="矩形 59">
            <a:extLst>
              <a:ext uri="{FF2B5EF4-FFF2-40B4-BE49-F238E27FC236}">
                <a16:creationId xmlns:a16="http://schemas.microsoft.com/office/drawing/2014/main" id="{1C020577-D2F5-4046-AEDE-C4166292D111}"/>
              </a:ext>
            </a:extLst>
          </p:cNvPr>
          <p:cNvSpPr/>
          <p:nvPr/>
        </p:nvSpPr>
        <p:spPr>
          <a:xfrm>
            <a:off x="2675409" y="4251751"/>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203</a:t>
            </a:r>
            <a:endParaRPr lang="zh-CN" altLang="en-US" dirty="0"/>
          </a:p>
        </p:txBody>
      </p:sp>
      <p:sp>
        <p:nvSpPr>
          <p:cNvPr id="62" name="矩形 61">
            <a:extLst>
              <a:ext uri="{FF2B5EF4-FFF2-40B4-BE49-F238E27FC236}">
                <a16:creationId xmlns:a16="http://schemas.microsoft.com/office/drawing/2014/main" id="{B96CE1C5-CA9D-4C9D-B87E-CDF689609791}"/>
              </a:ext>
            </a:extLst>
          </p:cNvPr>
          <p:cNvSpPr/>
          <p:nvPr/>
        </p:nvSpPr>
        <p:spPr>
          <a:xfrm>
            <a:off x="2675409" y="4588986"/>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204</a:t>
            </a:r>
            <a:endParaRPr lang="zh-CN" altLang="en-US" dirty="0"/>
          </a:p>
        </p:txBody>
      </p:sp>
      <p:sp>
        <p:nvSpPr>
          <p:cNvPr id="65" name="矩形 64">
            <a:extLst>
              <a:ext uri="{FF2B5EF4-FFF2-40B4-BE49-F238E27FC236}">
                <a16:creationId xmlns:a16="http://schemas.microsoft.com/office/drawing/2014/main" id="{3E9621AE-0009-40DE-86DC-F3D738DEDE5A}"/>
              </a:ext>
            </a:extLst>
          </p:cNvPr>
          <p:cNvSpPr/>
          <p:nvPr/>
        </p:nvSpPr>
        <p:spPr>
          <a:xfrm>
            <a:off x="3298831" y="4897330"/>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
        <p:nvSpPr>
          <p:cNvPr id="66" name="矩形 65">
            <a:extLst>
              <a:ext uri="{FF2B5EF4-FFF2-40B4-BE49-F238E27FC236}">
                <a16:creationId xmlns:a16="http://schemas.microsoft.com/office/drawing/2014/main" id="{0527739A-12D2-429E-B27F-954C4623F376}"/>
              </a:ext>
            </a:extLst>
          </p:cNvPr>
          <p:cNvSpPr/>
          <p:nvPr/>
        </p:nvSpPr>
        <p:spPr>
          <a:xfrm>
            <a:off x="2675409" y="4901091"/>
            <a:ext cx="613662"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t>
            </a:r>
            <a:endParaRPr lang="zh-CN" altLang="en-US" dirty="0"/>
          </a:p>
        </p:txBody>
      </p:sp>
      <p:sp>
        <p:nvSpPr>
          <p:cNvPr id="48" name="矩形 47">
            <a:extLst>
              <a:ext uri="{FF2B5EF4-FFF2-40B4-BE49-F238E27FC236}">
                <a16:creationId xmlns:a16="http://schemas.microsoft.com/office/drawing/2014/main" id="{2C8E0456-7DB9-49B4-9258-C757A260A4A6}"/>
              </a:ext>
            </a:extLst>
          </p:cNvPr>
          <p:cNvSpPr/>
          <p:nvPr/>
        </p:nvSpPr>
        <p:spPr>
          <a:xfrm>
            <a:off x="3311382" y="3291333"/>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52" name="矩形 51">
            <a:extLst>
              <a:ext uri="{FF2B5EF4-FFF2-40B4-BE49-F238E27FC236}">
                <a16:creationId xmlns:a16="http://schemas.microsoft.com/office/drawing/2014/main" id="{1A6E4496-277A-4CC9-B066-2C799AF81D0D}"/>
              </a:ext>
            </a:extLst>
          </p:cNvPr>
          <p:cNvSpPr/>
          <p:nvPr/>
        </p:nvSpPr>
        <p:spPr>
          <a:xfrm>
            <a:off x="3311382" y="3623338"/>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54" name="矩形 53">
            <a:extLst>
              <a:ext uri="{FF2B5EF4-FFF2-40B4-BE49-F238E27FC236}">
                <a16:creationId xmlns:a16="http://schemas.microsoft.com/office/drawing/2014/main" id="{4FA6CF09-063E-418D-BBB4-39288E9360C6}"/>
              </a:ext>
            </a:extLst>
          </p:cNvPr>
          <p:cNvSpPr/>
          <p:nvPr/>
        </p:nvSpPr>
        <p:spPr>
          <a:xfrm>
            <a:off x="3311382" y="3914763"/>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61" name="矩形 60">
            <a:extLst>
              <a:ext uri="{FF2B5EF4-FFF2-40B4-BE49-F238E27FC236}">
                <a16:creationId xmlns:a16="http://schemas.microsoft.com/office/drawing/2014/main" id="{5B9A3D7A-8205-4E9C-80D5-7B791EEA16E2}"/>
              </a:ext>
            </a:extLst>
          </p:cNvPr>
          <p:cNvSpPr/>
          <p:nvPr/>
        </p:nvSpPr>
        <p:spPr>
          <a:xfrm>
            <a:off x="3311382" y="4204248"/>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64" name="矩形 63">
            <a:extLst>
              <a:ext uri="{FF2B5EF4-FFF2-40B4-BE49-F238E27FC236}">
                <a16:creationId xmlns:a16="http://schemas.microsoft.com/office/drawing/2014/main" id="{50C19CA6-AA2F-49AA-8912-C992F3D9769E}"/>
              </a:ext>
            </a:extLst>
          </p:cNvPr>
          <p:cNvSpPr/>
          <p:nvPr/>
        </p:nvSpPr>
        <p:spPr>
          <a:xfrm>
            <a:off x="3311382" y="4541483"/>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69" name="Rectangle: Rounded Corners 43">
            <a:extLst>
              <a:ext uri="{FF2B5EF4-FFF2-40B4-BE49-F238E27FC236}">
                <a16:creationId xmlns:a16="http://schemas.microsoft.com/office/drawing/2014/main" id="{DA7726B2-7E36-4909-A454-62A37D40FD84}"/>
              </a:ext>
            </a:extLst>
          </p:cNvPr>
          <p:cNvSpPr/>
          <p:nvPr/>
        </p:nvSpPr>
        <p:spPr>
          <a:xfrm>
            <a:off x="554735" y="1451931"/>
            <a:ext cx="1880301"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Clean </a:t>
            </a:r>
            <a:r>
              <a:rPr lang="en-US" altLang="zh-CN" dirty="0" err="1"/>
              <a:t>Pkeys</a:t>
            </a:r>
            <a:endParaRPr lang="zh-CN" altLang="en-US" dirty="0"/>
          </a:p>
        </p:txBody>
      </p:sp>
      <p:sp>
        <p:nvSpPr>
          <p:cNvPr id="70" name="矩形 69">
            <a:extLst>
              <a:ext uri="{FF2B5EF4-FFF2-40B4-BE49-F238E27FC236}">
                <a16:creationId xmlns:a16="http://schemas.microsoft.com/office/drawing/2014/main" id="{0351F300-8172-455A-A3F2-BF118D264563}"/>
              </a:ext>
            </a:extLst>
          </p:cNvPr>
          <p:cNvSpPr/>
          <p:nvPr/>
        </p:nvSpPr>
        <p:spPr>
          <a:xfrm>
            <a:off x="1351994" y="3324811"/>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72" name="矩形 71">
            <a:extLst>
              <a:ext uri="{FF2B5EF4-FFF2-40B4-BE49-F238E27FC236}">
                <a16:creationId xmlns:a16="http://schemas.microsoft.com/office/drawing/2014/main" id="{84DBD628-6CA4-4B64-9F54-239A3939027A}"/>
              </a:ext>
            </a:extLst>
          </p:cNvPr>
          <p:cNvSpPr/>
          <p:nvPr/>
        </p:nvSpPr>
        <p:spPr>
          <a:xfrm>
            <a:off x="1351994" y="3656816"/>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73" name="矩形 72">
            <a:extLst>
              <a:ext uri="{FF2B5EF4-FFF2-40B4-BE49-F238E27FC236}">
                <a16:creationId xmlns:a16="http://schemas.microsoft.com/office/drawing/2014/main" id="{9F2BD8DA-6C1B-46DD-8F61-9559E1EB1775}"/>
              </a:ext>
            </a:extLst>
          </p:cNvPr>
          <p:cNvSpPr/>
          <p:nvPr/>
        </p:nvSpPr>
        <p:spPr>
          <a:xfrm>
            <a:off x="1351994" y="3948241"/>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74" name="矩形 73">
            <a:extLst>
              <a:ext uri="{FF2B5EF4-FFF2-40B4-BE49-F238E27FC236}">
                <a16:creationId xmlns:a16="http://schemas.microsoft.com/office/drawing/2014/main" id="{95C9BB11-EFF6-4EB7-A85C-B081761758D2}"/>
              </a:ext>
            </a:extLst>
          </p:cNvPr>
          <p:cNvSpPr/>
          <p:nvPr/>
        </p:nvSpPr>
        <p:spPr>
          <a:xfrm>
            <a:off x="1351994" y="4237726"/>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75" name="矩形 74">
            <a:extLst>
              <a:ext uri="{FF2B5EF4-FFF2-40B4-BE49-F238E27FC236}">
                <a16:creationId xmlns:a16="http://schemas.microsoft.com/office/drawing/2014/main" id="{B30445CD-70D6-4BA9-907D-A57663D667F2}"/>
              </a:ext>
            </a:extLst>
          </p:cNvPr>
          <p:cNvSpPr/>
          <p:nvPr/>
        </p:nvSpPr>
        <p:spPr>
          <a:xfrm>
            <a:off x="1351994" y="4574961"/>
            <a:ext cx="1018288" cy="323850"/>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NULL(0)</a:t>
            </a:r>
            <a:endParaRPr lang="zh-CN" altLang="en-US" dirty="0"/>
          </a:p>
        </p:txBody>
      </p:sp>
      <p:sp>
        <p:nvSpPr>
          <p:cNvPr id="76" name="Rectangle: Rounded Corners 43">
            <a:extLst>
              <a:ext uri="{FF2B5EF4-FFF2-40B4-BE49-F238E27FC236}">
                <a16:creationId xmlns:a16="http://schemas.microsoft.com/office/drawing/2014/main" id="{34F0884E-D686-47ED-AD80-DB9957C7F3CC}"/>
              </a:ext>
            </a:extLst>
          </p:cNvPr>
          <p:cNvSpPr/>
          <p:nvPr/>
        </p:nvSpPr>
        <p:spPr>
          <a:xfrm>
            <a:off x="2582194" y="1449363"/>
            <a:ext cx="1880301"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Set </a:t>
            </a:r>
            <a:r>
              <a:rPr lang="en-US" altLang="zh-CN" dirty="0" err="1"/>
              <a:t>Pkeys</a:t>
            </a:r>
            <a:endParaRPr lang="zh-CN" altLang="en-US" dirty="0"/>
          </a:p>
        </p:txBody>
      </p:sp>
      <p:sp>
        <p:nvSpPr>
          <p:cNvPr id="77" name="Rectangle: Rounded Corners 43">
            <a:extLst>
              <a:ext uri="{FF2B5EF4-FFF2-40B4-BE49-F238E27FC236}">
                <a16:creationId xmlns:a16="http://schemas.microsoft.com/office/drawing/2014/main" id="{24030714-4B45-4FC7-A35F-06EE403E4F84}"/>
              </a:ext>
            </a:extLst>
          </p:cNvPr>
          <p:cNvSpPr/>
          <p:nvPr/>
        </p:nvSpPr>
        <p:spPr>
          <a:xfrm>
            <a:off x="8445735" y="1416407"/>
            <a:ext cx="3345924"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Store and restore permissions</a:t>
            </a:r>
            <a:endParaRPr lang="zh-CN" altLang="en-US" dirty="0"/>
          </a:p>
        </p:txBody>
      </p:sp>
      <p:cxnSp>
        <p:nvCxnSpPr>
          <p:cNvPr id="78" name="直接箭头连接符 77">
            <a:extLst>
              <a:ext uri="{FF2B5EF4-FFF2-40B4-BE49-F238E27FC236}">
                <a16:creationId xmlns:a16="http://schemas.microsoft.com/office/drawing/2014/main" id="{4963AC67-99C1-48C3-985C-15D303922C1B}"/>
              </a:ext>
            </a:extLst>
          </p:cNvPr>
          <p:cNvCxnSpPr>
            <a:cxnSpLocks/>
          </p:cNvCxnSpPr>
          <p:nvPr/>
        </p:nvCxnSpPr>
        <p:spPr>
          <a:xfrm flipV="1">
            <a:off x="10458450" y="3213025"/>
            <a:ext cx="0" cy="725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980768A-D184-4EEA-AF68-0175E132A84C}"/>
              </a:ext>
            </a:extLst>
          </p:cNvPr>
          <p:cNvCxnSpPr>
            <a:cxnSpLocks/>
          </p:cNvCxnSpPr>
          <p:nvPr/>
        </p:nvCxnSpPr>
        <p:spPr>
          <a:xfrm>
            <a:off x="9994900" y="3213025"/>
            <a:ext cx="0" cy="7216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0" name="Content Placeholder 2">
            <a:extLst>
              <a:ext uri="{FF2B5EF4-FFF2-40B4-BE49-F238E27FC236}">
                <a16:creationId xmlns:a16="http://schemas.microsoft.com/office/drawing/2014/main" id="{1C9A0F98-B3CD-4F56-9D38-1748C3E936A6}"/>
              </a:ext>
            </a:extLst>
          </p:cNvPr>
          <p:cNvSpPr txBox="1">
            <a:spLocks/>
          </p:cNvSpPr>
          <p:nvPr/>
        </p:nvSpPr>
        <p:spPr>
          <a:xfrm>
            <a:off x="8257518" y="3373274"/>
            <a:ext cx="1627047" cy="434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PMO 1 Perm.</a:t>
            </a:r>
            <a:endParaRPr lang="zh-CN" altLang="en-US" sz="2000" dirty="0">
              <a:latin typeface="Sitka Banner" panose="02000505000000020004" pitchFamily="2" charset="0"/>
              <a:cs typeface="Times New Roman" panose="02020603050405020304" pitchFamily="18" charset="0"/>
            </a:endParaRPr>
          </a:p>
        </p:txBody>
      </p:sp>
      <p:sp>
        <p:nvSpPr>
          <p:cNvPr id="81" name="Content Placeholder 2">
            <a:extLst>
              <a:ext uri="{FF2B5EF4-FFF2-40B4-BE49-F238E27FC236}">
                <a16:creationId xmlns:a16="http://schemas.microsoft.com/office/drawing/2014/main" id="{E15E4EC9-06D2-47E5-A9AD-6750C4159080}"/>
              </a:ext>
            </a:extLst>
          </p:cNvPr>
          <p:cNvSpPr txBox="1">
            <a:spLocks/>
          </p:cNvSpPr>
          <p:nvPr/>
        </p:nvSpPr>
        <p:spPr>
          <a:xfrm>
            <a:off x="10516710" y="3390531"/>
            <a:ext cx="1627047" cy="434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PMO 2 Perm.</a:t>
            </a:r>
            <a:endParaRPr lang="zh-CN" altLang="en-US" sz="2000" dirty="0">
              <a:latin typeface="Sitka Banner" panose="02000505000000020004" pitchFamily="2" charset="0"/>
              <a:cs typeface="Times New Roman" panose="02020603050405020304" pitchFamily="18" charset="0"/>
            </a:endParaRPr>
          </a:p>
        </p:txBody>
      </p:sp>
      <p:sp>
        <p:nvSpPr>
          <p:cNvPr id="98" name="Rectangle: Rounded Corners 43">
            <a:extLst>
              <a:ext uri="{FF2B5EF4-FFF2-40B4-BE49-F238E27FC236}">
                <a16:creationId xmlns:a16="http://schemas.microsoft.com/office/drawing/2014/main" id="{12D6FDD1-09D8-48F0-A785-70C0D165B25C}"/>
              </a:ext>
            </a:extLst>
          </p:cNvPr>
          <p:cNvSpPr/>
          <p:nvPr/>
        </p:nvSpPr>
        <p:spPr>
          <a:xfrm>
            <a:off x="4609653" y="1424130"/>
            <a:ext cx="3345924"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TLB invalidations</a:t>
            </a:r>
            <a:endParaRPr lang="zh-CN" altLang="en-US" dirty="0"/>
          </a:p>
        </p:txBody>
      </p:sp>
      <p:sp>
        <p:nvSpPr>
          <p:cNvPr id="99" name="Rectangle: Rounded Corners 43">
            <a:extLst>
              <a:ext uri="{FF2B5EF4-FFF2-40B4-BE49-F238E27FC236}">
                <a16:creationId xmlns:a16="http://schemas.microsoft.com/office/drawing/2014/main" id="{153DB84A-C1BF-4D94-B275-FCE7924EC460}"/>
              </a:ext>
            </a:extLst>
          </p:cNvPr>
          <p:cNvSpPr/>
          <p:nvPr/>
        </p:nvSpPr>
        <p:spPr>
          <a:xfrm>
            <a:off x="2895282" y="5621757"/>
            <a:ext cx="7093839"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All steps are needed when access evicted domain/PMO!</a:t>
            </a:r>
            <a:endParaRPr lang="zh-CN" altLang="en-US" sz="2400" dirty="0"/>
          </a:p>
        </p:txBody>
      </p:sp>
      <p:sp>
        <p:nvSpPr>
          <p:cNvPr id="100" name="Rectangle: Rounded Corners 43">
            <a:extLst>
              <a:ext uri="{FF2B5EF4-FFF2-40B4-BE49-F238E27FC236}">
                <a16:creationId xmlns:a16="http://schemas.microsoft.com/office/drawing/2014/main" id="{ACEF1177-518B-47BB-A75E-CF97FD1EAF10}"/>
              </a:ext>
            </a:extLst>
          </p:cNvPr>
          <p:cNvSpPr/>
          <p:nvPr/>
        </p:nvSpPr>
        <p:spPr>
          <a:xfrm>
            <a:off x="2435036" y="6212259"/>
            <a:ext cx="8081673"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~4000 cycles, 1 eviction per 1000 instructions ~ 400% overhead</a:t>
            </a:r>
            <a:endParaRPr lang="zh-CN" altLang="en-US" sz="2400" dirty="0"/>
          </a:p>
        </p:txBody>
      </p:sp>
      <p:cxnSp>
        <p:nvCxnSpPr>
          <p:cNvPr id="88" name="直接箭头连接符 87">
            <a:extLst>
              <a:ext uri="{FF2B5EF4-FFF2-40B4-BE49-F238E27FC236}">
                <a16:creationId xmlns:a16="http://schemas.microsoft.com/office/drawing/2014/main" id="{0DFB25BB-DC88-45C8-9128-6B93698ED854}"/>
              </a:ext>
            </a:extLst>
          </p:cNvPr>
          <p:cNvCxnSpPr>
            <a:cxnSpLocks/>
            <a:endCxn id="101" idx="1"/>
          </p:cNvCxnSpPr>
          <p:nvPr/>
        </p:nvCxnSpPr>
        <p:spPr>
          <a:xfrm>
            <a:off x="6912864" y="3039110"/>
            <a:ext cx="8664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09EAC26B-7B98-41C4-BA69-0EA22BB937B7}"/>
              </a:ext>
            </a:extLst>
          </p:cNvPr>
          <p:cNvCxnSpPr>
            <a:cxnSpLocks/>
            <a:stCxn id="101" idx="0"/>
          </p:cNvCxnSpPr>
          <p:nvPr/>
        </p:nvCxnSpPr>
        <p:spPr>
          <a:xfrm flipV="1">
            <a:off x="9884565" y="2590410"/>
            <a:ext cx="0" cy="2632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5" name="Content Placeholder 2">
            <a:extLst>
              <a:ext uri="{FF2B5EF4-FFF2-40B4-BE49-F238E27FC236}">
                <a16:creationId xmlns:a16="http://schemas.microsoft.com/office/drawing/2014/main" id="{41AA2139-6544-4D75-8113-D7EA7E5A9EF6}"/>
              </a:ext>
            </a:extLst>
          </p:cNvPr>
          <p:cNvSpPr txBox="1">
            <a:spLocks/>
          </p:cNvSpPr>
          <p:nvPr/>
        </p:nvSpPr>
        <p:spPr>
          <a:xfrm>
            <a:off x="8362080" y="2458529"/>
            <a:ext cx="1627047" cy="434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PMO 2 Perm.</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2246135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00"/>
                                        <p:tgtEl>
                                          <p:spTgt spid="5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left)">
                                      <p:cBhvr>
                                        <p:cTn id="28" dur="500"/>
                                        <p:tgtEl>
                                          <p:spTgt spid="5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500"/>
                                        <p:tgtEl>
                                          <p:spTgt spid="4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left)">
                                      <p:cBhvr>
                                        <p:cTn id="46" dur="500"/>
                                        <p:tgtEl>
                                          <p:spTgt spid="6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left)">
                                      <p:cBhvr>
                                        <p:cTn id="49" dur="500"/>
                                        <p:tgtEl>
                                          <p:spTgt spid="6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left)">
                                      <p:cBhvr>
                                        <p:cTn id="55" dur="500"/>
                                        <p:tgtEl>
                                          <p:spTgt spid="5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left)">
                                      <p:cBhvr>
                                        <p:cTn id="58" dur="500"/>
                                        <p:tgtEl>
                                          <p:spTgt spid="5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wipe(left)">
                                      <p:cBhvr>
                                        <p:cTn id="61" dur="500"/>
                                        <p:tgtEl>
                                          <p:spTgt spid="61"/>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500" fill="hold"/>
                                        <p:tgtEl>
                                          <p:spTgt spid="69"/>
                                        </p:tgtEl>
                                        <p:attrNameLst>
                                          <p:attrName>ppt_x</p:attrName>
                                        </p:attrNameLst>
                                      </p:cBhvr>
                                      <p:tavLst>
                                        <p:tav tm="0">
                                          <p:val>
                                            <p:strVal val="#ppt_x"/>
                                          </p:val>
                                        </p:tav>
                                        <p:tav tm="100000">
                                          <p:val>
                                            <p:strVal val="#ppt_x"/>
                                          </p:val>
                                        </p:tav>
                                      </p:tavLst>
                                    </p:anim>
                                    <p:anim calcmode="lin" valueType="num">
                                      <p:cBhvr additive="base">
                                        <p:cTn id="70" dur="500" fill="hold"/>
                                        <p:tgtEl>
                                          <p:spTgt spid="69"/>
                                        </p:tgtEl>
                                        <p:attrNameLst>
                                          <p:attrName>ppt_y</p:attrName>
                                        </p:attrNameLst>
                                      </p:cBhvr>
                                      <p:tavLst>
                                        <p:tav tm="0">
                                          <p:val>
                                            <p:strVal val="1+#ppt_h/2"/>
                                          </p:val>
                                        </p:tav>
                                        <p:tav tm="100000">
                                          <p:val>
                                            <p:strVal val="#ppt_y"/>
                                          </p:val>
                                        </p:tav>
                                      </p:tavLst>
                                    </p:anim>
                                  </p:childTnLst>
                                </p:cTn>
                              </p:par>
                            </p:childTnLst>
                          </p:cTn>
                        </p:par>
                        <p:par>
                          <p:cTn id="71" fill="hold">
                            <p:stCondLst>
                              <p:cond delay="500"/>
                            </p:stCondLst>
                            <p:childTnLst>
                              <p:par>
                                <p:cTn id="72" presetID="22" presetClass="entr" presetSubtype="8" fill="hold" grpId="0"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wipe(left)">
                                      <p:cBhvr>
                                        <p:cTn id="74" dur="500"/>
                                        <p:tgtEl>
                                          <p:spTgt spid="70"/>
                                        </p:tgtEl>
                                      </p:cBhvr>
                                    </p:animEffect>
                                  </p:childTnLst>
                                </p:cTn>
                              </p:par>
                            </p:childTnLst>
                          </p:cTn>
                        </p:par>
                        <p:par>
                          <p:cTn id="75" fill="hold">
                            <p:stCondLst>
                              <p:cond delay="1000"/>
                            </p:stCondLst>
                            <p:childTnLst>
                              <p:par>
                                <p:cTn id="76" presetID="22" presetClass="entr" presetSubtype="8" fill="hold" grpId="0" nodeType="after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wipe(left)">
                                      <p:cBhvr>
                                        <p:cTn id="78" dur="500"/>
                                        <p:tgtEl>
                                          <p:spTgt spid="72"/>
                                        </p:tgtEl>
                                      </p:cBhvr>
                                    </p:animEffect>
                                  </p:childTnLst>
                                </p:cTn>
                              </p:par>
                            </p:childTnLst>
                          </p:cTn>
                        </p:par>
                        <p:par>
                          <p:cTn id="79" fill="hold">
                            <p:stCondLst>
                              <p:cond delay="1500"/>
                            </p:stCondLst>
                            <p:childTnLst>
                              <p:par>
                                <p:cTn id="80" presetID="22" presetClass="entr" presetSubtype="8" fill="hold" grpId="0" nodeType="after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wipe(left)">
                                      <p:cBhvr>
                                        <p:cTn id="82" dur="500"/>
                                        <p:tgtEl>
                                          <p:spTgt spid="73"/>
                                        </p:tgtEl>
                                      </p:cBhvr>
                                    </p:animEffect>
                                  </p:childTnLst>
                                </p:cTn>
                              </p:par>
                            </p:childTnLst>
                          </p:cTn>
                        </p:par>
                        <p:par>
                          <p:cTn id="83" fill="hold">
                            <p:stCondLst>
                              <p:cond delay="2000"/>
                            </p:stCondLst>
                            <p:childTnLst>
                              <p:par>
                                <p:cTn id="84" presetID="22" presetClass="entr" presetSubtype="8" fill="hold" grpId="0"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wipe(left)">
                                      <p:cBhvr>
                                        <p:cTn id="86" dur="500"/>
                                        <p:tgtEl>
                                          <p:spTgt spid="74"/>
                                        </p:tgtEl>
                                      </p:cBhvr>
                                    </p:animEffect>
                                  </p:childTnLst>
                                </p:cTn>
                              </p:par>
                            </p:childTnLst>
                          </p:cTn>
                        </p:par>
                        <p:par>
                          <p:cTn id="87" fill="hold">
                            <p:stCondLst>
                              <p:cond delay="2500"/>
                            </p:stCondLst>
                            <p:childTnLst>
                              <p:par>
                                <p:cTn id="88" presetID="22" presetClass="entr" presetSubtype="8" fill="hold" grpId="0" nodeType="afterEffect">
                                  <p:stCondLst>
                                    <p:cond delay="0"/>
                                  </p:stCondLst>
                                  <p:childTnLst>
                                    <p:set>
                                      <p:cBhvr>
                                        <p:cTn id="89" dur="1" fill="hold">
                                          <p:stCondLst>
                                            <p:cond delay="0"/>
                                          </p:stCondLst>
                                        </p:cTn>
                                        <p:tgtEl>
                                          <p:spTgt spid="75"/>
                                        </p:tgtEl>
                                        <p:attrNameLst>
                                          <p:attrName>style.visibility</p:attrName>
                                        </p:attrNameLst>
                                      </p:cBhvr>
                                      <p:to>
                                        <p:strVal val="visible"/>
                                      </p:to>
                                    </p:set>
                                    <p:animEffect transition="in" filter="wipe(left)">
                                      <p:cBhvr>
                                        <p:cTn id="90" dur="500"/>
                                        <p:tgtEl>
                                          <p:spTgt spid="75"/>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ppt_x"/>
                                          </p:val>
                                        </p:tav>
                                        <p:tav tm="100000">
                                          <p:val>
                                            <p:strVal val="#ppt_x"/>
                                          </p:val>
                                        </p:tav>
                                      </p:tavLst>
                                    </p:anim>
                                    <p:anim calcmode="lin" valueType="num">
                                      <p:cBhvr additive="base">
                                        <p:cTn id="96"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grpId="1" nodeType="clickEffect">
                                  <p:stCondLst>
                                    <p:cond delay="0"/>
                                  </p:stCondLst>
                                  <p:childTnLst>
                                    <p:animEffect transition="out" filter="wipe(left)">
                                      <p:cBhvr>
                                        <p:cTn id="100" dur="500"/>
                                        <p:tgtEl>
                                          <p:spTgt spid="48"/>
                                        </p:tgtEl>
                                      </p:cBhvr>
                                    </p:animEffect>
                                    <p:set>
                                      <p:cBhvr>
                                        <p:cTn id="101" dur="1" fill="hold">
                                          <p:stCondLst>
                                            <p:cond delay="499"/>
                                          </p:stCondLst>
                                        </p:cTn>
                                        <p:tgtEl>
                                          <p:spTgt spid="48"/>
                                        </p:tgtEl>
                                        <p:attrNameLst>
                                          <p:attrName>style.visibility</p:attrName>
                                        </p:attrNameLst>
                                      </p:cBhvr>
                                      <p:to>
                                        <p:strVal val="hidden"/>
                                      </p:to>
                                    </p:set>
                                  </p:childTnLst>
                                </p:cTn>
                              </p:par>
                            </p:childTnLst>
                          </p:cTn>
                        </p:par>
                        <p:par>
                          <p:cTn id="102" fill="hold">
                            <p:stCondLst>
                              <p:cond delay="500"/>
                            </p:stCondLst>
                            <p:childTnLst>
                              <p:par>
                                <p:cTn id="103" presetID="22" presetClass="exit" presetSubtype="8" fill="hold" grpId="1" nodeType="afterEffect">
                                  <p:stCondLst>
                                    <p:cond delay="0"/>
                                  </p:stCondLst>
                                  <p:childTnLst>
                                    <p:animEffect transition="out" filter="wipe(left)">
                                      <p:cBhvr>
                                        <p:cTn id="104" dur="500"/>
                                        <p:tgtEl>
                                          <p:spTgt spid="52"/>
                                        </p:tgtEl>
                                      </p:cBhvr>
                                    </p:animEffect>
                                    <p:set>
                                      <p:cBhvr>
                                        <p:cTn id="105" dur="1" fill="hold">
                                          <p:stCondLst>
                                            <p:cond delay="499"/>
                                          </p:stCondLst>
                                        </p:cTn>
                                        <p:tgtEl>
                                          <p:spTgt spid="52"/>
                                        </p:tgtEl>
                                        <p:attrNameLst>
                                          <p:attrName>style.visibility</p:attrName>
                                        </p:attrNameLst>
                                      </p:cBhvr>
                                      <p:to>
                                        <p:strVal val="hidden"/>
                                      </p:to>
                                    </p:set>
                                  </p:childTnLst>
                                </p:cTn>
                              </p:par>
                            </p:childTnLst>
                          </p:cTn>
                        </p:par>
                        <p:par>
                          <p:cTn id="106" fill="hold">
                            <p:stCondLst>
                              <p:cond delay="1000"/>
                            </p:stCondLst>
                            <p:childTnLst>
                              <p:par>
                                <p:cTn id="107" presetID="22" presetClass="exit" presetSubtype="8" fill="hold" grpId="1" nodeType="afterEffect">
                                  <p:stCondLst>
                                    <p:cond delay="0"/>
                                  </p:stCondLst>
                                  <p:childTnLst>
                                    <p:animEffect transition="out" filter="wipe(left)">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childTnLst>
                          </p:cTn>
                        </p:par>
                        <p:par>
                          <p:cTn id="110" fill="hold">
                            <p:stCondLst>
                              <p:cond delay="1500"/>
                            </p:stCondLst>
                            <p:childTnLst>
                              <p:par>
                                <p:cTn id="111" presetID="22" presetClass="exit" presetSubtype="8" fill="hold" grpId="1" nodeType="afterEffect">
                                  <p:stCondLst>
                                    <p:cond delay="0"/>
                                  </p:stCondLst>
                                  <p:childTnLst>
                                    <p:animEffect transition="out" filter="wipe(left)">
                                      <p:cBhvr>
                                        <p:cTn id="112" dur="500"/>
                                        <p:tgtEl>
                                          <p:spTgt spid="61"/>
                                        </p:tgtEl>
                                      </p:cBhvr>
                                    </p:animEffect>
                                    <p:set>
                                      <p:cBhvr>
                                        <p:cTn id="113" dur="1" fill="hold">
                                          <p:stCondLst>
                                            <p:cond delay="499"/>
                                          </p:stCondLst>
                                        </p:cTn>
                                        <p:tgtEl>
                                          <p:spTgt spid="61"/>
                                        </p:tgtEl>
                                        <p:attrNameLst>
                                          <p:attrName>style.visibility</p:attrName>
                                        </p:attrNameLst>
                                      </p:cBhvr>
                                      <p:to>
                                        <p:strVal val="hidden"/>
                                      </p:to>
                                    </p:set>
                                  </p:childTnLst>
                                </p:cTn>
                              </p:par>
                            </p:childTnLst>
                          </p:cTn>
                        </p:par>
                        <p:par>
                          <p:cTn id="114" fill="hold">
                            <p:stCondLst>
                              <p:cond delay="2000"/>
                            </p:stCondLst>
                            <p:childTnLst>
                              <p:par>
                                <p:cTn id="115" presetID="22" presetClass="exit" presetSubtype="8" fill="hold" grpId="1" nodeType="afterEffect">
                                  <p:stCondLst>
                                    <p:cond delay="0"/>
                                  </p:stCondLst>
                                  <p:childTnLst>
                                    <p:animEffect transition="out" filter="wipe(left)">
                                      <p:cBhvr>
                                        <p:cTn id="116" dur="500"/>
                                        <p:tgtEl>
                                          <p:spTgt spid="64"/>
                                        </p:tgtEl>
                                      </p:cBhvr>
                                    </p:animEffect>
                                    <p:set>
                                      <p:cBhvr>
                                        <p:cTn id="117" dur="1" fill="hold">
                                          <p:stCondLst>
                                            <p:cond delay="499"/>
                                          </p:stCondLst>
                                        </p:cTn>
                                        <p:tgtEl>
                                          <p:spTgt spid="64"/>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500" fill="hold"/>
                                        <p:tgtEl>
                                          <p:spTgt spid="77"/>
                                        </p:tgtEl>
                                        <p:attrNameLst>
                                          <p:attrName>ppt_x</p:attrName>
                                        </p:attrNameLst>
                                      </p:cBhvr>
                                      <p:tavLst>
                                        <p:tav tm="0">
                                          <p:val>
                                            <p:strVal val="#ppt_x"/>
                                          </p:val>
                                        </p:tav>
                                        <p:tav tm="100000">
                                          <p:val>
                                            <p:strVal val="#ppt_x"/>
                                          </p:val>
                                        </p:tav>
                                      </p:tavLst>
                                    </p:anim>
                                    <p:anim calcmode="lin" valueType="num">
                                      <p:cBhvr additive="base">
                                        <p:cTn id="12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2" presetClass="entr" presetSubtype="2" fill="hold" nodeType="clickEffect">
                                  <p:stCondLst>
                                    <p:cond delay="0"/>
                                  </p:stCondLst>
                                  <p:childTnLst>
                                    <p:set>
                                      <p:cBhvr>
                                        <p:cTn id="127" dur="1" fill="hold">
                                          <p:stCondLst>
                                            <p:cond delay="0"/>
                                          </p:stCondLst>
                                        </p:cTn>
                                        <p:tgtEl>
                                          <p:spTgt spid="79"/>
                                        </p:tgtEl>
                                        <p:attrNameLst>
                                          <p:attrName>style.visibility</p:attrName>
                                        </p:attrNameLst>
                                      </p:cBhvr>
                                      <p:to>
                                        <p:strVal val="visible"/>
                                      </p:to>
                                    </p:set>
                                    <p:animEffect transition="in" filter="wipe(right)">
                                      <p:cBhvr>
                                        <p:cTn id="128" dur="500"/>
                                        <p:tgtEl>
                                          <p:spTgt spid="79"/>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wipe(left)">
                                      <p:cBhvr>
                                        <p:cTn id="131" dur="500"/>
                                        <p:tgtEl>
                                          <p:spTgt spid="80"/>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2" fill="hold" nodeType="clickEffect">
                                  <p:stCondLst>
                                    <p:cond delay="0"/>
                                  </p:stCondLst>
                                  <p:childTnLst>
                                    <p:set>
                                      <p:cBhvr>
                                        <p:cTn id="135" dur="1" fill="hold">
                                          <p:stCondLst>
                                            <p:cond delay="0"/>
                                          </p:stCondLst>
                                        </p:cTn>
                                        <p:tgtEl>
                                          <p:spTgt spid="78"/>
                                        </p:tgtEl>
                                        <p:attrNameLst>
                                          <p:attrName>style.visibility</p:attrName>
                                        </p:attrNameLst>
                                      </p:cBhvr>
                                      <p:to>
                                        <p:strVal val="visible"/>
                                      </p:to>
                                    </p:set>
                                    <p:animEffect transition="in" filter="wipe(right)">
                                      <p:cBhvr>
                                        <p:cTn id="136" dur="500"/>
                                        <p:tgtEl>
                                          <p:spTgt spid="78"/>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wipe(left)">
                                      <p:cBhvr>
                                        <p:cTn id="139" dur="500"/>
                                        <p:tgtEl>
                                          <p:spTgt spid="81"/>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88"/>
                                        </p:tgtEl>
                                        <p:attrNameLst>
                                          <p:attrName>style.visibility</p:attrName>
                                        </p:attrNameLst>
                                      </p:cBhvr>
                                      <p:to>
                                        <p:strVal val="visible"/>
                                      </p:to>
                                    </p:set>
                                    <p:animEffect transition="in" filter="wipe(left)">
                                      <p:cBhvr>
                                        <p:cTn id="144" dur="500"/>
                                        <p:tgtEl>
                                          <p:spTgt spid="88"/>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wipe(down)">
                                      <p:cBhvr>
                                        <p:cTn id="149" dur="500"/>
                                        <p:tgtEl>
                                          <p:spTgt spid="90"/>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95"/>
                                        </p:tgtEl>
                                        <p:attrNameLst>
                                          <p:attrName>style.visibility</p:attrName>
                                        </p:attrNameLst>
                                      </p:cBhvr>
                                      <p:to>
                                        <p:strVal val="visible"/>
                                      </p:to>
                                    </p:set>
                                    <p:animEffect transition="in" filter="wipe(left)">
                                      <p:cBhvr>
                                        <p:cTn id="152" dur="500"/>
                                        <p:tgtEl>
                                          <p:spTgt spid="95"/>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98"/>
                                        </p:tgtEl>
                                        <p:attrNameLst>
                                          <p:attrName>style.visibility</p:attrName>
                                        </p:attrNameLst>
                                      </p:cBhvr>
                                      <p:to>
                                        <p:strVal val="visible"/>
                                      </p:to>
                                    </p:set>
                                    <p:anim calcmode="lin" valueType="num">
                                      <p:cBhvr additive="base">
                                        <p:cTn id="157" dur="500" fill="hold"/>
                                        <p:tgtEl>
                                          <p:spTgt spid="98"/>
                                        </p:tgtEl>
                                        <p:attrNameLst>
                                          <p:attrName>ppt_x</p:attrName>
                                        </p:attrNameLst>
                                      </p:cBhvr>
                                      <p:tavLst>
                                        <p:tav tm="0">
                                          <p:val>
                                            <p:strVal val="#ppt_x"/>
                                          </p:val>
                                        </p:tav>
                                        <p:tav tm="100000">
                                          <p:val>
                                            <p:strVal val="#ppt_x"/>
                                          </p:val>
                                        </p:tav>
                                      </p:tavLst>
                                    </p:anim>
                                    <p:anim calcmode="lin" valueType="num">
                                      <p:cBhvr additive="base">
                                        <p:cTn id="15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2" presetClass="exit" presetSubtype="8" fill="hold" grpId="0" nodeType="clickEffect">
                                  <p:stCondLst>
                                    <p:cond delay="0"/>
                                  </p:stCondLst>
                                  <p:childTnLst>
                                    <p:animEffect transition="out" filter="wipe(left)">
                                      <p:cBhvr>
                                        <p:cTn id="162" dur="500"/>
                                        <p:tgtEl>
                                          <p:spTgt spid="94"/>
                                        </p:tgtEl>
                                      </p:cBhvr>
                                    </p:animEffect>
                                    <p:set>
                                      <p:cBhvr>
                                        <p:cTn id="163" dur="1" fill="hold">
                                          <p:stCondLst>
                                            <p:cond delay="499"/>
                                          </p:stCondLst>
                                        </p:cTn>
                                        <p:tgtEl>
                                          <p:spTgt spid="94"/>
                                        </p:tgtEl>
                                        <p:attrNameLst>
                                          <p:attrName>style.visibility</p:attrName>
                                        </p:attrNameLst>
                                      </p:cBhvr>
                                      <p:to>
                                        <p:strVal val="hidden"/>
                                      </p:to>
                                    </p:set>
                                  </p:childTnLst>
                                </p:cTn>
                              </p:par>
                              <p:par>
                                <p:cTn id="164" presetID="22" presetClass="exit" presetSubtype="8" fill="hold" grpId="0" nodeType="withEffect">
                                  <p:stCondLst>
                                    <p:cond delay="0"/>
                                  </p:stCondLst>
                                  <p:childTnLst>
                                    <p:animEffect transition="out" filter="wipe(left)">
                                      <p:cBhvr>
                                        <p:cTn id="165" dur="500"/>
                                        <p:tgtEl>
                                          <p:spTgt spid="41"/>
                                        </p:tgtEl>
                                      </p:cBhvr>
                                    </p:animEffect>
                                    <p:set>
                                      <p:cBhvr>
                                        <p:cTn id="166" dur="1" fill="hold">
                                          <p:stCondLst>
                                            <p:cond delay="499"/>
                                          </p:stCondLst>
                                        </p:cTn>
                                        <p:tgtEl>
                                          <p:spTgt spid="41"/>
                                        </p:tgtEl>
                                        <p:attrNameLst>
                                          <p:attrName>style.visibility</p:attrName>
                                        </p:attrNameLst>
                                      </p:cBhvr>
                                      <p:to>
                                        <p:strVal val="hidden"/>
                                      </p:to>
                                    </p:set>
                                  </p:childTnLst>
                                </p:cTn>
                              </p:par>
                              <p:par>
                                <p:cTn id="167" presetID="22" presetClass="exit" presetSubtype="8" fill="hold" grpId="0" nodeType="withEffect">
                                  <p:stCondLst>
                                    <p:cond delay="0"/>
                                  </p:stCondLst>
                                  <p:childTnLst>
                                    <p:animEffect transition="out" filter="wipe(left)">
                                      <p:cBhvr>
                                        <p:cTn id="168" dur="500"/>
                                        <p:tgtEl>
                                          <p:spTgt spid="40"/>
                                        </p:tgtEl>
                                      </p:cBhvr>
                                    </p:animEffect>
                                    <p:set>
                                      <p:cBhvr>
                                        <p:cTn id="169" dur="1" fill="hold">
                                          <p:stCondLst>
                                            <p:cond delay="499"/>
                                          </p:stCondLst>
                                        </p:cTn>
                                        <p:tgtEl>
                                          <p:spTgt spid="40"/>
                                        </p:tgtEl>
                                        <p:attrNameLst>
                                          <p:attrName>style.visibility</p:attrName>
                                        </p:attrNameLst>
                                      </p:cBhvr>
                                      <p:to>
                                        <p:strVal val="hidden"/>
                                      </p:to>
                                    </p:set>
                                  </p:childTnLst>
                                </p:cTn>
                              </p:par>
                              <p:par>
                                <p:cTn id="170" presetID="22" presetClass="exit" presetSubtype="8" fill="hold" grpId="0" nodeType="withEffect">
                                  <p:stCondLst>
                                    <p:cond delay="0"/>
                                  </p:stCondLst>
                                  <p:childTnLst>
                                    <p:animEffect transition="out" filter="wipe(left)">
                                      <p:cBhvr>
                                        <p:cTn id="171" dur="500"/>
                                        <p:tgtEl>
                                          <p:spTgt spid="93"/>
                                        </p:tgtEl>
                                      </p:cBhvr>
                                    </p:animEffect>
                                    <p:set>
                                      <p:cBhvr>
                                        <p:cTn id="172" dur="1" fill="hold">
                                          <p:stCondLst>
                                            <p:cond delay="499"/>
                                          </p:stCondLst>
                                        </p:cTn>
                                        <p:tgtEl>
                                          <p:spTgt spid="93"/>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6" presetClass="entr" presetSubtype="21" fill="hold" grpId="0" nodeType="clickEffect">
                                  <p:stCondLst>
                                    <p:cond delay="0"/>
                                  </p:stCondLst>
                                  <p:childTnLst>
                                    <p:set>
                                      <p:cBhvr>
                                        <p:cTn id="176" dur="1" fill="hold">
                                          <p:stCondLst>
                                            <p:cond delay="0"/>
                                          </p:stCondLst>
                                        </p:cTn>
                                        <p:tgtEl>
                                          <p:spTgt spid="99"/>
                                        </p:tgtEl>
                                        <p:attrNameLst>
                                          <p:attrName>style.visibility</p:attrName>
                                        </p:attrNameLst>
                                      </p:cBhvr>
                                      <p:to>
                                        <p:strVal val="visible"/>
                                      </p:to>
                                    </p:set>
                                    <p:animEffect transition="in" filter="barn(inVertical)">
                                      <p:cBhvr>
                                        <p:cTn id="177" dur="500"/>
                                        <p:tgtEl>
                                          <p:spTgt spid="99"/>
                                        </p:tgtEl>
                                      </p:cBhvr>
                                    </p:animEffect>
                                  </p:childTnLst>
                                </p:cTn>
                              </p:par>
                            </p:childTnLst>
                          </p:cTn>
                        </p:par>
                      </p:childTnLst>
                    </p:cTn>
                  </p:par>
                  <p:par>
                    <p:cTn id="178" fill="hold">
                      <p:stCondLst>
                        <p:cond delay="indefinite"/>
                      </p:stCondLst>
                      <p:childTnLst>
                        <p:par>
                          <p:cTn id="179" fill="hold">
                            <p:stCondLst>
                              <p:cond delay="0"/>
                            </p:stCondLst>
                            <p:childTnLst>
                              <p:par>
                                <p:cTn id="180" presetID="16" presetClass="entr" presetSubtype="21" fill="hold" grpId="0" nodeType="clickEffect">
                                  <p:stCondLst>
                                    <p:cond delay="0"/>
                                  </p:stCondLst>
                                  <p:childTnLst>
                                    <p:set>
                                      <p:cBhvr>
                                        <p:cTn id="181" dur="1" fill="hold">
                                          <p:stCondLst>
                                            <p:cond delay="0"/>
                                          </p:stCondLst>
                                        </p:cTn>
                                        <p:tgtEl>
                                          <p:spTgt spid="100"/>
                                        </p:tgtEl>
                                        <p:attrNameLst>
                                          <p:attrName>style.visibility</p:attrName>
                                        </p:attrNameLst>
                                      </p:cBhvr>
                                      <p:to>
                                        <p:strVal val="visible"/>
                                      </p:to>
                                    </p:set>
                                    <p:animEffect transition="in" filter="barn(inVertical)">
                                      <p:cBhvr>
                                        <p:cTn id="18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39" grpId="0"/>
      <p:bldP spid="40" grpId="0" animBg="1"/>
      <p:bldP spid="41" grpId="0" animBg="1"/>
      <p:bldP spid="42" grpId="0" animBg="1"/>
      <p:bldP spid="43" grpId="0" animBg="1"/>
      <p:bldP spid="44" grpId="0" animBg="1"/>
      <p:bldP spid="45" grpId="0" animBg="1"/>
      <p:bldP spid="49" grpId="0" animBg="1"/>
      <p:bldP spid="51" grpId="0" animBg="1"/>
      <p:bldP spid="56" grpId="0" animBg="1"/>
      <p:bldP spid="57" grpId="0" animBg="1"/>
      <p:bldP spid="58" grpId="0" animBg="1"/>
      <p:bldP spid="59" grpId="0" animBg="1"/>
      <p:bldP spid="60" grpId="0" animBg="1"/>
      <p:bldP spid="62" grpId="0" animBg="1"/>
      <p:bldP spid="65" grpId="0" animBg="1"/>
      <p:bldP spid="66" grpId="0" animBg="1"/>
      <p:bldP spid="48" grpId="0" animBg="1"/>
      <p:bldP spid="48" grpId="1" animBg="1"/>
      <p:bldP spid="52" grpId="0" animBg="1"/>
      <p:bldP spid="52" grpId="1" animBg="1"/>
      <p:bldP spid="54" grpId="0" animBg="1"/>
      <p:bldP spid="54" grpId="1" animBg="1"/>
      <p:bldP spid="61" grpId="0" animBg="1"/>
      <p:bldP spid="61" grpId="1" animBg="1"/>
      <p:bldP spid="64" grpId="0" animBg="1"/>
      <p:bldP spid="64" grpId="1" animBg="1"/>
      <p:bldP spid="69" grpId="0" animBg="1"/>
      <p:bldP spid="70" grpId="0" animBg="1"/>
      <p:bldP spid="72" grpId="0" animBg="1"/>
      <p:bldP spid="73" grpId="0" animBg="1"/>
      <p:bldP spid="74" grpId="0" animBg="1"/>
      <p:bldP spid="75" grpId="0" animBg="1"/>
      <p:bldP spid="76" grpId="0" animBg="1"/>
      <p:bldP spid="77" grpId="0" animBg="1"/>
      <p:bldP spid="80" grpId="0"/>
      <p:bldP spid="81" grpId="0"/>
      <p:bldP spid="98" grpId="0" animBg="1"/>
      <p:bldP spid="99" grpId="0" animBg="1"/>
      <p:bldP spid="100" grpId="0" animBg="1"/>
      <p:bldP spid="9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Two Hardware Virtualization Design</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33</a:t>
            </a:fld>
            <a:endParaRPr lang="zh-CN" altLang="en-US"/>
          </a:p>
        </p:txBody>
      </p:sp>
      <p:sp>
        <p:nvSpPr>
          <p:cNvPr id="69" name="Rectangle: Rounded Corners 43">
            <a:extLst>
              <a:ext uri="{FF2B5EF4-FFF2-40B4-BE49-F238E27FC236}">
                <a16:creationId xmlns:a16="http://schemas.microsoft.com/office/drawing/2014/main" id="{DA7726B2-7E36-4909-A454-62A37D40FD84}"/>
              </a:ext>
            </a:extLst>
          </p:cNvPr>
          <p:cNvSpPr/>
          <p:nvPr/>
        </p:nvSpPr>
        <p:spPr>
          <a:xfrm>
            <a:off x="554736" y="3012394"/>
            <a:ext cx="1880301"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Clean </a:t>
            </a:r>
            <a:r>
              <a:rPr lang="en-US" altLang="zh-CN" dirty="0" err="1"/>
              <a:t>Pkeys</a:t>
            </a:r>
            <a:endParaRPr lang="zh-CN" altLang="en-US" dirty="0"/>
          </a:p>
        </p:txBody>
      </p:sp>
      <p:sp>
        <p:nvSpPr>
          <p:cNvPr id="76" name="Rectangle: Rounded Corners 43">
            <a:extLst>
              <a:ext uri="{FF2B5EF4-FFF2-40B4-BE49-F238E27FC236}">
                <a16:creationId xmlns:a16="http://schemas.microsoft.com/office/drawing/2014/main" id="{34F0884E-D686-47ED-AD80-DB9957C7F3CC}"/>
              </a:ext>
            </a:extLst>
          </p:cNvPr>
          <p:cNvSpPr/>
          <p:nvPr/>
        </p:nvSpPr>
        <p:spPr>
          <a:xfrm>
            <a:off x="2582195" y="3009826"/>
            <a:ext cx="1880301"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Set </a:t>
            </a:r>
            <a:r>
              <a:rPr lang="en-US" altLang="zh-CN" dirty="0" err="1"/>
              <a:t>Pkeys</a:t>
            </a:r>
            <a:endParaRPr lang="zh-CN" altLang="en-US" dirty="0"/>
          </a:p>
        </p:txBody>
      </p:sp>
      <p:sp>
        <p:nvSpPr>
          <p:cNvPr id="77" name="Rectangle: Rounded Corners 43">
            <a:extLst>
              <a:ext uri="{FF2B5EF4-FFF2-40B4-BE49-F238E27FC236}">
                <a16:creationId xmlns:a16="http://schemas.microsoft.com/office/drawing/2014/main" id="{24030714-4B45-4FC7-A35F-06EE403E4F84}"/>
              </a:ext>
            </a:extLst>
          </p:cNvPr>
          <p:cNvSpPr/>
          <p:nvPr/>
        </p:nvSpPr>
        <p:spPr>
          <a:xfrm>
            <a:off x="8445736" y="2976870"/>
            <a:ext cx="3345924"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Store and restore permissions</a:t>
            </a:r>
            <a:endParaRPr lang="zh-CN" altLang="en-US" dirty="0"/>
          </a:p>
        </p:txBody>
      </p:sp>
      <p:sp>
        <p:nvSpPr>
          <p:cNvPr id="98" name="Rectangle: Rounded Corners 43">
            <a:extLst>
              <a:ext uri="{FF2B5EF4-FFF2-40B4-BE49-F238E27FC236}">
                <a16:creationId xmlns:a16="http://schemas.microsoft.com/office/drawing/2014/main" id="{12D6FDD1-09D8-48F0-A785-70C0D165B25C}"/>
              </a:ext>
            </a:extLst>
          </p:cNvPr>
          <p:cNvSpPr/>
          <p:nvPr/>
        </p:nvSpPr>
        <p:spPr>
          <a:xfrm>
            <a:off x="4609654" y="2984593"/>
            <a:ext cx="3345924"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TLB invalidations</a:t>
            </a:r>
            <a:endParaRPr lang="zh-CN" altLang="en-US" dirty="0"/>
          </a:p>
        </p:txBody>
      </p:sp>
      <p:sp>
        <p:nvSpPr>
          <p:cNvPr id="109" name="Rectangle: Rounded Corners 43">
            <a:extLst>
              <a:ext uri="{FF2B5EF4-FFF2-40B4-BE49-F238E27FC236}">
                <a16:creationId xmlns:a16="http://schemas.microsoft.com/office/drawing/2014/main" id="{F876B443-EA34-4656-879D-260931571A34}"/>
              </a:ext>
            </a:extLst>
          </p:cNvPr>
          <p:cNvSpPr/>
          <p:nvPr/>
        </p:nvSpPr>
        <p:spPr>
          <a:xfrm>
            <a:off x="862211" y="3877312"/>
            <a:ext cx="3439967"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MPK Virtualization</a:t>
            </a:r>
            <a:endParaRPr lang="zh-CN" altLang="en-US" sz="2400" dirty="0"/>
          </a:p>
        </p:txBody>
      </p:sp>
    </p:spTree>
    <p:extLst>
      <p:ext uri="{BB962C8B-B14F-4D97-AF65-F5344CB8AC3E}">
        <p14:creationId xmlns:p14="http://schemas.microsoft.com/office/powerpoint/2010/main" val="3243802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inVertic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69"/>
                                        </p:tgtEl>
                                      </p:cBhvr>
                                    </p:animEffect>
                                    <p:set>
                                      <p:cBhvr>
                                        <p:cTn id="12" dur="1" fill="hold">
                                          <p:stCondLst>
                                            <p:cond delay="499"/>
                                          </p:stCondLst>
                                        </p:cTn>
                                        <p:tgtEl>
                                          <p:spTgt spid="69"/>
                                        </p:tgtEl>
                                        <p:attrNameLst>
                                          <p:attrName>style.visibility</p:attrName>
                                        </p:attrNameLst>
                                      </p:cBhvr>
                                      <p:to>
                                        <p:strVal val="hidden"/>
                                      </p:to>
                                    </p:set>
                                  </p:childTnLst>
                                </p:cTn>
                              </p:par>
                              <p:par>
                                <p:cTn id="13" presetID="22" presetClass="exit" presetSubtype="8" fill="hold" grpId="0" nodeType="withEffect">
                                  <p:stCondLst>
                                    <p:cond delay="0"/>
                                  </p:stCondLst>
                                  <p:childTnLst>
                                    <p:animEffect transition="out" filter="wipe(left)">
                                      <p:cBhvr>
                                        <p:cTn id="14" dur="500"/>
                                        <p:tgtEl>
                                          <p:spTgt spid="76"/>
                                        </p:tgtEl>
                                      </p:cBhvr>
                                    </p:animEffect>
                                    <p:set>
                                      <p:cBhvr>
                                        <p:cTn id="15"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6" grpId="0" animBg="1"/>
      <p:bldP spid="10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Two Hardware Virtualization Design</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34</a:t>
            </a:fld>
            <a:endParaRPr lang="zh-CN" altLang="en-US"/>
          </a:p>
        </p:txBody>
      </p:sp>
      <p:sp>
        <p:nvSpPr>
          <p:cNvPr id="69" name="Rectangle: Rounded Corners 43">
            <a:extLst>
              <a:ext uri="{FF2B5EF4-FFF2-40B4-BE49-F238E27FC236}">
                <a16:creationId xmlns:a16="http://schemas.microsoft.com/office/drawing/2014/main" id="{DA7726B2-7E36-4909-A454-62A37D40FD84}"/>
              </a:ext>
            </a:extLst>
          </p:cNvPr>
          <p:cNvSpPr/>
          <p:nvPr/>
        </p:nvSpPr>
        <p:spPr>
          <a:xfrm>
            <a:off x="554736" y="3012394"/>
            <a:ext cx="1880301"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Clean </a:t>
            </a:r>
            <a:r>
              <a:rPr lang="en-US" altLang="zh-CN" dirty="0" err="1"/>
              <a:t>Pkeys</a:t>
            </a:r>
            <a:endParaRPr lang="zh-CN" altLang="en-US" dirty="0"/>
          </a:p>
        </p:txBody>
      </p:sp>
      <p:sp>
        <p:nvSpPr>
          <p:cNvPr id="76" name="Rectangle: Rounded Corners 43">
            <a:extLst>
              <a:ext uri="{FF2B5EF4-FFF2-40B4-BE49-F238E27FC236}">
                <a16:creationId xmlns:a16="http://schemas.microsoft.com/office/drawing/2014/main" id="{34F0884E-D686-47ED-AD80-DB9957C7F3CC}"/>
              </a:ext>
            </a:extLst>
          </p:cNvPr>
          <p:cNvSpPr/>
          <p:nvPr/>
        </p:nvSpPr>
        <p:spPr>
          <a:xfrm>
            <a:off x="2582195" y="3009826"/>
            <a:ext cx="1880301"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Set </a:t>
            </a:r>
            <a:r>
              <a:rPr lang="en-US" altLang="zh-CN" dirty="0" err="1"/>
              <a:t>Pkeys</a:t>
            </a:r>
            <a:endParaRPr lang="zh-CN" altLang="en-US" dirty="0"/>
          </a:p>
        </p:txBody>
      </p:sp>
      <p:sp>
        <p:nvSpPr>
          <p:cNvPr id="77" name="Rectangle: Rounded Corners 43">
            <a:extLst>
              <a:ext uri="{FF2B5EF4-FFF2-40B4-BE49-F238E27FC236}">
                <a16:creationId xmlns:a16="http://schemas.microsoft.com/office/drawing/2014/main" id="{24030714-4B45-4FC7-A35F-06EE403E4F84}"/>
              </a:ext>
            </a:extLst>
          </p:cNvPr>
          <p:cNvSpPr/>
          <p:nvPr/>
        </p:nvSpPr>
        <p:spPr>
          <a:xfrm>
            <a:off x="8445736" y="2976870"/>
            <a:ext cx="3345924"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Store and restore permissions</a:t>
            </a:r>
            <a:endParaRPr lang="zh-CN" altLang="en-US" dirty="0"/>
          </a:p>
        </p:txBody>
      </p:sp>
      <p:sp>
        <p:nvSpPr>
          <p:cNvPr id="98" name="Rectangle: Rounded Corners 43">
            <a:extLst>
              <a:ext uri="{FF2B5EF4-FFF2-40B4-BE49-F238E27FC236}">
                <a16:creationId xmlns:a16="http://schemas.microsoft.com/office/drawing/2014/main" id="{12D6FDD1-09D8-48F0-A785-70C0D165B25C}"/>
              </a:ext>
            </a:extLst>
          </p:cNvPr>
          <p:cNvSpPr/>
          <p:nvPr/>
        </p:nvSpPr>
        <p:spPr>
          <a:xfrm>
            <a:off x="4609654" y="2984593"/>
            <a:ext cx="3345924" cy="41129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TLB invalidations</a:t>
            </a:r>
            <a:endParaRPr lang="zh-CN" altLang="en-US" dirty="0"/>
          </a:p>
        </p:txBody>
      </p:sp>
      <p:sp>
        <p:nvSpPr>
          <p:cNvPr id="109" name="Rectangle: Rounded Corners 43">
            <a:extLst>
              <a:ext uri="{FF2B5EF4-FFF2-40B4-BE49-F238E27FC236}">
                <a16:creationId xmlns:a16="http://schemas.microsoft.com/office/drawing/2014/main" id="{F876B443-EA34-4656-879D-260931571A34}"/>
              </a:ext>
            </a:extLst>
          </p:cNvPr>
          <p:cNvSpPr/>
          <p:nvPr/>
        </p:nvSpPr>
        <p:spPr>
          <a:xfrm>
            <a:off x="1257756" y="4302762"/>
            <a:ext cx="6409480"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Domain Virtualization</a:t>
            </a:r>
            <a:endParaRPr lang="zh-CN" altLang="en-US" sz="2400" dirty="0"/>
          </a:p>
        </p:txBody>
      </p:sp>
    </p:spTree>
    <p:extLst>
      <p:ext uri="{BB962C8B-B14F-4D97-AF65-F5344CB8AC3E}">
        <p14:creationId xmlns:p14="http://schemas.microsoft.com/office/powerpoint/2010/main" val="940402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inVertic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69"/>
                                        </p:tgtEl>
                                      </p:cBhvr>
                                    </p:animEffect>
                                    <p:set>
                                      <p:cBhvr>
                                        <p:cTn id="12" dur="1" fill="hold">
                                          <p:stCondLst>
                                            <p:cond delay="499"/>
                                          </p:stCondLst>
                                        </p:cTn>
                                        <p:tgtEl>
                                          <p:spTgt spid="69"/>
                                        </p:tgtEl>
                                        <p:attrNameLst>
                                          <p:attrName>style.visibility</p:attrName>
                                        </p:attrNameLst>
                                      </p:cBhvr>
                                      <p:to>
                                        <p:strVal val="hidden"/>
                                      </p:to>
                                    </p:set>
                                  </p:childTnLst>
                                </p:cTn>
                              </p:par>
                              <p:par>
                                <p:cTn id="13" presetID="22" presetClass="exit" presetSubtype="8" fill="hold" grpId="0" nodeType="withEffect">
                                  <p:stCondLst>
                                    <p:cond delay="0"/>
                                  </p:stCondLst>
                                  <p:childTnLst>
                                    <p:animEffect transition="out" filter="wipe(left)">
                                      <p:cBhvr>
                                        <p:cTn id="14" dur="500"/>
                                        <p:tgtEl>
                                          <p:spTgt spid="76"/>
                                        </p:tgtEl>
                                      </p:cBhvr>
                                    </p:animEffect>
                                    <p:set>
                                      <p:cBhvr>
                                        <p:cTn id="15" dur="1" fill="hold">
                                          <p:stCondLst>
                                            <p:cond delay="499"/>
                                          </p:stCondLst>
                                        </p:cTn>
                                        <p:tgtEl>
                                          <p:spTgt spid="76"/>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500"/>
                                        <p:tgtEl>
                                          <p:spTgt spid="98"/>
                                        </p:tgtEl>
                                      </p:cBhvr>
                                    </p:animEffect>
                                    <p:set>
                                      <p:cBhvr>
                                        <p:cTn id="18"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6" grpId="0" animBg="1"/>
      <p:bldP spid="98" grpId="0" animBg="1"/>
      <p:bldP spid="10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31AF-5D3D-48D2-93B4-F60A80E36343}"/>
              </a:ext>
            </a:extLst>
          </p:cNvPr>
          <p:cNvSpPr>
            <a:spLocks noGrp="1"/>
          </p:cNvSpPr>
          <p:nvPr>
            <p:ph type="ctrTitle"/>
          </p:nvPr>
        </p:nvSpPr>
        <p:spPr>
          <a:xfrm>
            <a:off x="1402080" y="1194270"/>
            <a:ext cx="9387840" cy="1468437"/>
          </a:xfrm>
        </p:spPr>
        <p:txBody>
          <a:bodyPr>
            <a:noAutofit/>
          </a:bodyPr>
          <a:lstStyle/>
          <a:p>
            <a:r>
              <a:rPr lang="en-US" sz="4000" dirty="0">
                <a:latin typeface="Times New Roman" panose="02020603050405020304" pitchFamily="18" charset="0"/>
                <a:cs typeface="Times New Roman" panose="02020603050405020304" pitchFamily="18" charset="0"/>
              </a:rPr>
              <a:t>Temporal Exposure Reduction Protection for Persistent Memory</a:t>
            </a:r>
            <a:endParaRPr lang="zh-CN" altLang="en-US"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EF36505-C640-4211-B77F-6E946D5A8E1B}"/>
              </a:ext>
            </a:extLst>
          </p:cNvPr>
          <p:cNvSpPr>
            <a:spLocks noGrp="1"/>
          </p:cNvSpPr>
          <p:nvPr>
            <p:ph type="subTitle" idx="1"/>
          </p:nvPr>
        </p:nvSpPr>
        <p:spPr>
          <a:xfrm>
            <a:off x="1524000" y="3602038"/>
            <a:ext cx="9144000" cy="503913"/>
          </a:xfrm>
        </p:spPr>
        <p:txBody>
          <a:bodyPr/>
          <a:lstStyle/>
          <a:p>
            <a:r>
              <a:rPr lang="en-US" altLang="zh-CN" u="sng" dirty="0">
                <a:latin typeface="Times New Roman" panose="02020603050405020304" pitchFamily="18" charset="0"/>
                <a:cs typeface="Times New Roman" panose="02020603050405020304" pitchFamily="18" charset="0"/>
              </a:rPr>
              <a:t>Yuanchao Xu</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Chencheng</a:t>
            </a:r>
            <a:r>
              <a:rPr lang="en-US" altLang="zh-CN" dirty="0">
                <a:latin typeface="Times New Roman" panose="02020603050405020304" pitchFamily="18" charset="0"/>
                <a:cs typeface="Times New Roman" panose="02020603050405020304" pitchFamily="18" charset="0"/>
              </a:rPr>
              <a:t> Ye, Yan </a:t>
            </a:r>
            <a:r>
              <a:rPr lang="en-US" altLang="zh-CN" dirty="0" err="1">
                <a:latin typeface="Times New Roman" panose="02020603050405020304" pitchFamily="18" charset="0"/>
                <a:cs typeface="Times New Roman" panose="02020603050405020304" pitchFamily="18" charset="0"/>
              </a:rPr>
              <a:t>Solihin</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Xipeng</a:t>
            </a:r>
            <a:r>
              <a:rPr lang="en-US" altLang="zh-CN" dirty="0">
                <a:latin typeface="Times New Roman" panose="02020603050405020304" pitchFamily="18" charset="0"/>
                <a:cs typeface="Times New Roman" panose="02020603050405020304" pitchFamily="18" charset="0"/>
              </a:rPr>
              <a:t> Shen</a:t>
            </a:r>
            <a:endParaRPr lang="zh-CN" altLang="en-US" dirty="0">
              <a:latin typeface="Times New Roman" panose="02020603050405020304" pitchFamily="18" charset="0"/>
              <a:cs typeface="Times New Roman" panose="02020603050405020304" pitchFamily="18" charset="0"/>
            </a:endParaRPr>
          </a:p>
        </p:txBody>
      </p:sp>
      <p:pic>
        <p:nvPicPr>
          <p:cNvPr id="5" name="Picture 4" descr="A close up of a logo&#10;&#10;Description automatically generated">
            <a:extLst>
              <a:ext uri="{FF2B5EF4-FFF2-40B4-BE49-F238E27FC236}">
                <a16:creationId xmlns:a16="http://schemas.microsoft.com/office/drawing/2014/main" id="{CAE80CD4-E8CE-41D7-A43D-FE5173D1C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737" y="4682387"/>
            <a:ext cx="4188029" cy="1000223"/>
          </a:xfrm>
          <a:prstGeom prst="rect">
            <a:avLst/>
          </a:prstGeom>
        </p:spPr>
      </p:pic>
      <p:pic>
        <p:nvPicPr>
          <p:cNvPr id="7" name="Picture 6" descr="A picture containing drawing, stop, sign, red&#10;&#10;Description automatically generated">
            <a:extLst>
              <a:ext uri="{FF2B5EF4-FFF2-40B4-BE49-F238E27FC236}">
                <a16:creationId xmlns:a16="http://schemas.microsoft.com/office/drawing/2014/main" id="{75D1EB38-E187-467D-B8F2-FE7D461CD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989" y="4638112"/>
            <a:ext cx="2279475" cy="1097525"/>
          </a:xfrm>
          <a:prstGeom prst="rect">
            <a:avLst/>
          </a:prstGeom>
        </p:spPr>
      </p:pic>
      <p:pic>
        <p:nvPicPr>
          <p:cNvPr id="6" name="图片 5" descr="图片包含 游戏机, 食物, 画&#10;&#10;描述已自动生成">
            <a:extLst>
              <a:ext uri="{FF2B5EF4-FFF2-40B4-BE49-F238E27FC236}">
                <a16:creationId xmlns:a16="http://schemas.microsoft.com/office/drawing/2014/main" id="{D79B5202-CE41-413A-828D-853F3C64EF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20" y="4516176"/>
            <a:ext cx="1850897" cy="1332646"/>
          </a:xfrm>
          <a:prstGeom prst="rect">
            <a:avLst/>
          </a:prstGeom>
        </p:spPr>
      </p:pic>
      <p:sp>
        <p:nvSpPr>
          <p:cNvPr id="4" name="Slide Number Placeholder 3">
            <a:extLst>
              <a:ext uri="{FF2B5EF4-FFF2-40B4-BE49-F238E27FC236}">
                <a16:creationId xmlns:a16="http://schemas.microsoft.com/office/drawing/2014/main" id="{4BFD6EBD-3D88-6345-A15B-B8BE45879B9B}"/>
              </a:ext>
            </a:extLst>
          </p:cNvPr>
          <p:cNvSpPr>
            <a:spLocks noGrp="1"/>
          </p:cNvSpPr>
          <p:nvPr>
            <p:ph type="sldNum" sz="quarter" idx="12"/>
          </p:nvPr>
        </p:nvSpPr>
        <p:spPr/>
        <p:txBody>
          <a:bodyPr/>
          <a:lstStyle/>
          <a:p>
            <a:fld id="{A88F1DB0-8B43-D941-A153-7F9DB752BDF8}" type="slidenum">
              <a:rPr lang="en-CN" smtClean="0"/>
              <a:t>35</a:t>
            </a:fld>
            <a:endParaRPr lang="en-CN"/>
          </a:p>
        </p:txBody>
      </p:sp>
      <p:sp>
        <p:nvSpPr>
          <p:cNvPr id="8" name="Content Placeholder 2">
            <a:extLst>
              <a:ext uri="{FF2B5EF4-FFF2-40B4-BE49-F238E27FC236}">
                <a16:creationId xmlns:a16="http://schemas.microsoft.com/office/drawing/2014/main" id="{4F00696F-E102-364C-B13B-5ED88FE9B070}"/>
              </a:ext>
            </a:extLst>
          </p:cNvPr>
          <p:cNvSpPr txBox="1">
            <a:spLocks/>
          </p:cNvSpPr>
          <p:nvPr/>
        </p:nvSpPr>
        <p:spPr>
          <a:xfrm>
            <a:off x="5172002" y="6319836"/>
            <a:ext cx="1622497"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HPCA 2022</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3644556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5394A76-EF04-5D45-8E17-7F0056FC3F17}"/>
              </a:ext>
            </a:extLst>
          </p:cNvPr>
          <p:cNvSpPr txBox="1">
            <a:spLocks/>
          </p:cNvSpPr>
          <p:nvPr/>
        </p:nvSpPr>
        <p:spPr>
          <a:xfrm>
            <a:off x="909208" y="2567760"/>
            <a:ext cx="1222373" cy="4381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Sitka Banner" panose="02000505000000020004" pitchFamily="2" charset="0"/>
                <a:cs typeface="Times New Roman" panose="02020603050405020304" pitchFamily="18" charset="0"/>
              </a:rPr>
              <a:t>Process</a:t>
            </a:r>
            <a:endParaRPr lang="zh-CN" altLang="en-US" dirty="0">
              <a:latin typeface="Sitka Banner" panose="02000505000000020004" pitchFamily="2"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B91B42E-F935-B74B-AE07-E6D4B180BB07}"/>
              </a:ext>
            </a:extLst>
          </p:cNvPr>
          <p:cNvSpPr txBox="1">
            <a:spLocks/>
          </p:cNvSpPr>
          <p:nvPr/>
        </p:nvSpPr>
        <p:spPr>
          <a:xfrm>
            <a:off x="8401951" y="5947632"/>
            <a:ext cx="3443991"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PMO (Persistent memory objects) </a:t>
            </a:r>
            <a:endParaRPr lang="zh-CN" altLang="en-US" sz="2000" dirty="0">
              <a:latin typeface="Sitka Banner" panose="02000505000000020004" pitchFamily="2" charset="0"/>
              <a:cs typeface="Times New Roman" panose="02020603050405020304" pitchFamily="18" charset="0"/>
            </a:endParaRPr>
          </a:p>
        </p:txBody>
      </p:sp>
      <p:sp>
        <p:nvSpPr>
          <p:cNvPr id="13" name="Rectangle: Rounded Corners 7">
            <a:extLst>
              <a:ext uri="{FF2B5EF4-FFF2-40B4-BE49-F238E27FC236}">
                <a16:creationId xmlns:a16="http://schemas.microsoft.com/office/drawing/2014/main" id="{5E2D1510-475B-204A-B353-EAF14592AC98}"/>
              </a:ext>
            </a:extLst>
          </p:cNvPr>
          <p:cNvSpPr/>
          <p:nvPr/>
        </p:nvSpPr>
        <p:spPr>
          <a:xfrm>
            <a:off x="1187365" y="3331830"/>
            <a:ext cx="2464673" cy="799773"/>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Code A</a:t>
            </a:r>
            <a:endParaRPr lang="zh-CN" altLang="en-US" sz="2000" dirty="0">
              <a:latin typeface="Times New Roman" panose="02020603050405020304" pitchFamily="18" charset="0"/>
              <a:cs typeface="Times New Roman" panose="02020603050405020304" pitchFamily="18" charset="0"/>
            </a:endParaRPr>
          </a:p>
        </p:txBody>
      </p:sp>
      <p:sp>
        <p:nvSpPr>
          <p:cNvPr id="20" name="Rectangle: Rounded Corners 7">
            <a:extLst>
              <a:ext uri="{FF2B5EF4-FFF2-40B4-BE49-F238E27FC236}">
                <a16:creationId xmlns:a16="http://schemas.microsoft.com/office/drawing/2014/main" id="{F4708047-F8CE-EF42-8F50-6282A90D69EB}"/>
              </a:ext>
            </a:extLst>
          </p:cNvPr>
          <p:cNvSpPr/>
          <p:nvPr/>
        </p:nvSpPr>
        <p:spPr>
          <a:xfrm>
            <a:off x="1187364" y="4451308"/>
            <a:ext cx="2464673" cy="799773"/>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Code B</a:t>
            </a:r>
          </a:p>
        </p:txBody>
      </p:sp>
      <p:sp>
        <p:nvSpPr>
          <p:cNvPr id="21" name="Rectangle: Rounded Corners 7">
            <a:extLst>
              <a:ext uri="{FF2B5EF4-FFF2-40B4-BE49-F238E27FC236}">
                <a16:creationId xmlns:a16="http://schemas.microsoft.com/office/drawing/2014/main" id="{0964DAE7-781A-D94D-AC89-D8E6A616A033}"/>
              </a:ext>
            </a:extLst>
          </p:cNvPr>
          <p:cNvSpPr/>
          <p:nvPr/>
        </p:nvSpPr>
        <p:spPr>
          <a:xfrm>
            <a:off x="909208" y="3036214"/>
            <a:ext cx="3046800" cy="3449052"/>
          </a:xfrm>
          <a:prstGeom prst="roundRect">
            <a:avLst>
              <a:gd name="adj" fmla="val 0"/>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2" name="Rectangle: Rounded Corners 7">
            <a:extLst>
              <a:ext uri="{FF2B5EF4-FFF2-40B4-BE49-F238E27FC236}">
                <a16:creationId xmlns:a16="http://schemas.microsoft.com/office/drawing/2014/main" id="{B6A7D5CA-DCE3-C44C-B195-CC11AC1D8E1B}"/>
              </a:ext>
            </a:extLst>
          </p:cNvPr>
          <p:cNvSpPr/>
          <p:nvPr/>
        </p:nvSpPr>
        <p:spPr>
          <a:xfrm>
            <a:off x="1187365" y="5560910"/>
            <a:ext cx="2464673" cy="857910"/>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Code C </a:t>
            </a:r>
          </a:p>
          <a:p>
            <a:pPr algn="ctr"/>
            <a:r>
              <a:rPr lang="en-US" altLang="zh-CN" sz="2000" dirty="0">
                <a:latin typeface="Times New Roman" panose="02020603050405020304" pitchFamily="18" charset="0"/>
                <a:cs typeface="Times New Roman" panose="02020603050405020304" pitchFamily="18" charset="0"/>
              </a:rPr>
              <a:t>(Buggy third parity libraries)</a:t>
            </a:r>
            <a:endParaRPr lang="zh-CN" altLang="en-US" sz="2000" dirty="0">
              <a:latin typeface="Times New Roman" panose="02020603050405020304" pitchFamily="18" charset="0"/>
              <a:cs typeface="Times New Roman" panose="02020603050405020304" pitchFamily="18" charset="0"/>
            </a:endParaRPr>
          </a:p>
        </p:txBody>
      </p:sp>
      <p:sp>
        <p:nvSpPr>
          <p:cNvPr id="36" name="Content Placeholder 2">
            <a:extLst>
              <a:ext uri="{FF2B5EF4-FFF2-40B4-BE49-F238E27FC236}">
                <a16:creationId xmlns:a16="http://schemas.microsoft.com/office/drawing/2014/main" id="{C06B00D8-B75E-9C4D-A05B-5F6EDAD94E6D}"/>
              </a:ext>
            </a:extLst>
          </p:cNvPr>
          <p:cNvSpPr txBox="1">
            <a:spLocks/>
          </p:cNvSpPr>
          <p:nvPr/>
        </p:nvSpPr>
        <p:spPr>
          <a:xfrm>
            <a:off x="1210747" y="4140511"/>
            <a:ext cx="1553728"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(B, RW)</a:t>
            </a:r>
            <a:endParaRPr lang="zh-CN" altLang="en-US" sz="2000" dirty="0">
              <a:latin typeface="Sitka Banner" panose="02000505000000020004" pitchFamily="2" charset="0"/>
              <a:cs typeface="Times New Roman" panose="02020603050405020304" pitchFamily="18" charset="0"/>
            </a:endParaRPr>
          </a:p>
        </p:txBody>
      </p:sp>
      <p:sp>
        <p:nvSpPr>
          <p:cNvPr id="37" name="Content Placeholder 2">
            <a:extLst>
              <a:ext uri="{FF2B5EF4-FFF2-40B4-BE49-F238E27FC236}">
                <a16:creationId xmlns:a16="http://schemas.microsoft.com/office/drawing/2014/main" id="{EBD441CD-8ECC-864E-9238-314D9641C6A7}"/>
              </a:ext>
            </a:extLst>
          </p:cNvPr>
          <p:cNvSpPr txBox="1">
            <a:spLocks/>
          </p:cNvSpPr>
          <p:nvPr/>
        </p:nvSpPr>
        <p:spPr>
          <a:xfrm>
            <a:off x="1219812" y="5244379"/>
            <a:ext cx="1544663"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(B)</a:t>
            </a:r>
            <a:endParaRPr lang="zh-CN" altLang="en-US" sz="2000" dirty="0">
              <a:latin typeface="Sitka Banner" panose="02000505000000020004" pitchFamily="2" charset="0"/>
              <a:cs typeface="Times New Roman" panose="02020603050405020304" pitchFamily="18" charset="0"/>
            </a:endParaRPr>
          </a:p>
        </p:txBody>
      </p:sp>
      <p:pic>
        <p:nvPicPr>
          <p:cNvPr id="51" name="图形 90" descr="复选标记">
            <a:extLst>
              <a:ext uri="{FF2B5EF4-FFF2-40B4-BE49-F238E27FC236}">
                <a16:creationId xmlns:a16="http://schemas.microsoft.com/office/drawing/2014/main" id="{68592947-33F2-7C45-9EBC-BE925A663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6708" y="4239051"/>
            <a:ext cx="393726" cy="393726"/>
          </a:xfrm>
          <a:prstGeom prst="rect">
            <a:avLst/>
          </a:prstGeom>
        </p:spPr>
      </p:pic>
      <p:sp>
        <p:nvSpPr>
          <p:cNvPr id="53" name="乘号 85">
            <a:extLst>
              <a:ext uri="{FF2B5EF4-FFF2-40B4-BE49-F238E27FC236}">
                <a16:creationId xmlns:a16="http://schemas.microsoft.com/office/drawing/2014/main" id="{69117734-83EB-A449-A90A-EE25E65DD91F}"/>
              </a:ext>
            </a:extLst>
          </p:cNvPr>
          <p:cNvSpPr/>
          <p:nvPr/>
        </p:nvSpPr>
        <p:spPr>
          <a:xfrm>
            <a:off x="4537622" y="5513484"/>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Slide Number Placeholder 61">
            <a:extLst>
              <a:ext uri="{FF2B5EF4-FFF2-40B4-BE49-F238E27FC236}">
                <a16:creationId xmlns:a16="http://schemas.microsoft.com/office/drawing/2014/main" id="{2B4D286B-DD09-4943-842A-C243B99857E2}"/>
              </a:ext>
            </a:extLst>
          </p:cNvPr>
          <p:cNvSpPr>
            <a:spLocks noGrp="1"/>
          </p:cNvSpPr>
          <p:nvPr>
            <p:ph type="sldNum" sz="quarter" idx="12"/>
          </p:nvPr>
        </p:nvSpPr>
        <p:spPr/>
        <p:txBody>
          <a:bodyPr/>
          <a:lstStyle/>
          <a:p>
            <a:fld id="{A88F1DB0-8B43-D941-A153-7F9DB752BDF8}" type="slidenum">
              <a:rPr lang="en-CN" smtClean="0"/>
              <a:t>36</a:t>
            </a:fld>
            <a:endParaRPr lang="en-CN" dirty="0"/>
          </a:p>
        </p:txBody>
      </p:sp>
      <p:sp>
        <p:nvSpPr>
          <p:cNvPr id="49" name="Title 1">
            <a:extLst>
              <a:ext uri="{FF2B5EF4-FFF2-40B4-BE49-F238E27FC236}">
                <a16:creationId xmlns:a16="http://schemas.microsoft.com/office/drawing/2014/main" id="{5E3814C0-7ECC-49EA-82A7-A504FD6D1ACE}"/>
              </a:ext>
            </a:extLst>
          </p:cNvPr>
          <p:cNvSpPr txBox="1">
            <a:spLocks/>
          </p:cNvSpPr>
          <p:nvPr/>
        </p:nvSpPr>
        <p:spPr>
          <a:xfrm>
            <a:off x="1143001" y="148793"/>
            <a:ext cx="990599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646B5F"/>
                </a:solidFill>
                <a:latin typeface="Rockwell" panose="02060603020205020403" pitchFamily="18" charset="0"/>
                <a:cs typeface="Times New Roman" panose="02020603050405020304" pitchFamily="18" charset="0"/>
              </a:rPr>
              <a:t>Improving Security with Temporal Exposure</a:t>
            </a:r>
            <a:endParaRPr lang="zh-CN" altLang="en-US" sz="3600" dirty="0">
              <a:solidFill>
                <a:srgbClr val="646B5F"/>
              </a:solidFill>
              <a:latin typeface="Rockwell" panose="02060603020205020403" pitchFamily="18" charset="0"/>
              <a:cs typeface="Times New Roman" panose="02020603050405020304" pitchFamily="18" charset="0"/>
            </a:endParaRPr>
          </a:p>
        </p:txBody>
      </p:sp>
      <p:sp>
        <p:nvSpPr>
          <p:cNvPr id="67" name="乘号 85">
            <a:extLst>
              <a:ext uri="{FF2B5EF4-FFF2-40B4-BE49-F238E27FC236}">
                <a16:creationId xmlns:a16="http://schemas.microsoft.com/office/drawing/2014/main" id="{98D4ACF8-AD3F-43A8-9016-18A9459F5D45}"/>
              </a:ext>
            </a:extLst>
          </p:cNvPr>
          <p:cNvSpPr/>
          <p:nvPr/>
        </p:nvSpPr>
        <p:spPr>
          <a:xfrm>
            <a:off x="4689971" y="3230950"/>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ectangle: Rounded Corners 43">
            <a:extLst>
              <a:ext uri="{FF2B5EF4-FFF2-40B4-BE49-F238E27FC236}">
                <a16:creationId xmlns:a16="http://schemas.microsoft.com/office/drawing/2014/main" id="{B27B56B4-67E7-4540-90A2-01167BBCB54B}"/>
              </a:ext>
            </a:extLst>
          </p:cNvPr>
          <p:cNvSpPr/>
          <p:nvPr/>
        </p:nvSpPr>
        <p:spPr>
          <a:xfrm>
            <a:off x="1141413" y="850475"/>
            <a:ext cx="9267126" cy="528772"/>
          </a:xfrm>
          <a:prstGeom prst="roundRect">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Expose the data to process/thread only when it needs to access the data</a:t>
            </a:r>
            <a:endParaRPr lang="zh-CN" altLang="en-US" sz="2400" dirty="0"/>
          </a:p>
        </p:txBody>
      </p:sp>
      <p:sp>
        <p:nvSpPr>
          <p:cNvPr id="34" name="Rectangle: Rounded Corners 7">
            <a:extLst>
              <a:ext uri="{FF2B5EF4-FFF2-40B4-BE49-F238E27FC236}">
                <a16:creationId xmlns:a16="http://schemas.microsoft.com/office/drawing/2014/main" id="{44503425-1EAD-2E4A-A5BF-3D635E9EEDD6}"/>
              </a:ext>
            </a:extLst>
          </p:cNvPr>
          <p:cNvSpPr/>
          <p:nvPr/>
        </p:nvSpPr>
        <p:spPr>
          <a:xfrm>
            <a:off x="9887779" y="4548224"/>
            <a:ext cx="1121537"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PMO</a:t>
            </a:r>
            <a:endParaRPr lang="zh-CN" altLang="en-US" sz="2800" dirty="0">
              <a:latin typeface="Times New Roman" panose="02020603050405020304" pitchFamily="18" charset="0"/>
              <a:cs typeface="Times New Roman" panose="02020603050405020304" pitchFamily="18" charset="0"/>
            </a:endParaRPr>
          </a:p>
        </p:txBody>
      </p:sp>
      <p:cxnSp>
        <p:nvCxnSpPr>
          <p:cNvPr id="35" name="直接连接符 5">
            <a:extLst>
              <a:ext uri="{FF2B5EF4-FFF2-40B4-BE49-F238E27FC236}">
                <a16:creationId xmlns:a16="http://schemas.microsoft.com/office/drawing/2014/main" id="{C2E41B89-F924-6343-AA51-BA91A5B9078F}"/>
              </a:ext>
            </a:extLst>
          </p:cNvPr>
          <p:cNvCxnSpPr>
            <a:cxnSpLocks/>
          </p:cNvCxnSpPr>
          <p:nvPr/>
        </p:nvCxnSpPr>
        <p:spPr>
          <a:xfrm flipH="1">
            <a:off x="9887776" y="3439029"/>
            <a:ext cx="3" cy="2318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24">
            <a:extLst>
              <a:ext uri="{FF2B5EF4-FFF2-40B4-BE49-F238E27FC236}">
                <a16:creationId xmlns:a16="http://schemas.microsoft.com/office/drawing/2014/main" id="{5B1B0103-FDF5-EF41-BC64-129722289B68}"/>
              </a:ext>
            </a:extLst>
          </p:cNvPr>
          <p:cNvCxnSpPr>
            <a:cxnSpLocks/>
          </p:cNvCxnSpPr>
          <p:nvPr/>
        </p:nvCxnSpPr>
        <p:spPr>
          <a:xfrm>
            <a:off x="11009316" y="3439029"/>
            <a:ext cx="0" cy="23877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69BF9E4F-1CF6-4E41-B925-BE42C0F9AF6A}"/>
              </a:ext>
            </a:extLst>
          </p:cNvPr>
          <p:cNvSpPr txBox="1">
            <a:spLocks/>
          </p:cNvSpPr>
          <p:nvPr/>
        </p:nvSpPr>
        <p:spPr>
          <a:xfrm>
            <a:off x="9298245" y="2995044"/>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40" name="直接连接符 27">
            <a:extLst>
              <a:ext uri="{FF2B5EF4-FFF2-40B4-BE49-F238E27FC236}">
                <a16:creationId xmlns:a16="http://schemas.microsoft.com/office/drawing/2014/main" id="{74A71A22-4282-704D-B88D-6F9D222B72D3}"/>
              </a:ext>
            </a:extLst>
          </p:cNvPr>
          <p:cNvCxnSpPr>
            <a:cxnSpLocks/>
          </p:cNvCxnSpPr>
          <p:nvPr/>
        </p:nvCxnSpPr>
        <p:spPr>
          <a:xfrm>
            <a:off x="7006149" y="3439029"/>
            <a:ext cx="0" cy="2756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28">
            <a:extLst>
              <a:ext uri="{FF2B5EF4-FFF2-40B4-BE49-F238E27FC236}">
                <a16:creationId xmlns:a16="http://schemas.microsoft.com/office/drawing/2014/main" id="{13F28DAD-E712-A349-871B-96BA0D03ED3D}"/>
              </a:ext>
            </a:extLst>
          </p:cNvPr>
          <p:cNvCxnSpPr>
            <a:cxnSpLocks/>
          </p:cNvCxnSpPr>
          <p:nvPr/>
        </p:nvCxnSpPr>
        <p:spPr>
          <a:xfrm flipH="1">
            <a:off x="8127684" y="3439029"/>
            <a:ext cx="2" cy="2756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35C00437-46C6-C94A-97A0-82E86A73F0DB}"/>
              </a:ext>
            </a:extLst>
          </p:cNvPr>
          <p:cNvSpPr txBox="1">
            <a:spLocks/>
          </p:cNvSpPr>
          <p:nvPr/>
        </p:nvSpPr>
        <p:spPr>
          <a:xfrm>
            <a:off x="6416615" y="2995044"/>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Address Space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sp>
        <p:nvSpPr>
          <p:cNvPr id="43" name="Rectangle: Rounded Corners 7">
            <a:extLst>
              <a:ext uri="{FF2B5EF4-FFF2-40B4-BE49-F238E27FC236}">
                <a16:creationId xmlns:a16="http://schemas.microsoft.com/office/drawing/2014/main" id="{002DD32F-49E7-6348-95A4-F58E2CCA9C66}"/>
              </a:ext>
            </a:extLst>
          </p:cNvPr>
          <p:cNvSpPr/>
          <p:nvPr/>
        </p:nvSpPr>
        <p:spPr>
          <a:xfrm>
            <a:off x="7006148" y="3929458"/>
            <a:ext cx="1121537" cy="87875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PTEs</a:t>
            </a:r>
          </a:p>
        </p:txBody>
      </p:sp>
      <p:cxnSp>
        <p:nvCxnSpPr>
          <p:cNvPr id="44" name="直接箭头连接符 9">
            <a:extLst>
              <a:ext uri="{FF2B5EF4-FFF2-40B4-BE49-F238E27FC236}">
                <a16:creationId xmlns:a16="http://schemas.microsoft.com/office/drawing/2014/main" id="{04D27F5C-89AC-A945-A251-CB9978BCDC78}"/>
              </a:ext>
            </a:extLst>
          </p:cNvPr>
          <p:cNvCxnSpPr/>
          <p:nvPr/>
        </p:nvCxnSpPr>
        <p:spPr>
          <a:xfrm>
            <a:off x="8127685" y="4020321"/>
            <a:ext cx="1760093" cy="57607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33">
            <a:extLst>
              <a:ext uri="{FF2B5EF4-FFF2-40B4-BE49-F238E27FC236}">
                <a16:creationId xmlns:a16="http://schemas.microsoft.com/office/drawing/2014/main" id="{130CB933-DBC7-1341-A8C0-50BE735D2625}"/>
              </a:ext>
            </a:extLst>
          </p:cNvPr>
          <p:cNvCxnSpPr/>
          <p:nvPr/>
        </p:nvCxnSpPr>
        <p:spPr>
          <a:xfrm>
            <a:off x="8127684" y="4760047"/>
            <a:ext cx="1760093" cy="57607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94363D8B-E7DB-AB48-A09E-D5060732B0A1}"/>
              </a:ext>
            </a:extLst>
          </p:cNvPr>
          <p:cNvSpPr txBox="1">
            <a:spLocks/>
          </p:cNvSpPr>
          <p:nvPr/>
        </p:nvSpPr>
        <p:spPr>
          <a:xfrm>
            <a:off x="809066" y="1427966"/>
            <a:ext cx="8336579" cy="458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arenBoth"/>
            </a:pPr>
            <a:r>
              <a:rPr lang="en-US" altLang="zh-CN" sz="2600" dirty="0">
                <a:latin typeface="Sitka Banner" panose="02000505000000020004" pitchFamily="2" charset="0"/>
                <a:cs typeface="Times New Roman" panose="02020603050405020304" pitchFamily="18" charset="0"/>
              </a:rPr>
              <a:t>MERR [1]: attach and detach</a:t>
            </a:r>
          </a:p>
        </p:txBody>
      </p:sp>
      <p:sp>
        <p:nvSpPr>
          <p:cNvPr id="57" name="文本框 39">
            <a:extLst>
              <a:ext uri="{FF2B5EF4-FFF2-40B4-BE49-F238E27FC236}">
                <a16:creationId xmlns:a16="http://schemas.microsoft.com/office/drawing/2014/main" id="{146BA15E-684D-8749-807B-52E761386C1D}"/>
              </a:ext>
            </a:extLst>
          </p:cNvPr>
          <p:cNvSpPr txBox="1"/>
          <p:nvPr/>
        </p:nvSpPr>
        <p:spPr>
          <a:xfrm>
            <a:off x="1151503" y="1910028"/>
            <a:ext cx="6096000"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Sitka Banner" panose="02000505000000020004" pitchFamily="2" charset="0"/>
                <a:cs typeface="Times New Roman" panose="02020603050405020304" pitchFamily="18" charset="0"/>
              </a:rPr>
              <a:t>Process-level map and </a:t>
            </a:r>
            <a:r>
              <a:rPr lang="en-US" altLang="zh-CN" dirty="0" err="1">
                <a:latin typeface="Sitka Banner" panose="02000505000000020004" pitchFamily="2" charset="0"/>
                <a:cs typeface="Times New Roman" panose="02020603050405020304" pitchFamily="18" charset="0"/>
              </a:rPr>
              <a:t>ummap</a:t>
            </a:r>
            <a:r>
              <a:rPr lang="en-US" altLang="zh-CN" dirty="0">
                <a:latin typeface="Sitka Banner" panose="02000505000000020004" pitchFamily="2" charset="0"/>
                <a:cs typeface="Times New Roman" panose="02020603050405020304" pitchFamily="18" charset="0"/>
              </a:rPr>
              <a:t> system calls for PM</a:t>
            </a:r>
          </a:p>
          <a:p>
            <a:pPr marL="285750" indent="-285750">
              <a:buFont typeface="Arial" panose="020B0604020202020204" pitchFamily="34" charset="0"/>
              <a:buChar char="•"/>
            </a:pPr>
            <a:r>
              <a:rPr lang="en-US" altLang="zh-CN" dirty="0">
                <a:latin typeface="Sitka Banner" panose="02000505000000020004" pitchFamily="2" charset="0"/>
                <a:cs typeface="Times New Roman" panose="02020603050405020304" pitchFamily="18" charset="0"/>
              </a:rPr>
              <a:t>Provide address randomization</a:t>
            </a:r>
          </a:p>
        </p:txBody>
      </p:sp>
      <p:sp>
        <p:nvSpPr>
          <p:cNvPr id="68" name="文本框 5">
            <a:extLst>
              <a:ext uri="{FF2B5EF4-FFF2-40B4-BE49-F238E27FC236}">
                <a16:creationId xmlns:a16="http://schemas.microsoft.com/office/drawing/2014/main" id="{29567F3B-08E2-BC4F-94DE-BCEEC1229FCD}"/>
              </a:ext>
            </a:extLst>
          </p:cNvPr>
          <p:cNvSpPr txBox="1"/>
          <p:nvPr/>
        </p:nvSpPr>
        <p:spPr>
          <a:xfrm>
            <a:off x="837094" y="6544390"/>
            <a:ext cx="10329202" cy="276999"/>
          </a:xfrm>
          <a:prstGeom prst="rect">
            <a:avLst/>
          </a:prstGeom>
          <a:noFill/>
        </p:spPr>
        <p:txBody>
          <a:bodyPr wrap="square">
            <a:spAutoFit/>
          </a:bodyPr>
          <a:lstStyle/>
          <a:p>
            <a:r>
              <a:rPr lang="en-US" altLang="zh-CN" sz="1200" dirty="0"/>
              <a:t>[1] MERR:  Improving Security of Persistent Memory Objects via Efficient Memory Exposure Reduction and Randomization, Xu et al. (ASPLOS 2020)</a:t>
            </a:r>
            <a:endParaRPr lang="zh-CN" altLang="en-US" sz="1200" dirty="0"/>
          </a:p>
        </p:txBody>
      </p:sp>
      <p:cxnSp>
        <p:nvCxnSpPr>
          <p:cNvPr id="69" name="直接箭头连接符 15">
            <a:extLst>
              <a:ext uri="{FF2B5EF4-FFF2-40B4-BE49-F238E27FC236}">
                <a16:creationId xmlns:a16="http://schemas.microsoft.com/office/drawing/2014/main" id="{1B0EE0B1-0B5A-734D-B941-AE88B3DD6EE8}"/>
              </a:ext>
            </a:extLst>
          </p:cNvPr>
          <p:cNvCxnSpPr>
            <a:cxnSpLocks/>
          </p:cNvCxnSpPr>
          <p:nvPr/>
        </p:nvCxnSpPr>
        <p:spPr>
          <a:xfrm>
            <a:off x="3633600" y="3713983"/>
            <a:ext cx="1056371"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70" name="Content Placeholder 2">
            <a:extLst>
              <a:ext uri="{FF2B5EF4-FFF2-40B4-BE49-F238E27FC236}">
                <a16:creationId xmlns:a16="http://schemas.microsoft.com/office/drawing/2014/main" id="{59EB552C-CC02-CE48-BF5B-3D72EFF562F1}"/>
              </a:ext>
            </a:extLst>
          </p:cNvPr>
          <p:cNvSpPr txBox="1">
            <a:spLocks/>
          </p:cNvSpPr>
          <p:nvPr/>
        </p:nvSpPr>
        <p:spPr>
          <a:xfrm>
            <a:off x="3930016" y="3358297"/>
            <a:ext cx="759947" cy="323850"/>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Sitka Banner" panose="02000505000000020004" pitchFamily="2" charset="0"/>
                <a:cs typeface="Times New Roman" panose="02020603050405020304" pitchFamily="18" charset="0"/>
              </a:rPr>
              <a:t>Access</a:t>
            </a:r>
            <a:endParaRPr lang="zh-CN" altLang="en-US" sz="1800" dirty="0">
              <a:latin typeface="Sitka Banner" panose="02000505000000020004" pitchFamily="2" charset="0"/>
              <a:cs typeface="Times New Roman" panose="02020603050405020304" pitchFamily="18" charset="0"/>
            </a:endParaRPr>
          </a:p>
        </p:txBody>
      </p:sp>
      <p:cxnSp>
        <p:nvCxnSpPr>
          <p:cNvPr id="71" name="直接箭头连接符 15">
            <a:extLst>
              <a:ext uri="{FF2B5EF4-FFF2-40B4-BE49-F238E27FC236}">
                <a16:creationId xmlns:a16="http://schemas.microsoft.com/office/drawing/2014/main" id="{64F17D14-6253-834D-A1C2-9EBD3255BB8E}"/>
              </a:ext>
            </a:extLst>
          </p:cNvPr>
          <p:cNvCxnSpPr>
            <a:cxnSpLocks/>
          </p:cNvCxnSpPr>
          <p:nvPr/>
        </p:nvCxnSpPr>
        <p:spPr>
          <a:xfrm>
            <a:off x="3640664" y="4861116"/>
            <a:ext cx="1056371"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72" name="Content Placeholder 2">
            <a:extLst>
              <a:ext uri="{FF2B5EF4-FFF2-40B4-BE49-F238E27FC236}">
                <a16:creationId xmlns:a16="http://schemas.microsoft.com/office/drawing/2014/main" id="{BEE3032F-8F31-E442-90E5-756CF1728918}"/>
              </a:ext>
            </a:extLst>
          </p:cNvPr>
          <p:cNvSpPr txBox="1">
            <a:spLocks/>
          </p:cNvSpPr>
          <p:nvPr/>
        </p:nvSpPr>
        <p:spPr>
          <a:xfrm>
            <a:off x="3937080" y="4505430"/>
            <a:ext cx="759947" cy="323850"/>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Sitka Banner" panose="02000505000000020004" pitchFamily="2" charset="0"/>
                <a:cs typeface="Times New Roman" panose="02020603050405020304" pitchFamily="18" charset="0"/>
              </a:rPr>
              <a:t>Access</a:t>
            </a:r>
            <a:endParaRPr lang="zh-CN" altLang="en-US" sz="1800" dirty="0">
              <a:latin typeface="Sitka Banner" panose="02000505000000020004" pitchFamily="2" charset="0"/>
              <a:cs typeface="Times New Roman" panose="02020603050405020304" pitchFamily="18" charset="0"/>
            </a:endParaRPr>
          </a:p>
        </p:txBody>
      </p:sp>
      <p:cxnSp>
        <p:nvCxnSpPr>
          <p:cNvPr id="74" name="直接箭头连接符 15">
            <a:extLst>
              <a:ext uri="{FF2B5EF4-FFF2-40B4-BE49-F238E27FC236}">
                <a16:creationId xmlns:a16="http://schemas.microsoft.com/office/drawing/2014/main" id="{2B4FB17F-F1F4-1C41-B6C4-00C65DF8CCD9}"/>
              </a:ext>
            </a:extLst>
          </p:cNvPr>
          <p:cNvCxnSpPr>
            <a:cxnSpLocks/>
          </p:cNvCxnSpPr>
          <p:nvPr/>
        </p:nvCxnSpPr>
        <p:spPr>
          <a:xfrm>
            <a:off x="3647972" y="6057134"/>
            <a:ext cx="1056371"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75" name="Content Placeholder 2">
            <a:extLst>
              <a:ext uri="{FF2B5EF4-FFF2-40B4-BE49-F238E27FC236}">
                <a16:creationId xmlns:a16="http://schemas.microsoft.com/office/drawing/2014/main" id="{01AD5BFD-459B-E945-94AC-36CC8FAE7F57}"/>
              </a:ext>
            </a:extLst>
          </p:cNvPr>
          <p:cNvSpPr txBox="1">
            <a:spLocks/>
          </p:cNvSpPr>
          <p:nvPr/>
        </p:nvSpPr>
        <p:spPr>
          <a:xfrm>
            <a:off x="3944388" y="5701448"/>
            <a:ext cx="759947" cy="323850"/>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Sitka Banner" panose="02000505000000020004" pitchFamily="2" charset="0"/>
                <a:cs typeface="Times New Roman" panose="02020603050405020304" pitchFamily="18" charset="0"/>
              </a:rPr>
              <a:t>Access</a:t>
            </a:r>
            <a:endParaRPr lang="zh-CN" altLang="en-US" sz="18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395872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22" presetClass="entr" presetSubtype="4" fill="hold" grpId="0" nodeType="with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down)">
                                      <p:cBhvr>
                                        <p:cTn id="14" dur="500"/>
                                        <p:tgtEl>
                                          <p:spTgt spid="68"/>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fill="hold"/>
                                        <p:tgtEl>
                                          <p:spTgt spid="36"/>
                                        </p:tgtEl>
                                        <p:attrNameLst>
                                          <p:attrName>ppt_x</p:attrName>
                                        </p:attrNameLst>
                                      </p:cBhvr>
                                      <p:tavLst>
                                        <p:tav tm="0">
                                          <p:val>
                                            <p:strVal val="#ppt_x"/>
                                          </p:val>
                                        </p:tav>
                                        <p:tav tm="100000">
                                          <p:val>
                                            <p:strVal val="#ppt_x"/>
                                          </p:val>
                                        </p:tav>
                                      </p:tavLst>
                                    </p:anim>
                                    <p:anim calcmode="lin" valueType="num">
                                      <p:cBhvr additive="base">
                                        <p:cTn id="6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par>
                          <p:cTn id="70" fill="hold">
                            <p:stCondLst>
                              <p:cond delay="0"/>
                            </p:stCondLst>
                            <p:childTnLst>
                              <p:par>
                                <p:cTn id="71" presetID="22" presetClass="entr" presetSubtype="8" fill="hold" nodeType="after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wipe(left)">
                                      <p:cBhvr>
                                        <p:cTn id="73" dur="500"/>
                                        <p:tgtEl>
                                          <p:spTgt spid="44"/>
                                        </p:tgtEl>
                                      </p:cBhvr>
                                    </p:animEffect>
                                  </p:childTnLst>
                                </p:cTn>
                              </p:par>
                              <p:par>
                                <p:cTn id="74" presetID="22" presetClass="entr" presetSubtype="8"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par>
                                <p:cTn id="82" presetID="22" presetClass="entr" presetSubtype="8"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wipe(left)">
                                      <p:cBhvr>
                                        <p:cTn id="84" dur="500"/>
                                        <p:tgtEl>
                                          <p:spTgt spid="71"/>
                                        </p:tgtEl>
                                      </p:cBhvr>
                                    </p:animEffect>
                                  </p:childTnLst>
                                </p:cTn>
                              </p:par>
                              <p:par>
                                <p:cTn id="85" presetID="22" presetClass="entr" presetSubtype="8"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wipe(left)">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1" nodeType="clickEffect">
                                  <p:stCondLst>
                                    <p:cond delay="0"/>
                                  </p:stCondLst>
                                  <p:childTnLst>
                                    <p:animEffect transition="out" filter="blinds(horizontal)">
                                      <p:cBhvr>
                                        <p:cTn id="96" dur="500"/>
                                        <p:tgtEl>
                                          <p:spTgt spid="43"/>
                                        </p:tgtEl>
                                      </p:cBhvr>
                                    </p:animEffect>
                                    <p:set>
                                      <p:cBhvr>
                                        <p:cTn id="97" dur="1" fill="hold">
                                          <p:stCondLst>
                                            <p:cond delay="499"/>
                                          </p:stCondLst>
                                        </p:cTn>
                                        <p:tgtEl>
                                          <p:spTgt spid="43"/>
                                        </p:tgtEl>
                                        <p:attrNameLst>
                                          <p:attrName>style.visibility</p:attrName>
                                        </p:attrNameLst>
                                      </p:cBhvr>
                                      <p:to>
                                        <p:strVal val="hidden"/>
                                      </p:to>
                                    </p:set>
                                  </p:childTnLst>
                                </p:cTn>
                              </p:par>
                              <p:par>
                                <p:cTn id="98" presetID="3" presetClass="exit" presetSubtype="10" fill="hold" nodeType="withEffect">
                                  <p:stCondLst>
                                    <p:cond delay="0"/>
                                  </p:stCondLst>
                                  <p:childTnLst>
                                    <p:animEffect transition="out" filter="blinds(horizontal)">
                                      <p:cBhvr>
                                        <p:cTn id="99" dur="500"/>
                                        <p:tgtEl>
                                          <p:spTgt spid="44"/>
                                        </p:tgtEl>
                                      </p:cBhvr>
                                    </p:animEffect>
                                    <p:set>
                                      <p:cBhvr>
                                        <p:cTn id="100" dur="1" fill="hold">
                                          <p:stCondLst>
                                            <p:cond delay="499"/>
                                          </p:stCondLst>
                                        </p:cTn>
                                        <p:tgtEl>
                                          <p:spTgt spid="44"/>
                                        </p:tgtEl>
                                        <p:attrNameLst>
                                          <p:attrName>style.visibility</p:attrName>
                                        </p:attrNameLst>
                                      </p:cBhvr>
                                      <p:to>
                                        <p:strVal val="hidden"/>
                                      </p:to>
                                    </p:set>
                                  </p:childTnLst>
                                </p:cTn>
                              </p:par>
                              <p:par>
                                <p:cTn id="101" presetID="3" presetClass="exit" presetSubtype="10" fill="hold" nodeType="withEffect">
                                  <p:stCondLst>
                                    <p:cond delay="0"/>
                                  </p:stCondLst>
                                  <p:childTnLst>
                                    <p:animEffect transition="out" filter="blinds(horizontal)">
                                      <p:cBhvr>
                                        <p:cTn id="102" dur="500"/>
                                        <p:tgtEl>
                                          <p:spTgt spid="45"/>
                                        </p:tgtEl>
                                      </p:cBhvr>
                                    </p:animEffect>
                                    <p:set>
                                      <p:cBhvr>
                                        <p:cTn id="103" dur="1" fill="hold">
                                          <p:stCondLst>
                                            <p:cond delay="499"/>
                                          </p:stCondLst>
                                        </p:cTn>
                                        <p:tgtEl>
                                          <p:spTgt spid="4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wipe(left)">
                                      <p:cBhvr>
                                        <p:cTn id="108" dur="500"/>
                                        <p:tgtEl>
                                          <p:spTgt spid="53"/>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wipe(left)">
                                      <p:cBhvr>
                                        <p:cTn id="111" dur="500"/>
                                        <p:tgtEl>
                                          <p:spTgt spid="75"/>
                                        </p:tgtEl>
                                      </p:cBhvr>
                                    </p:animEffect>
                                  </p:childTnLst>
                                </p:cTn>
                              </p:par>
                              <p:par>
                                <p:cTn id="112" presetID="22" presetClass="entr" presetSubtype="8" fill="hold" nodeType="withEffect">
                                  <p:stCondLst>
                                    <p:cond delay="0"/>
                                  </p:stCondLst>
                                  <p:childTnLst>
                                    <p:set>
                                      <p:cBhvr>
                                        <p:cTn id="113" dur="1" fill="hold">
                                          <p:stCondLst>
                                            <p:cond delay="0"/>
                                          </p:stCondLst>
                                        </p:cTn>
                                        <p:tgtEl>
                                          <p:spTgt spid="74"/>
                                        </p:tgtEl>
                                        <p:attrNameLst>
                                          <p:attrName>style.visibility</p:attrName>
                                        </p:attrNameLst>
                                      </p:cBhvr>
                                      <p:to>
                                        <p:strVal val="visible"/>
                                      </p:to>
                                    </p:set>
                                    <p:animEffect transition="in" filter="wipe(left)">
                                      <p:cBhvr>
                                        <p:cTn id="11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3" grpId="0" animBg="1"/>
      <p:bldP spid="20" grpId="0" animBg="1"/>
      <p:bldP spid="21" grpId="0" animBg="1"/>
      <p:bldP spid="22" grpId="0" animBg="1"/>
      <p:bldP spid="36" grpId="0" animBg="1"/>
      <p:bldP spid="37" grpId="0" animBg="1"/>
      <p:bldP spid="53" grpId="0" animBg="1"/>
      <p:bldP spid="67" grpId="0" animBg="1"/>
      <p:bldP spid="61" grpId="0" animBg="1"/>
      <p:bldP spid="34" grpId="0" animBg="1"/>
      <p:bldP spid="39" grpId="0"/>
      <p:bldP spid="42" grpId="0"/>
      <p:bldP spid="43" grpId="0" animBg="1"/>
      <p:bldP spid="43" grpId="1" animBg="1"/>
      <p:bldP spid="50" grpId="0"/>
      <p:bldP spid="57" grpId="0"/>
      <p:bldP spid="68" grpId="0"/>
      <p:bldP spid="70" grpId="0"/>
      <p:bldP spid="72" grpId="0"/>
      <p:bldP spid="7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5394A76-EF04-5D45-8E17-7F0056FC3F17}"/>
              </a:ext>
            </a:extLst>
          </p:cNvPr>
          <p:cNvSpPr txBox="1">
            <a:spLocks/>
          </p:cNvSpPr>
          <p:nvPr/>
        </p:nvSpPr>
        <p:spPr>
          <a:xfrm>
            <a:off x="909209" y="2567760"/>
            <a:ext cx="1173928" cy="4381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olidFill>
                  <a:srgbClr val="FF0000"/>
                </a:solidFill>
                <a:latin typeface="Sitka Banner" panose="02000505000000020004" pitchFamily="2" charset="0"/>
                <a:cs typeface="Times New Roman" panose="02020603050405020304" pitchFamily="18" charset="0"/>
              </a:rPr>
              <a:t>Thread</a:t>
            </a:r>
            <a:endParaRPr lang="zh-CN" altLang="en-US" dirty="0">
              <a:solidFill>
                <a:srgbClr val="FF0000"/>
              </a:solidFill>
              <a:latin typeface="Sitka Banner" panose="02000505000000020004" pitchFamily="2"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B91B42E-F935-B74B-AE07-E6D4B180BB07}"/>
              </a:ext>
            </a:extLst>
          </p:cNvPr>
          <p:cNvSpPr txBox="1">
            <a:spLocks/>
          </p:cNvSpPr>
          <p:nvPr/>
        </p:nvSpPr>
        <p:spPr>
          <a:xfrm>
            <a:off x="8401951" y="5947632"/>
            <a:ext cx="3443991"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PMO (Persistent memory objects) </a:t>
            </a:r>
            <a:endParaRPr lang="zh-CN" altLang="en-US" sz="2000" dirty="0">
              <a:latin typeface="Sitka Banner" panose="02000505000000020004" pitchFamily="2" charset="0"/>
              <a:cs typeface="Times New Roman" panose="02020603050405020304" pitchFamily="18" charset="0"/>
            </a:endParaRPr>
          </a:p>
        </p:txBody>
      </p:sp>
      <p:sp>
        <p:nvSpPr>
          <p:cNvPr id="13" name="Rectangle: Rounded Corners 7">
            <a:extLst>
              <a:ext uri="{FF2B5EF4-FFF2-40B4-BE49-F238E27FC236}">
                <a16:creationId xmlns:a16="http://schemas.microsoft.com/office/drawing/2014/main" id="{5E2D1510-475B-204A-B353-EAF14592AC98}"/>
              </a:ext>
            </a:extLst>
          </p:cNvPr>
          <p:cNvSpPr/>
          <p:nvPr/>
        </p:nvSpPr>
        <p:spPr>
          <a:xfrm>
            <a:off x="1187365" y="3331830"/>
            <a:ext cx="2464673" cy="799773"/>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Code A</a:t>
            </a:r>
            <a:endParaRPr lang="zh-CN" altLang="en-US" sz="2000" dirty="0">
              <a:latin typeface="Times New Roman" panose="02020603050405020304" pitchFamily="18" charset="0"/>
              <a:cs typeface="Times New Roman" panose="02020603050405020304" pitchFamily="18" charset="0"/>
            </a:endParaRPr>
          </a:p>
        </p:txBody>
      </p:sp>
      <p:sp>
        <p:nvSpPr>
          <p:cNvPr id="20" name="Rectangle: Rounded Corners 7">
            <a:extLst>
              <a:ext uri="{FF2B5EF4-FFF2-40B4-BE49-F238E27FC236}">
                <a16:creationId xmlns:a16="http://schemas.microsoft.com/office/drawing/2014/main" id="{F4708047-F8CE-EF42-8F50-6282A90D69EB}"/>
              </a:ext>
            </a:extLst>
          </p:cNvPr>
          <p:cNvSpPr/>
          <p:nvPr/>
        </p:nvSpPr>
        <p:spPr>
          <a:xfrm>
            <a:off x="1187364" y="4451308"/>
            <a:ext cx="2464673" cy="799773"/>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Code B</a:t>
            </a:r>
          </a:p>
        </p:txBody>
      </p:sp>
      <p:sp>
        <p:nvSpPr>
          <p:cNvPr id="21" name="Rectangle: Rounded Corners 7">
            <a:extLst>
              <a:ext uri="{FF2B5EF4-FFF2-40B4-BE49-F238E27FC236}">
                <a16:creationId xmlns:a16="http://schemas.microsoft.com/office/drawing/2014/main" id="{0964DAE7-781A-D94D-AC89-D8E6A616A033}"/>
              </a:ext>
            </a:extLst>
          </p:cNvPr>
          <p:cNvSpPr/>
          <p:nvPr/>
        </p:nvSpPr>
        <p:spPr>
          <a:xfrm>
            <a:off x="909208" y="3036214"/>
            <a:ext cx="3046800" cy="3449052"/>
          </a:xfrm>
          <a:prstGeom prst="roundRect">
            <a:avLst>
              <a:gd name="adj" fmla="val 0"/>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2" name="Rectangle: Rounded Corners 7">
            <a:extLst>
              <a:ext uri="{FF2B5EF4-FFF2-40B4-BE49-F238E27FC236}">
                <a16:creationId xmlns:a16="http://schemas.microsoft.com/office/drawing/2014/main" id="{B6A7D5CA-DCE3-C44C-B195-CC11AC1D8E1B}"/>
              </a:ext>
            </a:extLst>
          </p:cNvPr>
          <p:cNvSpPr/>
          <p:nvPr/>
        </p:nvSpPr>
        <p:spPr>
          <a:xfrm>
            <a:off x="1187365" y="5560910"/>
            <a:ext cx="2464673" cy="857910"/>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Code C </a:t>
            </a:r>
          </a:p>
          <a:p>
            <a:pPr algn="ctr"/>
            <a:r>
              <a:rPr lang="en-US" altLang="zh-CN" sz="2000" dirty="0">
                <a:latin typeface="Times New Roman" panose="02020603050405020304" pitchFamily="18" charset="0"/>
                <a:cs typeface="Times New Roman" panose="02020603050405020304" pitchFamily="18" charset="0"/>
              </a:rPr>
              <a:t>(Buggy third parity libraries)</a:t>
            </a:r>
            <a:endParaRPr lang="zh-CN" altLang="en-US" sz="2000" dirty="0">
              <a:latin typeface="Times New Roman" panose="02020603050405020304" pitchFamily="18" charset="0"/>
              <a:cs typeface="Times New Roman" panose="02020603050405020304" pitchFamily="18" charset="0"/>
            </a:endParaRPr>
          </a:p>
        </p:txBody>
      </p:sp>
      <p:sp>
        <p:nvSpPr>
          <p:cNvPr id="36" name="Content Placeholder 2">
            <a:extLst>
              <a:ext uri="{FF2B5EF4-FFF2-40B4-BE49-F238E27FC236}">
                <a16:creationId xmlns:a16="http://schemas.microsoft.com/office/drawing/2014/main" id="{C06B00D8-B75E-9C4D-A05B-5F6EDAD94E6D}"/>
              </a:ext>
            </a:extLst>
          </p:cNvPr>
          <p:cNvSpPr txBox="1">
            <a:spLocks/>
          </p:cNvSpPr>
          <p:nvPr/>
        </p:nvSpPr>
        <p:spPr>
          <a:xfrm>
            <a:off x="1210747" y="4140511"/>
            <a:ext cx="1553728"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WRPKRU(11)</a:t>
            </a:r>
            <a:endParaRPr lang="zh-CN" altLang="en-US" sz="2000" dirty="0">
              <a:latin typeface="Sitka Banner" panose="02000505000000020004" pitchFamily="2" charset="0"/>
              <a:cs typeface="Times New Roman" panose="02020603050405020304" pitchFamily="18" charset="0"/>
            </a:endParaRPr>
          </a:p>
        </p:txBody>
      </p:sp>
      <p:sp>
        <p:nvSpPr>
          <p:cNvPr id="37" name="Content Placeholder 2">
            <a:extLst>
              <a:ext uri="{FF2B5EF4-FFF2-40B4-BE49-F238E27FC236}">
                <a16:creationId xmlns:a16="http://schemas.microsoft.com/office/drawing/2014/main" id="{EBD441CD-8ECC-864E-9238-314D9641C6A7}"/>
              </a:ext>
            </a:extLst>
          </p:cNvPr>
          <p:cNvSpPr txBox="1">
            <a:spLocks/>
          </p:cNvSpPr>
          <p:nvPr/>
        </p:nvSpPr>
        <p:spPr>
          <a:xfrm>
            <a:off x="1219812" y="5244379"/>
            <a:ext cx="1544663"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WRPKRU(00)</a:t>
            </a:r>
            <a:endParaRPr lang="zh-CN" altLang="en-US" sz="2000" dirty="0">
              <a:latin typeface="Sitka Banner" panose="02000505000000020004" pitchFamily="2" charset="0"/>
              <a:cs typeface="Times New Roman" panose="02020603050405020304" pitchFamily="18" charset="0"/>
            </a:endParaRPr>
          </a:p>
        </p:txBody>
      </p:sp>
      <p:pic>
        <p:nvPicPr>
          <p:cNvPr id="51" name="图形 90" descr="复选标记">
            <a:extLst>
              <a:ext uri="{FF2B5EF4-FFF2-40B4-BE49-F238E27FC236}">
                <a16:creationId xmlns:a16="http://schemas.microsoft.com/office/drawing/2014/main" id="{68592947-33F2-7C45-9EBC-BE925A663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6708" y="4239051"/>
            <a:ext cx="393726" cy="393726"/>
          </a:xfrm>
          <a:prstGeom prst="rect">
            <a:avLst/>
          </a:prstGeom>
        </p:spPr>
      </p:pic>
      <p:sp>
        <p:nvSpPr>
          <p:cNvPr id="53" name="乘号 85">
            <a:extLst>
              <a:ext uri="{FF2B5EF4-FFF2-40B4-BE49-F238E27FC236}">
                <a16:creationId xmlns:a16="http://schemas.microsoft.com/office/drawing/2014/main" id="{69117734-83EB-A449-A90A-EE25E65DD91F}"/>
              </a:ext>
            </a:extLst>
          </p:cNvPr>
          <p:cNvSpPr/>
          <p:nvPr/>
        </p:nvSpPr>
        <p:spPr>
          <a:xfrm>
            <a:off x="4537622" y="5513484"/>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Slide Number Placeholder 61">
            <a:extLst>
              <a:ext uri="{FF2B5EF4-FFF2-40B4-BE49-F238E27FC236}">
                <a16:creationId xmlns:a16="http://schemas.microsoft.com/office/drawing/2014/main" id="{2B4D286B-DD09-4943-842A-C243B99857E2}"/>
              </a:ext>
            </a:extLst>
          </p:cNvPr>
          <p:cNvSpPr>
            <a:spLocks noGrp="1"/>
          </p:cNvSpPr>
          <p:nvPr>
            <p:ph type="sldNum" sz="quarter" idx="12"/>
          </p:nvPr>
        </p:nvSpPr>
        <p:spPr/>
        <p:txBody>
          <a:bodyPr/>
          <a:lstStyle/>
          <a:p>
            <a:fld id="{A88F1DB0-8B43-D941-A153-7F9DB752BDF8}" type="slidenum">
              <a:rPr lang="en-CN" smtClean="0"/>
              <a:t>37</a:t>
            </a:fld>
            <a:endParaRPr lang="en-CN" dirty="0"/>
          </a:p>
        </p:txBody>
      </p:sp>
      <p:sp>
        <p:nvSpPr>
          <p:cNvPr id="49" name="Title 1">
            <a:extLst>
              <a:ext uri="{FF2B5EF4-FFF2-40B4-BE49-F238E27FC236}">
                <a16:creationId xmlns:a16="http://schemas.microsoft.com/office/drawing/2014/main" id="{5E3814C0-7ECC-49EA-82A7-A504FD6D1ACE}"/>
              </a:ext>
            </a:extLst>
          </p:cNvPr>
          <p:cNvSpPr txBox="1">
            <a:spLocks/>
          </p:cNvSpPr>
          <p:nvPr/>
        </p:nvSpPr>
        <p:spPr>
          <a:xfrm>
            <a:off x="1143001" y="148793"/>
            <a:ext cx="990599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646B5F"/>
                </a:solidFill>
                <a:latin typeface="Rockwell" panose="02060603020205020403" pitchFamily="18" charset="0"/>
                <a:cs typeface="Times New Roman" panose="02020603050405020304" pitchFamily="18" charset="0"/>
              </a:rPr>
              <a:t>Improving Security with Temporal Exposure</a:t>
            </a:r>
            <a:endParaRPr lang="zh-CN" altLang="en-US" sz="3600" dirty="0">
              <a:solidFill>
                <a:srgbClr val="646B5F"/>
              </a:solidFill>
              <a:latin typeface="Rockwell" panose="02060603020205020403" pitchFamily="18" charset="0"/>
              <a:cs typeface="Times New Roman" panose="02020603050405020304" pitchFamily="18" charset="0"/>
            </a:endParaRPr>
          </a:p>
        </p:txBody>
      </p:sp>
      <p:sp>
        <p:nvSpPr>
          <p:cNvPr id="67" name="乘号 85">
            <a:extLst>
              <a:ext uri="{FF2B5EF4-FFF2-40B4-BE49-F238E27FC236}">
                <a16:creationId xmlns:a16="http://schemas.microsoft.com/office/drawing/2014/main" id="{98D4ACF8-AD3F-43A8-9016-18A9459F5D45}"/>
              </a:ext>
            </a:extLst>
          </p:cNvPr>
          <p:cNvSpPr/>
          <p:nvPr/>
        </p:nvSpPr>
        <p:spPr>
          <a:xfrm>
            <a:off x="4689971" y="3230950"/>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ectangle: Rounded Corners 43">
            <a:extLst>
              <a:ext uri="{FF2B5EF4-FFF2-40B4-BE49-F238E27FC236}">
                <a16:creationId xmlns:a16="http://schemas.microsoft.com/office/drawing/2014/main" id="{B27B56B4-67E7-4540-90A2-01167BBCB54B}"/>
              </a:ext>
            </a:extLst>
          </p:cNvPr>
          <p:cNvSpPr/>
          <p:nvPr/>
        </p:nvSpPr>
        <p:spPr>
          <a:xfrm>
            <a:off x="1141413" y="850475"/>
            <a:ext cx="9267126" cy="528772"/>
          </a:xfrm>
          <a:prstGeom prst="roundRect">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Expose the data to process/thread only when it needs to access the data</a:t>
            </a:r>
            <a:endParaRPr lang="zh-CN" altLang="en-US" sz="2400" dirty="0"/>
          </a:p>
        </p:txBody>
      </p:sp>
      <p:sp>
        <p:nvSpPr>
          <p:cNvPr id="34" name="Rectangle: Rounded Corners 7">
            <a:extLst>
              <a:ext uri="{FF2B5EF4-FFF2-40B4-BE49-F238E27FC236}">
                <a16:creationId xmlns:a16="http://schemas.microsoft.com/office/drawing/2014/main" id="{44503425-1EAD-2E4A-A5BF-3D635E9EEDD6}"/>
              </a:ext>
            </a:extLst>
          </p:cNvPr>
          <p:cNvSpPr/>
          <p:nvPr/>
        </p:nvSpPr>
        <p:spPr>
          <a:xfrm>
            <a:off x="9887779" y="4548224"/>
            <a:ext cx="1121537"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PMO</a:t>
            </a:r>
            <a:endParaRPr lang="zh-CN" altLang="en-US" sz="2800" dirty="0">
              <a:latin typeface="Times New Roman" panose="02020603050405020304" pitchFamily="18" charset="0"/>
              <a:cs typeface="Times New Roman" panose="02020603050405020304" pitchFamily="18" charset="0"/>
            </a:endParaRPr>
          </a:p>
        </p:txBody>
      </p:sp>
      <p:cxnSp>
        <p:nvCxnSpPr>
          <p:cNvPr id="35" name="直接连接符 5">
            <a:extLst>
              <a:ext uri="{FF2B5EF4-FFF2-40B4-BE49-F238E27FC236}">
                <a16:creationId xmlns:a16="http://schemas.microsoft.com/office/drawing/2014/main" id="{C2E41B89-F924-6343-AA51-BA91A5B9078F}"/>
              </a:ext>
            </a:extLst>
          </p:cNvPr>
          <p:cNvCxnSpPr>
            <a:cxnSpLocks/>
          </p:cNvCxnSpPr>
          <p:nvPr/>
        </p:nvCxnSpPr>
        <p:spPr>
          <a:xfrm flipH="1">
            <a:off x="9887776" y="3439029"/>
            <a:ext cx="3" cy="2318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24">
            <a:extLst>
              <a:ext uri="{FF2B5EF4-FFF2-40B4-BE49-F238E27FC236}">
                <a16:creationId xmlns:a16="http://schemas.microsoft.com/office/drawing/2014/main" id="{5B1B0103-FDF5-EF41-BC64-129722289B68}"/>
              </a:ext>
            </a:extLst>
          </p:cNvPr>
          <p:cNvCxnSpPr>
            <a:cxnSpLocks/>
          </p:cNvCxnSpPr>
          <p:nvPr/>
        </p:nvCxnSpPr>
        <p:spPr>
          <a:xfrm>
            <a:off x="11009316" y="3439029"/>
            <a:ext cx="0" cy="23877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69BF9E4F-1CF6-4E41-B925-BE42C0F9AF6A}"/>
              </a:ext>
            </a:extLst>
          </p:cNvPr>
          <p:cNvSpPr txBox="1">
            <a:spLocks/>
          </p:cNvSpPr>
          <p:nvPr/>
        </p:nvSpPr>
        <p:spPr>
          <a:xfrm>
            <a:off x="9298245" y="2995044"/>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6">
                    <a:lumMod val="75000"/>
                  </a:schemeClr>
                </a:solidFill>
                <a:latin typeface="Sitka Banner" panose="02000505000000020004" pitchFamily="2" charset="0"/>
                <a:cs typeface="Times New Roman" panose="02020603050405020304" pitchFamily="18" charset="0"/>
              </a:rPr>
              <a:t>Physical Address Space</a:t>
            </a:r>
            <a:endParaRPr lang="zh-CN" altLang="en-US" sz="2000" dirty="0">
              <a:solidFill>
                <a:schemeClr val="accent6">
                  <a:lumMod val="75000"/>
                </a:schemeClr>
              </a:solidFill>
              <a:latin typeface="Sitka Banner" panose="02000505000000020004" pitchFamily="2" charset="0"/>
              <a:cs typeface="Times New Roman" panose="02020603050405020304" pitchFamily="18" charset="0"/>
            </a:endParaRPr>
          </a:p>
        </p:txBody>
      </p:sp>
      <p:cxnSp>
        <p:nvCxnSpPr>
          <p:cNvPr id="40" name="直接连接符 27">
            <a:extLst>
              <a:ext uri="{FF2B5EF4-FFF2-40B4-BE49-F238E27FC236}">
                <a16:creationId xmlns:a16="http://schemas.microsoft.com/office/drawing/2014/main" id="{74A71A22-4282-704D-B88D-6F9D222B72D3}"/>
              </a:ext>
            </a:extLst>
          </p:cNvPr>
          <p:cNvCxnSpPr>
            <a:cxnSpLocks/>
          </p:cNvCxnSpPr>
          <p:nvPr/>
        </p:nvCxnSpPr>
        <p:spPr>
          <a:xfrm>
            <a:off x="6794202" y="3439029"/>
            <a:ext cx="0" cy="2756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28">
            <a:extLst>
              <a:ext uri="{FF2B5EF4-FFF2-40B4-BE49-F238E27FC236}">
                <a16:creationId xmlns:a16="http://schemas.microsoft.com/office/drawing/2014/main" id="{13F28DAD-E712-A349-871B-96BA0D03ED3D}"/>
              </a:ext>
            </a:extLst>
          </p:cNvPr>
          <p:cNvCxnSpPr>
            <a:cxnSpLocks/>
          </p:cNvCxnSpPr>
          <p:nvPr/>
        </p:nvCxnSpPr>
        <p:spPr>
          <a:xfrm flipH="1">
            <a:off x="8397666" y="3425518"/>
            <a:ext cx="2" cy="2756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35C00437-46C6-C94A-97A0-82E86A73F0DB}"/>
              </a:ext>
            </a:extLst>
          </p:cNvPr>
          <p:cNvSpPr txBox="1">
            <a:spLocks/>
          </p:cNvSpPr>
          <p:nvPr/>
        </p:nvSpPr>
        <p:spPr>
          <a:xfrm>
            <a:off x="6416615" y="2995044"/>
            <a:ext cx="2686558"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5">
                    <a:lumMod val="75000"/>
                  </a:schemeClr>
                </a:solidFill>
                <a:latin typeface="Sitka Banner" panose="02000505000000020004" pitchFamily="2" charset="0"/>
                <a:cs typeface="Times New Roman" panose="02020603050405020304" pitchFamily="18" charset="0"/>
              </a:rPr>
              <a:t>Process Address Space</a:t>
            </a:r>
            <a:endParaRPr lang="zh-CN" altLang="en-US" sz="2000" dirty="0">
              <a:solidFill>
                <a:schemeClr val="accent5">
                  <a:lumMod val="75000"/>
                </a:schemeClr>
              </a:solidFill>
              <a:latin typeface="Sitka Banner" panose="02000505000000020004" pitchFamily="2" charset="0"/>
              <a:cs typeface="Times New Roman" panose="02020603050405020304" pitchFamily="18" charset="0"/>
            </a:endParaRPr>
          </a:p>
        </p:txBody>
      </p:sp>
      <p:cxnSp>
        <p:nvCxnSpPr>
          <p:cNvPr id="44" name="直接箭头连接符 9">
            <a:extLst>
              <a:ext uri="{FF2B5EF4-FFF2-40B4-BE49-F238E27FC236}">
                <a16:creationId xmlns:a16="http://schemas.microsoft.com/office/drawing/2014/main" id="{04D27F5C-89AC-A945-A251-CB9978BCDC78}"/>
              </a:ext>
            </a:extLst>
          </p:cNvPr>
          <p:cNvCxnSpPr>
            <a:cxnSpLocks/>
          </p:cNvCxnSpPr>
          <p:nvPr/>
        </p:nvCxnSpPr>
        <p:spPr>
          <a:xfrm>
            <a:off x="8397667" y="4006810"/>
            <a:ext cx="1490109" cy="62596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33">
            <a:extLst>
              <a:ext uri="{FF2B5EF4-FFF2-40B4-BE49-F238E27FC236}">
                <a16:creationId xmlns:a16="http://schemas.microsoft.com/office/drawing/2014/main" id="{130CB933-DBC7-1341-A8C0-50BE735D2625}"/>
              </a:ext>
            </a:extLst>
          </p:cNvPr>
          <p:cNvCxnSpPr>
            <a:cxnSpLocks/>
          </p:cNvCxnSpPr>
          <p:nvPr/>
        </p:nvCxnSpPr>
        <p:spPr>
          <a:xfrm>
            <a:off x="8397666" y="4746536"/>
            <a:ext cx="1490110" cy="641731"/>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94363D8B-E7DB-AB48-A09E-D5060732B0A1}"/>
              </a:ext>
            </a:extLst>
          </p:cNvPr>
          <p:cNvSpPr txBox="1">
            <a:spLocks/>
          </p:cNvSpPr>
          <p:nvPr/>
        </p:nvSpPr>
        <p:spPr>
          <a:xfrm>
            <a:off x="809066" y="1427966"/>
            <a:ext cx="8336579" cy="458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600" dirty="0">
                <a:latin typeface="Sitka Banner" panose="02000505000000020004" pitchFamily="2" charset="0"/>
                <a:cs typeface="Times New Roman" panose="02020603050405020304" pitchFamily="18" charset="0"/>
              </a:rPr>
              <a:t>(2) Intel Memory Protection Keys (MPK) [1]: WRPKRU</a:t>
            </a:r>
          </a:p>
        </p:txBody>
      </p:sp>
      <p:sp>
        <p:nvSpPr>
          <p:cNvPr id="57" name="文本框 39">
            <a:extLst>
              <a:ext uri="{FF2B5EF4-FFF2-40B4-BE49-F238E27FC236}">
                <a16:creationId xmlns:a16="http://schemas.microsoft.com/office/drawing/2014/main" id="{146BA15E-684D-8749-807B-52E761386C1D}"/>
              </a:ext>
            </a:extLst>
          </p:cNvPr>
          <p:cNvSpPr txBox="1"/>
          <p:nvPr/>
        </p:nvSpPr>
        <p:spPr>
          <a:xfrm>
            <a:off x="1151503" y="1910028"/>
            <a:ext cx="6096000" cy="369332"/>
          </a:xfrm>
          <a:prstGeom prst="rect">
            <a:avLst/>
          </a:prstGeom>
          <a:noFill/>
        </p:spPr>
        <p:txBody>
          <a:bodyPr wrap="square">
            <a:spAutoFit/>
          </a:bodyPr>
          <a:lstStyle/>
          <a:p>
            <a:r>
              <a:rPr lang="en-US" altLang="zh-CN" dirty="0">
                <a:latin typeface="Sitka Banner" panose="02000505000000020004" pitchFamily="2" charset="0"/>
                <a:cs typeface="Times New Roman" panose="02020603050405020304" pitchFamily="18" charset="0"/>
              </a:rPr>
              <a:t>Thread-level permission control for memory domains</a:t>
            </a:r>
          </a:p>
        </p:txBody>
      </p:sp>
      <p:sp>
        <p:nvSpPr>
          <p:cNvPr id="68" name="文本框 5">
            <a:extLst>
              <a:ext uri="{FF2B5EF4-FFF2-40B4-BE49-F238E27FC236}">
                <a16:creationId xmlns:a16="http://schemas.microsoft.com/office/drawing/2014/main" id="{29567F3B-08E2-BC4F-94DE-BCEEC1229FCD}"/>
              </a:ext>
            </a:extLst>
          </p:cNvPr>
          <p:cNvSpPr txBox="1"/>
          <p:nvPr/>
        </p:nvSpPr>
        <p:spPr>
          <a:xfrm>
            <a:off x="837094" y="6544390"/>
            <a:ext cx="10329202" cy="276999"/>
          </a:xfrm>
          <a:prstGeom prst="rect">
            <a:avLst/>
          </a:prstGeom>
          <a:noFill/>
        </p:spPr>
        <p:txBody>
          <a:bodyPr wrap="square">
            <a:spAutoFit/>
          </a:bodyPr>
          <a:lstStyle/>
          <a:p>
            <a:r>
              <a:rPr lang="en-US" altLang="zh-CN" sz="1200" dirty="0"/>
              <a:t>[1] https://</a:t>
            </a:r>
            <a:r>
              <a:rPr lang="en-US" altLang="zh-CN" sz="1200" dirty="0" err="1"/>
              <a:t>www.kernel.org</a:t>
            </a:r>
            <a:r>
              <a:rPr lang="en-US" altLang="zh-CN" sz="1200" dirty="0"/>
              <a:t>/doc/html/latest/core-</a:t>
            </a:r>
            <a:r>
              <a:rPr lang="en-US" altLang="zh-CN" sz="1200" dirty="0" err="1"/>
              <a:t>api</a:t>
            </a:r>
            <a:r>
              <a:rPr lang="en-US" altLang="zh-CN" sz="1200" dirty="0"/>
              <a:t>/protection-</a:t>
            </a:r>
            <a:r>
              <a:rPr lang="en-US" altLang="zh-CN" sz="1200" dirty="0" err="1"/>
              <a:t>keys.html</a:t>
            </a:r>
            <a:endParaRPr lang="zh-CN" altLang="en-US" sz="1200" dirty="0"/>
          </a:p>
        </p:txBody>
      </p:sp>
      <p:cxnSp>
        <p:nvCxnSpPr>
          <p:cNvPr id="69" name="直接箭头连接符 15">
            <a:extLst>
              <a:ext uri="{FF2B5EF4-FFF2-40B4-BE49-F238E27FC236}">
                <a16:creationId xmlns:a16="http://schemas.microsoft.com/office/drawing/2014/main" id="{1B0EE0B1-0B5A-734D-B941-AE88B3DD6EE8}"/>
              </a:ext>
            </a:extLst>
          </p:cNvPr>
          <p:cNvCxnSpPr>
            <a:cxnSpLocks/>
          </p:cNvCxnSpPr>
          <p:nvPr/>
        </p:nvCxnSpPr>
        <p:spPr>
          <a:xfrm>
            <a:off x="3633600" y="3713983"/>
            <a:ext cx="1056371"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70" name="Content Placeholder 2">
            <a:extLst>
              <a:ext uri="{FF2B5EF4-FFF2-40B4-BE49-F238E27FC236}">
                <a16:creationId xmlns:a16="http://schemas.microsoft.com/office/drawing/2014/main" id="{59EB552C-CC02-CE48-BF5B-3D72EFF562F1}"/>
              </a:ext>
            </a:extLst>
          </p:cNvPr>
          <p:cNvSpPr txBox="1">
            <a:spLocks/>
          </p:cNvSpPr>
          <p:nvPr/>
        </p:nvSpPr>
        <p:spPr>
          <a:xfrm>
            <a:off x="3930016" y="3358297"/>
            <a:ext cx="759947" cy="323850"/>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Sitka Banner" panose="02000505000000020004" pitchFamily="2" charset="0"/>
                <a:cs typeface="Times New Roman" panose="02020603050405020304" pitchFamily="18" charset="0"/>
              </a:rPr>
              <a:t>Access</a:t>
            </a:r>
            <a:endParaRPr lang="zh-CN" altLang="en-US" sz="1800" dirty="0">
              <a:latin typeface="Sitka Banner" panose="02000505000000020004" pitchFamily="2" charset="0"/>
              <a:cs typeface="Times New Roman" panose="02020603050405020304" pitchFamily="18" charset="0"/>
            </a:endParaRPr>
          </a:p>
        </p:txBody>
      </p:sp>
      <p:cxnSp>
        <p:nvCxnSpPr>
          <p:cNvPr id="71" name="直接箭头连接符 15">
            <a:extLst>
              <a:ext uri="{FF2B5EF4-FFF2-40B4-BE49-F238E27FC236}">
                <a16:creationId xmlns:a16="http://schemas.microsoft.com/office/drawing/2014/main" id="{64F17D14-6253-834D-A1C2-9EBD3255BB8E}"/>
              </a:ext>
            </a:extLst>
          </p:cNvPr>
          <p:cNvCxnSpPr>
            <a:cxnSpLocks/>
          </p:cNvCxnSpPr>
          <p:nvPr/>
        </p:nvCxnSpPr>
        <p:spPr>
          <a:xfrm>
            <a:off x="3640664" y="4861116"/>
            <a:ext cx="1056371"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72" name="Content Placeholder 2">
            <a:extLst>
              <a:ext uri="{FF2B5EF4-FFF2-40B4-BE49-F238E27FC236}">
                <a16:creationId xmlns:a16="http://schemas.microsoft.com/office/drawing/2014/main" id="{BEE3032F-8F31-E442-90E5-756CF1728918}"/>
              </a:ext>
            </a:extLst>
          </p:cNvPr>
          <p:cNvSpPr txBox="1">
            <a:spLocks/>
          </p:cNvSpPr>
          <p:nvPr/>
        </p:nvSpPr>
        <p:spPr>
          <a:xfrm>
            <a:off x="3937080" y="4505430"/>
            <a:ext cx="759947" cy="323850"/>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Sitka Banner" panose="02000505000000020004" pitchFamily="2" charset="0"/>
                <a:cs typeface="Times New Roman" panose="02020603050405020304" pitchFamily="18" charset="0"/>
              </a:rPr>
              <a:t>Access</a:t>
            </a:r>
            <a:endParaRPr lang="zh-CN" altLang="en-US" sz="1800" dirty="0">
              <a:latin typeface="Sitka Banner" panose="02000505000000020004" pitchFamily="2" charset="0"/>
              <a:cs typeface="Times New Roman" panose="02020603050405020304" pitchFamily="18" charset="0"/>
            </a:endParaRPr>
          </a:p>
        </p:txBody>
      </p:sp>
      <p:cxnSp>
        <p:nvCxnSpPr>
          <p:cNvPr id="74" name="直接箭头连接符 15">
            <a:extLst>
              <a:ext uri="{FF2B5EF4-FFF2-40B4-BE49-F238E27FC236}">
                <a16:creationId xmlns:a16="http://schemas.microsoft.com/office/drawing/2014/main" id="{2B4FB17F-F1F4-1C41-B6C4-00C65DF8CCD9}"/>
              </a:ext>
            </a:extLst>
          </p:cNvPr>
          <p:cNvCxnSpPr>
            <a:cxnSpLocks/>
          </p:cNvCxnSpPr>
          <p:nvPr/>
        </p:nvCxnSpPr>
        <p:spPr>
          <a:xfrm>
            <a:off x="3647972" y="6057134"/>
            <a:ext cx="1056371"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75" name="Content Placeholder 2">
            <a:extLst>
              <a:ext uri="{FF2B5EF4-FFF2-40B4-BE49-F238E27FC236}">
                <a16:creationId xmlns:a16="http://schemas.microsoft.com/office/drawing/2014/main" id="{01AD5BFD-459B-E945-94AC-36CC8FAE7F57}"/>
              </a:ext>
            </a:extLst>
          </p:cNvPr>
          <p:cNvSpPr txBox="1">
            <a:spLocks/>
          </p:cNvSpPr>
          <p:nvPr/>
        </p:nvSpPr>
        <p:spPr>
          <a:xfrm>
            <a:off x="3944388" y="5701448"/>
            <a:ext cx="759947" cy="323850"/>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Sitka Banner" panose="02000505000000020004" pitchFamily="2" charset="0"/>
                <a:cs typeface="Times New Roman" panose="02020603050405020304" pitchFamily="18" charset="0"/>
              </a:rPr>
              <a:t>Access</a:t>
            </a:r>
            <a:endParaRPr lang="zh-CN" altLang="en-US" sz="1800" dirty="0">
              <a:latin typeface="Sitka Banner" panose="02000505000000020004" pitchFamily="2" charset="0"/>
              <a:cs typeface="Times New Roman" panose="02020603050405020304" pitchFamily="18" charset="0"/>
            </a:endParaRPr>
          </a:p>
        </p:txBody>
      </p:sp>
      <p:sp>
        <p:nvSpPr>
          <p:cNvPr id="46" name="Rectangle: Rounded Corners 7">
            <a:extLst>
              <a:ext uri="{FF2B5EF4-FFF2-40B4-BE49-F238E27FC236}">
                <a16:creationId xmlns:a16="http://schemas.microsoft.com/office/drawing/2014/main" id="{E570429E-96DB-2E41-B969-C8340098D9EC}"/>
              </a:ext>
            </a:extLst>
          </p:cNvPr>
          <p:cNvSpPr/>
          <p:nvPr/>
        </p:nvSpPr>
        <p:spPr>
          <a:xfrm>
            <a:off x="7051473" y="4072256"/>
            <a:ext cx="1121537" cy="439379"/>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PTE 1</a:t>
            </a:r>
          </a:p>
        </p:txBody>
      </p:sp>
      <p:sp>
        <p:nvSpPr>
          <p:cNvPr id="47" name="矩形 23">
            <a:extLst>
              <a:ext uri="{FF2B5EF4-FFF2-40B4-BE49-F238E27FC236}">
                <a16:creationId xmlns:a16="http://schemas.microsoft.com/office/drawing/2014/main" id="{5E4FE52E-69B8-4444-A644-1F37D70004C0}"/>
              </a:ext>
            </a:extLst>
          </p:cNvPr>
          <p:cNvSpPr/>
          <p:nvPr/>
        </p:nvSpPr>
        <p:spPr>
          <a:xfrm>
            <a:off x="6888341" y="3629259"/>
            <a:ext cx="1447800" cy="1420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angle: Rounded Corners 7">
            <a:extLst>
              <a:ext uri="{FF2B5EF4-FFF2-40B4-BE49-F238E27FC236}">
                <a16:creationId xmlns:a16="http://schemas.microsoft.com/office/drawing/2014/main" id="{72606E5B-2827-F841-A410-57E6FC39C3E3}"/>
              </a:ext>
            </a:extLst>
          </p:cNvPr>
          <p:cNvSpPr/>
          <p:nvPr/>
        </p:nvSpPr>
        <p:spPr>
          <a:xfrm>
            <a:off x="7051473" y="4574465"/>
            <a:ext cx="1121537" cy="439379"/>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PTE 2</a:t>
            </a:r>
          </a:p>
        </p:txBody>
      </p:sp>
      <p:sp>
        <p:nvSpPr>
          <p:cNvPr id="52" name="Content Placeholder 2">
            <a:extLst>
              <a:ext uri="{FF2B5EF4-FFF2-40B4-BE49-F238E27FC236}">
                <a16:creationId xmlns:a16="http://schemas.microsoft.com/office/drawing/2014/main" id="{A3C271F9-F522-F74A-9169-6955A381C439}"/>
              </a:ext>
            </a:extLst>
          </p:cNvPr>
          <p:cNvSpPr txBox="1">
            <a:spLocks/>
          </p:cNvSpPr>
          <p:nvPr/>
        </p:nvSpPr>
        <p:spPr>
          <a:xfrm>
            <a:off x="7067193" y="3692472"/>
            <a:ext cx="1032834" cy="323850"/>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rgbClr val="FF0000"/>
                </a:solidFill>
                <a:latin typeface="Sitka Banner" panose="02000505000000020004" pitchFamily="2" charset="0"/>
                <a:cs typeface="Times New Roman" panose="02020603050405020304" pitchFamily="18" charset="0"/>
              </a:rPr>
              <a:t>Domain</a:t>
            </a:r>
            <a:endParaRPr lang="zh-CN" altLang="en-US" sz="1800" dirty="0">
              <a:solidFill>
                <a:srgbClr val="FF0000"/>
              </a:solidFill>
              <a:latin typeface="Sitka Banner" panose="02000505000000020004" pitchFamily="2" charset="0"/>
              <a:cs typeface="Times New Roman" panose="02020603050405020304" pitchFamily="18" charset="0"/>
            </a:endParaRPr>
          </a:p>
        </p:txBody>
      </p:sp>
      <p:sp>
        <p:nvSpPr>
          <p:cNvPr id="54" name="Rectangle: Rounded Corners 7">
            <a:extLst>
              <a:ext uri="{FF2B5EF4-FFF2-40B4-BE49-F238E27FC236}">
                <a16:creationId xmlns:a16="http://schemas.microsoft.com/office/drawing/2014/main" id="{BFBE79BD-51E4-E249-9941-7A4106873DD7}"/>
              </a:ext>
            </a:extLst>
          </p:cNvPr>
          <p:cNvSpPr/>
          <p:nvPr/>
        </p:nvSpPr>
        <p:spPr>
          <a:xfrm>
            <a:off x="7055511" y="5172445"/>
            <a:ext cx="1121537" cy="439379"/>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PTE 3</a:t>
            </a:r>
          </a:p>
        </p:txBody>
      </p:sp>
      <p:sp>
        <p:nvSpPr>
          <p:cNvPr id="55" name="Content Placeholder 2">
            <a:extLst>
              <a:ext uri="{FF2B5EF4-FFF2-40B4-BE49-F238E27FC236}">
                <a16:creationId xmlns:a16="http://schemas.microsoft.com/office/drawing/2014/main" id="{B4D74EBD-2365-DB4B-89F1-A02575A5C28B}"/>
              </a:ext>
            </a:extLst>
          </p:cNvPr>
          <p:cNvSpPr txBox="1">
            <a:spLocks/>
          </p:cNvSpPr>
          <p:nvPr/>
        </p:nvSpPr>
        <p:spPr>
          <a:xfrm>
            <a:off x="5158710" y="3219871"/>
            <a:ext cx="1355021"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rgbClr val="FF0000"/>
                </a:solidFill>
                <a:latin typeface="Sitka Banner" panose="02000505000000020004" pitchFamily="2" charset="0"/>
                <a:cs typeface="Times New Roman" panose="02020603050405020304" pitchFamily="18" charset="0"/>
              </a:rPr>
              <a:t>Permissions</a:t>
            </a:r>
            <a:endParaRPr lang="zh-CN" altLang="en-US" sz="2000" dirty="0">
              <a:solidFill>
                <a:srgbClr val="FF0000"/>
              </a:solidFill>
              <a:latin typeface="Sitka Banner" panose="02000505000000020004" pitchFamily="2" charset="0"/>
              <a:cs typeface="Times New Roman" panose="02020603050405020304" pitchFamily="18" charset="0"/>
            </a:endParaRPr>
          </a:p>
        </p:txBody>
      </p:sp>
      <p:sp>
        <p:nvSpPr>
          <p:cNvPr id="56" name="Content Placeholder 2">
            <a:extLst>
              <a:ext uri="{FF2B5EF4-FFF2-40B4-BE49-F238E27FC236}">
                <a16:creationId xmlns:a16="http://schemas.microsoft.com/office/drawing/2014/main" id="{F83DDB06-57FB-3844-B54F-9F60E0809BF3}"/>
              </a:ext>
            </a:extLst>
          </p:cNvPr>
          <p:cNvSpPr txBox="1">
            <a:spLocks/>
          </p:cNvSpPr>
          <p:nvPr/>
        </p:nvSpPr>
        <p:spPr>
          <a:xfrm>
            <a:off x="5577085" y="3947877"/>
            <a:ext cx="690071" cy="4381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Sitka Banner" panose="02000505000000020004" pitchFamily="2" charset="0"/>
                <a:cs typeface="Times New Roman" panose="02020603050405020304" pitchFamily="18" charset="0"/>
              </a:rPr>
              <a:t>\</a:t>
            </a:r>
            <a:endParaRPr lang="zh-CN" altLang="en-US"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3448674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47" grpId="0" animBg="1"/>
      <p:bldP spid="52" grpId="0"/>
      <p:bldP spid="55" grpId="0"/>
      <p:bldP spid="5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F2774EF-F6F6-42D1-ACA3-D0E1ADEE52ED}"/>
              </a:ext>
            </a:extLst>
          </p:cNvPr>
          <p:cNvSpPr>
            <a:spLocks noGrp="1"/>
          </p:cNvSpPr>
          <p:nvPr>
            <p:ph type="sldNum" sz="quarter" idx="12"/>
          </p:nvPr>
        </p:nvSpPr>
        <p:spPr/>
        <p:txBody>
          <a:bodyPr/>
          <a:lstStyle/>
          <a:p>
            <a:fld id="{A88F1DB0-8B43-D941-A153-7F9DB752BDF8}" type="slidenum">
              <a:rPr lang="en-CN" smtClean="0"/>
              <a:t>38</a:t>
            </a:fld>
            <a:endParaRPr lang="en-CN"/>
          </a:p>
        </p:txBody>
      </p:sp>
      <p:sp>
        <p:nvSpPr>
          <p:cNvPr id="5" name="Title 1">
            <a:extLst>
              <a:ext uri="{FF2B5EF4-FFF2-40B4-BE49-F238E27FC236}">
                <a16:creationId xmlns:a16="http://schemas.microsoft.com/office/drawing/2014/main" id="{EE70B201-3130-4695-85A4-0258A1669E2E}"/>
              </a:ext>
            </a:extLst>
          </p:cNvPr>
          <p:cNvSpPr txBox="1">
            <a:spLocks/>
          </p:cNvSpPr>
          <p:nvPr/>
        </p:nvSpPr>
        <p:spPr>
          <a:xfrm>
            <a:off x="1141413" y="618518"/>
            <a:ext cx="990599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646B5F"/>
                </a:solidFill>
                <a:latin typeface="Rockwell" panose="02060603020205020403" pitchFamily="18" charset="0"/>
                <a:cs typeface="Times New Roman" panose="02020603050405020304" pitchFamily="18" charset="0"/>
              </a:rPr>
              <a:t>Adoption Challenge I: Lack of Composability</a:t>
            </a:r>
            <a:endParaRPr lang="zh-CN" altLang="en-US" sz="3600" dirty="0">
              <a:solidFill>
                <a:srgbClr val="646B5F"/>
              </a:solidFill>
              <a:latin typeface="Rockwell" panose="02060603020205020403"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E8183624-84E4-402E-8347-8ACB05942E82}"/>
              </a:ext>
            </a:extLst>
          </p:cNvPr>
          <p:cNvSpPr txBox="1">
            <a:spLocks/>
          </p:cNvSpPr>
          <p:nvPr/>
        </p:nvSpPr>
        <p:spPr>
          <a:xfrm>
            <a:off x="973540" y="2442883"/>
            <a:ext cx="1140953" cy="37084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Sitka Banner" panose="02000505000000020004" pitchFamily="2" charset="0"/>
                <a:cs typeface="Times New Roman" panose="02020603050405020304" pitchFamily="18" charset="0"/>
              </a:rPr>
              <a:t>Thread 0</a:t>
            </a:r>
            <a:endParaRPr lang="zh-CN" altLang="en-US" sz="2000" b="1" dirty="0">
              <a:latin typeface="Sitka Banner" panose="02000505000000020004" pitchFamily="2"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21EBC3F-E3DB-493D-9560-387C550EC9F6}"/>
              </a:ext>
            </a:extLst>
          </p:cNvPr>
          <p:cNvSpPr txBox="1">
            <a:spLocks/>
          </p:cNvSpPr>
          <p:nvPr/>
        </p:nvSpPr>
        <p:spPr>
          <a:xfrm>
            <a:off x="2893665" y="2442882"/>
            <a:ext cx="1140953" cy="37084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Sitka Banner" panose="02000505000000020004" pitchFamily="2" charset="0"/>
                <a:cs typeface="Times New Roman" panose="02020603050405020304" pitchFamily="18" charset="0"/>
              </a:rPr>
              <a:t>Thread 1</a:t>
            </a:r>
            <a:endParaRPr lang="zh-CN" altLang="en-US" sz="2000" b="1" dirty="0">
              <a:latin typeface="Sitka Banner" panose="02000505000000020004" pitchFamily="2"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B866E16-6D39-4614-B590-0226383FB92F}"/>
              </a:ext>
            </a:extLst>
          </p:cNvPr>
          <p:cNvSpPr txBox="1">
            <a:spLocks/>
          </p:cNvSpPr>
          <p:nvPr/>
        </p:nvSpPr>
        <p:spPr>
          <a:xfrm>
            <a:off x="358348" y="1690873"/>
            <a:ext cx="4849811" cy="458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Sitka Banner" panose="02000505000000020004" pitchFamily="2" charset="0"/>
                <a:cs typeface="Times New Roman" panose="02020603050405020304" pitchFamily="18" charset="0"/>
              </a:rPr>
              <a:t>(1) Multithread composability</a:t>
            </a:r>
          </a:p>
        </p:txBody>
      </p:sp>
      <p:sp>
        <p:nvSpPr>
          <p:cNvPr id="9" name="Rectangle: Rounded Corners 43">
            <a:extLst>
              <a:ext uri="{FF2B5EF4-FFF2-40B4-BE49-F238E27FC236}">
                <a16:creationId xmlns:a16="http://schemas.microsoft.com/office/drawing/2014/main" id="{DFECD834-A5D8-41F7-B169-2668212CA9BD}"/>
              </a:ext>
            </a:extLst>
          </p:cNvPr>
          <p:cNvSpPr/>
          <p:nvPr/>
        </p:nvSpPr>
        <p:spPr>
          <a:xfrm>
            <a:off x="672059" y="3336595"/>
            <a:ext cx="1743913" cy="25868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Attach (100, RW)</a:t>
            </a:r>
          </a:p>
        </p:txBody>
      </p:sp>
      <p:sp>
        <p:nvSpPr>
          <p:cNvPr id="10" name="Rectangle: Rounded Corners 43">
            <a:extLst>
              <a:ext uri="{FF2B5EF4-FFF2-40B4-BE49-F238E27FC236}">
                <a16:creationId xmlns:a16="http://schemas.microsoft.com/office/drawing/2014/main" id="{B54C1620-0824-4048-8F98-C7FFFFB4AE03}"/>
              </a:ext>
            </a:extLst>
          </p:cNvPr>
          <p:cNvSpPr/>
          <p:nvPr/>
        </p:nvSpPr>
        <p:spPr>
          <a:xfrm>
            <a:off x="672059" y="5150689"/>
            <a:ext cx="1682676" cy="25868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Detach (100)</a:t>
            </a:r>
            <a:endParaRPr lang="zh-CN" altLang="en-US" dirty="0"/>
          </a:p>
        </p:txBody>
      </p:sp>
      <p:sp>
        <p:nvSpPr>
          <p:cNvPr id="11" name="Rectangle: Rounded Corners 43">
            <a:extLst>
              <a:ext uri="{FF2B5EF4-FFF2-40B4-BE49-F238E27FC236}">
                <a16:creationId xmlns:a16="http://schemas.microsoft.com/office/drawing/2014/main" id="{9F2B2C73-B9D6-4248-AFCE-2967DEFC3BB3}"/>
              </a:ext>
            </a:extLst>
          </p:cNvPr>
          <p:cNvSpPr/>
          <p:nvPr/>
        </p:nvSpPr>
        <p:spPr>
          <a:xfrm>
            <a:off x="2568372" y="3698545"/>
            <a:ext cx="1743913" cy="25868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Attach (100, RW)</a:t>
            </a:r>
          </a:p>
        </p:txBody>
      </p:sp>
      <p:sp>
        <p:nvSpPr>
          <p:cNvPr id="12" name="Rectangle: Rounded Corners 43">
            <a:extLst>
              <a:ext uri="{FF2B5EF4-FFF2-40B4-BE49-F238E27FC236}">
                <a16:creationId xmlns:a16="http://schemas.microsoft.com/office/drawing/2014/main" id="{2977048F-F721-46C9-B7ED-B37F9D71CB1D}"/>
              </a:ext>
            </a:extLst>
          </p:cNvPr>
          <p:cNvSpPr/>
          <p:nvPr/>
        </p:nvSpPr>
        <p:spPr>
          <a:xfrm>
            <a:off x="2568372" y="4439974"/>
            <a:ext cx="1682676" cy="258684"/>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Detach (100)</a:t>
            </a:r>
            <a:endParaRPr lang="zh-CN" altLang="en-US" dirty="0"/>
          </a:p>
        </p:txBody>
      </p:sp>
      <p:sp>
        <p:nvSpPr>
          <p:cNvPr id="14" name="Content Placeholder 2">
            <a:extLst>
              <a:ext uri="{FF2B5EF4-FFF2-40B4-BE49-F238E27FC236}">
                <a16:creationId xmlns:a16="http://schemas.microsoft.com/office/drawing/2014/main" id="{217ADD5A-81D7-4C4B-ABD6-BD42B3A9E0FD}"/>
              </a:ext>
            </a:extLst>
          </p:cNvPr>
          <p:cNvSpPr txBox="1">
            <a:spLocks/>
          </p:cNvSpPr>
          <p:nvPr/>
        </p:nvSpPr>
        <p:spPr>
          <a:xfrm>
            <a:off x="6438900" y="1674890"/>
            <a:ext cx="4849811" cy="458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Sitka Banner" panose="02000505000000020004" pitchFamily="2" charset="0"/>
                <a:cs typeface="Times New Roman" panose="02020603050405020304" pitchFamily="18" charset="0"/>
              </a:rPr>
              <a:t>(2) Function composability for both</a:t>
            </a:r>
          </a:p>
        </p:txBody>
      </p:sp>
      <p:sp>
        <p:nvSpPr>
          <p:cNvPr id="15" name="思想气泡: 云 14">
            <a:extLst>
              <a:ext uri="{FF2B5EF4-FFF2-40B4-BE49-F238E27FC236}">
                <a16:creationId xmlns:a16="http://schemas.microsoft.com/office/drawing/2014/main" id="{4CBE738D-C871-4947-B8D3-FBFF3618F679}"/>
              </a:ext>
            </a:extLst>
          </p:cNvPr>
          <p:cNvSpPr/>
          <p:nvPr/>
        </p:nvSpPr>
        <p:spPr>
          <a:xfrm>
            <a:off x="4413959" y="3097144"/>
            <a:ext cx="1219200" cy="653360"/>
          </a:xfrm>
          <a:prstGeom prst="cloudCallout">
            <a:avLst>
              <a:gd name="adj1" fmla="val -51041"/>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Error?</a:t>
            </a:r>
          </a:p>
          <a:p>
            <a:pPr algn="ctr"/>
            <a:r>
              <a:rPr lang="en-US" altLang="zh-CN" dirty="0"/>
              <a:t>Silent?</a:t>
            </a:r>
            <a:endParaRPr lang="zh-CN" altLang="en-US" dirty="0"/>
          </a:p>
        </p:txBody>
      </p:sp>
      <p:sp>
        <p:nvSpPr>
          <p:cNvPr id="16" name="思想气泡: 云 15">
            <a:extLst>
              <a:ext uri="{FF2B5EF4-FFF2-40B4-BE49-F238E27FC236}">
                <a16:creationId xmlns:a16="http://schemas.microsoft.com/office/drawing/2014/main" id="{DF6BDF1B-AE76-402A-B79D-029BD0D6D2E3}"/>
              </a:ext>
            </a:extLst>
          </p:cNvPr>
          <p:cNvSpPr/>
          <p:nvPr/>
        </p:nvSpPr>
        <p:spPr>
          <a:xfrm>
            <a:off x="4312285" y="3915956"/>
            <a:ext cx="1320874" cy="653360"/>
          </a:xfrm>
          <a:prstGeom prst="cloudCallout">
            <a:avLst>
              <a:gd name="adj1" fmla="val -51041"/>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Detach?</a:t>
            </a:r>
          </a:p>
        </p:txBody>
      </p:sp>
      <p:sp>
        <p:nvSpPr>
          <p:cNvPr id="17" name="Content Placeholder 2">
            <a:extLst>
              <a:ext uri="{FF2B5EF4-FFF2-40B4-BE49-F238E27FC236}">
                <a16:creationId xmlns:a16="http://schemas.microsoft.com/office/drawing/2014/main" id="{599EB733-6DF0-4751-9AD1-335FCE76CB24}"/>
              </a:ext>
            </a:extLst>
          </p:cNvPr>
          <p:cNvSpPr txBox="1">
            <a:spLocks/>
          </p:cNvSpPr>
          <p:nvPr/>
        </p:nvSpPr>
        <p:spPr>
          <a:xfrm>
            <a:off x="7890758" y="2178073"/>
            <a:ext cx="1140953" cy="37084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Sitka Banner" panose="02000505000000020004" pitchFamily="2" charset="0"/>
                <a:cs typeface="Times New Roman" panose="02020603050405020304" pitchFamily="18" charset="0"/>
              </a:rPr>
              <a:t>Thread 0</a:t>
            </a:r>
            <a:endParaRPr lang="zh-CN" altLang="en-US" sz="2000" b="1" dirty="0">
              <a:latin typeface="Sitka Banner" panose="02000505000000020004" pitchFamily="2" charset="0"/>
              <a:cs typeface="Times New Roman" panose="02020603050405020304" pitchFamily="18" charset="0"/>
            </a:endParaRPr>
          </a:p>
        </p:txBody>
      </p:sp>
      <p:sp>
        <p:nvSpPr>
          <p:cNvPr id="18" name="箭头: 上下 17">
            <a:extLst>
              <a:ext uri="{FF2B5EF4-FFF2-40B4-BE49-F238E27FC236}">
                <a16:creationId xmlns:a16="http://schemas.microsoft.com/office/drawing/2014/main" id="{E79A496B-F871-4751-A89D-7D608EE3DB71}"/>
              </a:ext>
            </a:extLst>
          </p:cNvPr>
          <p:cNvSpPr/>
          <p:nvPr/>
        </p:nvSpPr>
        <p:spPr>
          <a:xfrm>
            <a:off x="2415972" y="4716148"/>
            <a:ext cx="152400" cy="458275"/>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Rounded Corners 43">
            <a:extLst>
              <a:ext uri="{FF2B5EF4-FFF2-40B4-BE49-F238E27FC236}">
                <a16:creationId xmlns:a16="http://schemas.microsoft.com/office/drawing/2014/main" id="{D92988D9-3193-4B1A-A5AC-317160713D74}"/>
              </a:ext>
            </a:extLst>
          </p:cNvPr>
          <p:cNvSpPr/>
          <p:nvPr/>
        </p:nvSpPr>
        <p:spPr>
          <a:xfrm>
            <a:off x="7096422" y="2579195"/>
            <a:ext cx="1677076" cy="274495"/>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WRPKRU (1100)</a:t>
            </a:r>
            <a:endParaRPr lang="zh-CN" altLang="en-US" dirty="0"/>
          </a:p>
        </p:txBody>
      </p:sp>
      <p:sp>
        <p:nvSpPr>
          <p:cNvPr id="20" name="Rectangle: Rounded Corners 43">
            <a:extLst>
              <a:ext uri="{FF2B5EF4-FFF2-40B4-BE49-F238E27FC236}">
                <a16:creationId xmlns:a16="http://schemas.microsoft.com/office/drawing/2014/main" id="{A6F5EF68-BCA1-48EA-83E8-13A8CDB8BF11}"/>
              </a:ext>
            </a:extLst>
          </p:cNvPr>
          <p:cNvSpPr/>
          <p:nvPr/>
        </p:nvSpPr>
        <p:spPr>
          <a:xfrm>
            <a:off x="7052220" y="5833012"/>
            <a:ext cx="1677076" cy="274495"/>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WRPKRU (0000)</a:t>
            </a:r>
            <a:endParaRPr lang="zh-CN" altLang="en-US" dirty="0"/>
          </a:p>
        </p:txBody>
      </p:sp>
      <p:sp>
        <p:nvSpPr>
          <p:cNvPr id="21" name="箭头: 上下 20">
            <a:extLst>
              <a:ext uri="{FF2B5EF4-FFF2-40B4-BE49-F238E27FC236}">
                <a16:creationId xmlns:a16="http://schemas.microsoft.com/office/drawing/2014/main" id="{11112137-9EA5-46B8-9183-599B199CCA0A}"/>
              </a:ext>
            </a:extLst>
          </p:cNvPr>
          <p:cNvSpPr/>
          <p:nvPr/>
        </p:nvSpPr>
        <p:spPr>
          <a:xfrm>
            <a:off x="8207909" y="5153083"/>
            <a:ext cx="246014" cy="679929"/>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Rounded Corners 43">
            <a:extLst>
              <a:ext uri="{FF2B5EF4-FFF2-40B4-BE49-F238E27FC236}">
                <a16:creationId xmlns:a16="http://schemas.microsoft.com/office/drawing/2014/main" id="{C731D69F-6256-40F3-A3AF-059BC2F0E410}"/>
              </a:ext>
            </a:extLst>
          </p:cNvPr>
          <p:cNvSpPr/>
          <p:nvPr/>
        </p:nvSpPr>
        <p:spPr>
          <a:xfrm>
            <a:off x="7071332" y="2802832"/>
            <a:ext cx="904268" cy="60808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t>
            </a:r>
          </a:p>
          <a:p>
            <a:r>
              <a:rPr lang="en-US" altLang="zh-CN" dirty="0" err="1">
                <a:solidFill>
                  <a:schemeClr val="tx1"/>
                </a:solidFill>
              </a:rPr>
              <a:t>func</a:t>
            </a:r>
            <a:r>
              <a:rPr lang="en-US" altLang="zh-CN" dirty="0">
                <a:solidFill>
                  <a:schemeClr val="tx1"/>
                </a:solidFill>
              </a:rPr>
              <a:t> ()</a:t>
            </a:r>
            <a:endParaRPr lang="zh-CN" altLang="en-US" dirty="0">
              <a:solidFill>
                <a:schemeClr val="tx1"/>
              </a:solidFill>
            </a:endParaRPr>
          </a:p>
        </p:txBody>
      </p:sp>
      <p:cxnSp>
        <p:nvCxnSpPr>
          <p:cNvPr id="25" name="连接符: 肘形 24">
            <a:extLst>
              <a:ext uri="{FF2B5EF4-FFF2-40B4-BE49-F238E27FC236}">
                <a16:creationId xmlns:a16="http://schemas.microsoft.com/office/drawing/2014/main" id="{D915ABE7-3C4B-4A1A-8937-D400652FB527}"/>
              </a:ext>
            </a:extLst>
          </p:cNvPr>
          <p:cNvCxnSpPr>
            <a:cxnSpLocks/>
          </p:cNvCxnSpPr>
          <p:nvPr/>
        </p:nvCxnSpPr>
        <p:spPr>
          <a:xfrm>
            <a:off x="7848662" y="3096097"/>
            <a:ext cx="1447800" cy="312325"/>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43">
            <a:extLst>
              <a:ext uri="{FF2B5EF4-FFF2-40B4-BE49-F238E27FC236}">
                <a16:creationId xmlns:a16="http://schemas.microsoft.com/office/drawing/2014/main" id="{E94F4ECF-6BCC-4342-89DB-7840B8BB694B}"/>
              </a:ext>
            </a:extLst>
          </p:cNvPr>
          <p:cNvSpPr/>
          <p:nvPr/>
        </p:nvSpPr>
        <p:spPr>
          <a:xfrm>
            <a:off x="8453923" y="3434122"/>
            <a:ext cx="1966489" cy="1372428"/>
          </a:xfrm>
          <a:prstGeom prst="roundRect">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zh-CN" dirty="0" err="1">
                <a:solidFill>
                  <a:schemeClr val="tx1"/>
                </a:solidFill>
              </a:rPr>
              <a:t>func</a:t>
            </a:r>
            <a:r>
              <a:rPr lang="en-US" altLang="zh-CN" dirty="0">
                <a:solidFill>
                  <a:schemeClr val="tx1"/>
                </a:solidFill>
              </a:rPr>
              <a:t> () {</a:t>
            </a:r>
          </a:p>
          <a:p>
            <a:endParaRPr lang="en-US" altLang="zh-CN" dirty="0">
              <a:solidFill>
                <a:schemeClr val="tx1"/>
              </a:solidFill>
            </a:endParaRPr>
          </a:p>
          <a:p>
            <a:r>
              <a:rPr lang="en-US" altLang="zh-CN" dirty="0">
                <a:solidFill>
                  <a:schemeClr val="tx1"/>
                </a:solidFill>
              </a:rPr>
              <a:t>…</a:t>
            </a:r>
          </a:p>
          <a:p>
            <a:endParaRPr lang="en-US" altLang="zh-CN" dirty="0">
              <a:solidFill>
                <a:schemeClr val="tx1"/>
              </a:solidFill>
            </a:endParaRPr>
          </a:p>
          <a:p>
            <a:r>
              <a:rPr lang="en-US" altLang="zh-CN" dirty="0">
                <a:solidFill>
                  <a:schemeClr val="tx1"/>
                </a:solidFill>
              </a:rPr>
              <a:t>}</a:t>
            </a:r>
          </a:p>
        </p:txBody>
      </p:sp>
      <p:sp>
        <p:nvSpPr>
          <p:cNvPr id="36" name="Rectangle: Rounded Corners 43">
            <a:extLst>
              <a:ext uri="{FF2B5EF4-FFF2-40B4-BE49-F238E27FC236}">
                <a16:creationId xmlns:a16="http://schemas.microsoft.com/office/drawing/2014/main" id="{F7927DA2-B3D7-4FB8-92EE-549B4F09F0B7}"/>
              </a:ext>
            </a:extLst>
          </p:cNvPr>
          <p:cNvSpPr/>
          <p:nvPr/>
        </p:nvSpPr>
        <p:spPr>
          <a:xfrm>
            <a:off x="8453923" y="3855913"/>
            <a:ext cx="1677076" cy="274495"/>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WRPKRU (1100)</a:t>
            </a:r>
            <a:endParaRPr lang="zh-CN" altLang="en-US" dirty="0"/>
          </a:p>
        </p:txBody>
      </p:sp>
      <p:sp>
        <p:nvSpPr>
          <p:cNvPr id="37" name="Rectangle: Rounded Corners 43">
            <a:extLst>
              <a:ext uri="{FF2B5EF4-FFF2-40B4-BE49-F238E27FC236}">
                <a16:creationId xmlns:a16="http://schemas.microsoft.com/office/drawing/2014/main" id="{7768DB8A-35AB-43CF-95DD-B366959F0D38}"/>
              </a:ext>
            </a:extLst>
          </p:cNvPr>
          <p:cNvSpPr/>
          <p:nvPr/>
        </p:nvSpPr>
        <p:spPr>
          <a:xfrm>
            <a:off x="8453923" y="4286121"/>
            <a:ext cx="1677076" cy="274495"/>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WRPKRU (0000)</a:t>
            </a:r>
            <a:endParaRPr lang="zh-CN" altLang="en-US" dirty="0"/>
          </a:p>
        </p:txBody>
      </p:sp>
      <p:sp>
        <p:nvSpPr>
          <p:cNvPr id="38" name="Rectangle: Rounded Corners 43">
            <a:extLst>
              <a:ext uri="{FF2B5EF4-FFF2-40B4-BE49-F238E27FC236}">
                <a16:creationId xmlns:a16="http://schemas.microsoft.com/office/drawing/2014/main" id="{56C5DF88-96A1-4F48-B307-3A28B4BA3192}"/>
              </a:ext>
            </a:extLst>
          </p:cNvPr>
          <p:cNvSpPr/>
          <p:nvPr/>
        </p:nvSpPr>
        <p:spPr>
          <a:xfrm>
            <a:off x="7077606" y="5183111"/>
            <a:ext cx="986894" cy="53830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t>
            </a:r>
          </a:p>
          <a:p>
            <a:r>
              <a:rPr lang="en-US" altLang="zh-CN" dirty="0">
                <a:solidFill>
                  <a:schemeClr val="tx1"/>
                </a:solidFill>
              </a:rPr>
              <a:t>access</a:t>
            </a:r>
            <a:endParaRPr lang="zh-CN" altLang="en-US" dirty="0">
              <a:solidFill>
                <a:schemeClr val="tx1"/>
              </a:solidFill>
            </a:endParaRPr>
          </a:p>
        </p:txBody>
      </p:sp>
      <p:cxnSp>
        <p:nvCxnSpPr>
          <p:cNvPr id="39" name="连接符: 肘形 38">
            <a:extLst>
              <a:ext uri="{FF2B5EF4-FFF2-40B4-BE49-F238E27FC236}">
                <a16:creationId xmlns:a16="http://schemas.microsoft.com/office/drawing/2014/main" id="{6EB6CD78-1917-416F-82A4-A31D5BF3427C}"/>
              </a:ext>
            </a:extLst>
          </p:cNvPr>
          <p:cNvCxnSpPr>
            <a:cxnSpLocks/>
            <a:stCxn id="35" idx="2"/>
          </p:cNvCxnSpPr>
          <p:nvPr/>
        </p:nvCxnSpPr>
        <p:spPr>
          <a:xfrm rot="5400000">
            <a:off x="8140347" y="3797253"/>
            <a:ext cx="287525" cy="23061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思想气泡: 云 45">
            <a:extLst>
              <a:ext uri="{FF2B5EF4-FFF2-40B4-BE49-F238E27FC236}">
                <a16:creationId xmlns:a16="http://schemas.microsoft.com/office/drawing/2014/main" id="{2C8E51FD-C5B0-4CE4-BFBD-C09EC3AEFACC}"/>
              </a:ext>
            </a:extLst>
          </p:cNvPr>
          <p:cNvSpPr/>
          <p:nvPr/>
        </p:nvSpPr>
        <p:spPr>
          <a:xfrm>
            <a:off x="10243185" y="3698545"/>
            <a:ext cx="1320874" cy="653360"/>
          </a:xfrm>
          <a:prstGeom prst="cloudCallout">
            <a:avLst>
              <a:gd name="adj1" fmla="val -51041"/>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Disable</a:t>
            </a:r>
          </a:p>
        </p:txBody>
      </p:sp>
      <p:sp>
        <p:nvSpPr>
          <p:cNvPr id="47" name="思想气泡: 云 46">
            <a:extLst>
              <a:ext uri="{FF2B5EF4-FFF2-40B4-BE49-F238E27FC236}">
                <a16:creationId xmlns:a16="http://schemas.microsoft.com/office/drawing/2014/main" id="{F52177FE-0D16-48B7-AC63-B11423E3F482}"/>
              </a:ext>
            </a:extLst>
          </p:cNvPr>
          <p:cNvSpPr/>
          <p:nvPr/>
        </p:nvSpPr>
        <p:spPr>
          <a:xfrm>
            <a:off x="5648754" y="4811913"/>
            <a:ext cx="1320874" cy="653360"/>
          </a:xfrm>
          <a:prstGeom prst="cloudCallout">
            <a:avLst>
              <a:gd name="adj1" fmla="val 63376"/>
              <a:gd name="adj2" fmla="val 712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Error</a:t>
            </a:r>
          </a:p>
        </p:txBody>
      </p:sp>
    </p:spTree>
    <p:extLst>
      <p:ext uri="{BB962C8B-B14F-4D97-AF65-F5344CB8AC3E}">
        <p14:creationId xmlns:p14="http://schemas.microsoft.com/office/powerpoint/2010/main" val="83765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up)">
                                      <p:cBhvr>
                                        <p:cTn id="64" dur="500"/>
                                        <p:tgtEl>
                                          <p:spTgt spid="25"/>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up)">
                                      <p:cBhvr>
                                        <p:cTn id="70" dur="500"/>
                                        <p:tgtEl>
                                          <p:spTgt spid="36"/>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up)">
                                      <p:cBhvr>
                                        <p:cTn id="73" dur="50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down)">
                                      <p:cBhvr>
                                        <p:cTn id="78" dur="500"/>
                                        <p:tgtEl>
                                          <p:spTgt spid="4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wipe(down)">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down)">
                                      <p:cBhvr>
                                        <p:cTn id="91" dur="500"/>
                                        <p:tgtEl>
                                          <p:spTgt spid="2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animBg="1"/>
      <p:bldP spid="12" grpId="0" animBg="1"/>
      <p:bldP spid="14" grpId="0"/>
      <p:bldP spid="15" grpId="0" animBg="1"/>
      <p:bldP spid="16" grpId="0" animBg="1"/>
      <p:bldP spid="17" grpId="0" animBg="1"/>
      <p:bldP spid="18" grpId="0" animBg="1"/>
      <p:bldP spid="19" grpId="0" animBg="1"/>
      <p:bldP spid="20" grpId="0" animBg="1"/>
      <p:bldP spid="21" grpId="0" animBg="1"/>
      <p:bldP spid="23" grpId="0"/>
      <p:bldP spid="35" grpId="0" animBg="1"/>
      <p:bldP spid="36" grpId="0" animBg="1"/>
      <p:bldP spid="37" grpId="0" animBg="1"/>
      <p:bldP spid="38" grpId="0"/>
      <p:bldP spid="46"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F2774EF-F6F6-42D1-ACA3-D0E1ADEE52ED}"/>
              </a:ext>
            </a:extLst>
          </p:cNvPr>
          <p:cNvSpPr>
            <a:spLocks noGrp="1"/>
          </p:cNvSpPr>
          <p:nvPr>
            <p:ph type="sldNum" sz="quarter" idx="12"/>
          </p:nvPr>
        </p:nvSpPr>
        <p:spPr/>
        <p:txBody>
          <a:bodyPr/>
          <a:lstStyle/>
          <a:p>
            <a:fld id="{A88F1DB0-8B43-D941-A153-7F9DB752BDF8}" type="slidenum">
              <a:rPr lang="en-CN" smtClean="0"/>
              <a:t>39</a:t>
            </a:fld>
            <a:endParaRPr lang="en-CN"/>
          </a:p>
        </p:txBody>
      </p:sp>
      <p:sp>
        <p:nvSpPr>
          <p:cNvPr id="5" name="Title 1">
            <a:extLst>
              <a:ext uri="{FF2B5EF4-FFF2-40B4-BE49-F238E27FC236}">
                <a16:creationId xmlns:a16="http://schemas.microsoft.com/office/drawing/2014/main" id="{EE70B201-3130-4695-85A4-0258A1669E2E}"/>
              </a:ext>
            </a:extLst>
          </p:cNvPr>
          <p:cNvSpPr txBox="1">
            <a:spLocks/>
          </p:cNvSpPr>
          <p:nvPr/>
        </p:nvSpPr>
        <p:spPr>
          <a:xfrm>
            <a:off x="209550" y="618518"/>
            <a:ext cx="11887199"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646B5F"/>
                </a:solidFill>
                <a:latin typeface="Rockwell" panose="02060603020205020403" pitchFamily="18" charset="0"/>
                <a:cs typeface="Times New Roman" panose="02020603050405020304" pitchFamily="18" charset="0"/>
              </a:rPr>
              <a:t>Adoption Challenge II: Three-way Tension</a:t>
            </a:r>
            <a:endParaRPr lang="zh-CN" altLang="en-US" sz="3600" dirty="0">
              <a:solidFill>
                <a:srgbClr val="646B5F"/>
              </a:solidFill>
              <a:latin typeface="Rockwell" panose="02060603020205020403" pitchFamily="18" charset="0"/>
              <a:cs typeface="Times New Roman" panose="02020603050405020304" pitchFamily="18" charset="0"/>
            </a:endParaRPr>
          </a:p>
        </p:txBody>
      </p:sp>
      <p:sp>
        <p:nvSpPr>
          <p:cNvPr id="6" name="Rectangle: Rounded Corners 43">
            <a:extLst>
              <a:ext uri="{FF2B5EF4-FFF2-40B4-BE49-F238E27FC236}">
                <a16:creationId xmlns:a16="http://schemas.microsoft.com/office/drawing/2014/main" id="{F2001F47-CB0D-4EBB-BA14-A768CCBCBCC1}"/>
              </a:ext>
            </a:extLst>
          </p:cNvPr>
          <p:cNvSpPr/>
          <p:nvPr/>
        </p:nvSpPr>
        <p:spPr>
          <a:xfrm>
            <a:off x="1054101" y="1249603"/>
            <a:ext cx="10299699" cy="528772"/>
          </a:xfrm>
          <a:prstGeom prst="roundRect">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Security Goal: All Exposure Window (EW) is equal to or smaller than the target.</a:t>
            </a:r>
            <a:endParaRPr lang="zh-CN" altLang="en-US" sz="2400" dirty="0"/>
          </a:p>
        </p:txBody>
      </p:sp>
      <p:sp>
        <p:nvSpPr>
          <p:cNvPr id="3" name="等腰三角形 2">
            <a:extLst>
              <a:ext uri="{FF2B5EF4-FFF2-40B4-BE49-F238E27FC236}">
                <a16:creationId xmlns:a16="http://schemas.microsoft.com/office/drawing/2014/main" id="{A76519B0-F425-481D-AFA8-4217D4809124}"/>
              </a:ext>
            </a:extLst>
          </p:cNvPr>
          <p:cNvSpPr/>
          <p:nvPr/>
        </p:nvSpPr>
        <p:spPr>
          <a:xfrm>
            <a:off x="1214803" y="3036370"/>
            <a:ext cx="3123669" cy="269281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0F7F640D-088F-42B3-B0CA-CD6318E796BD}"/>
              </a:ext>
            </a:extLst>
          </p:cNvPr>
          <p:cNvSpPr/>
          <p:nvPr/>
        </p:nvSpPr>
        <p:spPr>
          <a:xfrm>
            <a:off x="1833662" y="2604570"/>
            <a:ext cx="1885950" cy="7112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Programmability</a:t>
            </a:r>
            <a:endParaRPr lang="zh-CN" altLang="en-US" dirty="0">
              <a:solidFill>
                <a:schemeClr val="tx1"/>
              </a:solidFill>
            </a:endParaRPr>
          </a:p>
        </p:txBody>
      </p:sp>
      <p:sp>
        <p:nvSpPr>
          <p:cNvPr id="32" name="矩形 31">
            <a:extLst>
              <a:ext uri="{FF2B5EF4-FFF2-40B4-BE49-F238E27FC236}">
                <a16:creationId xmlns:a16="http://schemas.microsoft.com/office/drawing/2014/main" id="{E84940FE-9BEC-4A1C-8CBE-2C342E7874D7}"/>
              </a:ext>
            </a:extLst>
          </p:cNvPr>
          <p:cNvSpPr/>
          <p:nvPr/>
        </p:nvSpPr>
        <p:spPr>
          <a:xfrm>
            <a:off x="208062" y="5380356"/>
            <a:ext cx="1885950" cy="711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Efficiency</a:t>
            </a:r>
            <a:endParaRPr lang="zh-CN" altLang="en-US" dirty="0">
              <a:solidFill>
                <a:schemeClr val="tx1"/>
              </a:solidFill>
            </a:endParaRPr>
          </a:p>
        </p:txBody>
      </p:sp>
      <p:sp>
        <p:nvSpPr>
          <p:cNvPr id="33" name="矩形 32">
            <a:extLst>
              <a:ext uri="{FF2B5EF4-FFF2-40B4-BE49-F238E27FC236}">
                <a16:creationId xmlns:a16="http://schemas.microsoft.com/office/drawing/2014/main" id="{49DB6E0C-F1E9-45C0-88A7-44800D676676}"/>
              </a:ext>
            </a:extLst>
          </p:cNvPr>
          <p:cNvSpPr/>
          <p:nvPr/>
        </p:nvSpPr>
        <p:spPr>
          <a:xfrm>
            <a:off x="3395497" y="5373588"/>
            <a:ext cx="1885950" cy="711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Security Effectiveness</a:t>
            </a:r>
            <a:endParaRPr lang="zh-CN" altLang="en-US" dirty="0">
              <a:solidFill>
                <a:schemeClr val="tx1"/>
              </a:solidFill>
            </a:endParaRPr>
          </a:p>
        </p:txBody>
      </p:sp>
      <p:grpSp>
        <p:nvGrpSpPr>
          <p:cNvPr id="35" name="组合 34">
            <a:extLst>
              <a:ext uri="{FF2B5EF4-FFF2-40B4-BE49-F238E27FC236}">
                <a16:creationId xmlns:a16="http://schemas.microsoft.com/office/drawing/2014/main" id="{D4F519C0-A0C1-4278-898D-499A9C714DC5}"/>
              </a:ext>
            </a:extLst>
          </p:cNvPr>
          <p:cNvGrpSpPr/>
          <p:nvPr/>
        </p:nvGrpSpPr>
        <p:grpSpPr>
          <a:xfrm>
            <a:off x="1882975" y="3842961"/>
            <a:ext cx="1770287" cy="1413932"/>
            <a:chOff x="2548043" y="1206500"/>
            <a:chExt cx="3005666" cy="3005666"/>
          </a:xfrm>
        </p:grpSpPr>
        <p:sp>
          <p:nvSpPr>
            <p:cNvPr id="36" name="椭圆 35">
              <a:extLst>
                <a:ext uri="{FF2B5EF4-FFF2-40B4-BE49-F238E27FC236}">
                  <a16:creationId xmlns:a16="http://schemas.microsoft.com/office/drawing/2014/main" id="{C9857D27-5DF9-4619-9BD9-7592F2340452}"/>
                </a:ext>
              </a:extLst>
            </p:cNvPr>
            <p:cNvSpPr/>
            <p:nvPr/>
          </p:nvSpPr>
          <p:spPr>
            <a:xfrm>
              <a:off x="2548043" y="1206500"/>
              <a:ext cx="3005666" cy="3005666"/>
            </a:xfrm>
            <a:prstGeom prst="ellipse">
              <a:avLst/>
            </a:pr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37" name="椭圆 4">
              <a:extLst>
                <a:ext uri="{FF2B5EF4-FFF2-40B4-BE49-F238E27FC236}">
                  <a16:creationId xmlns:a16="http://schemas.microsoft.com/office/drawing/2014/main" id="{13D32E34-CABC-4146-BBB6-38C254A76EFF}"/>
                </a:ext>
              </a:extLst>
            </p:cNvPr>
            <p:cNvSpPr txBox="1"/>
            <p:nvPr/>
          </p:nvSpPr>
          <p:spPr>
            <a:xfrm>
              <a:off x="2988213" y="1646670"/>
              <a:ext cx="2125326" cy="212532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Granularity</a:t>
              </a:r>
            </a:p>
          </p:txBody>
        </p:sp>
      </p:grpSp>
      <p:sp>
        <p:nvSpPr>
          <p:cNvPr id="38" name="Rectangle: Rounded Corners 43">
            <a:extLst>
              <a:ext uri="{FF2B5EF4-FFF2-40B4-BE49-F238E27FC236}">
                <a16:creationId xmlns:a16="http://schemas.microsoft.com/office/drawing/2014/main" id="{A438C5CB-A6F5-480F-8181-D3B01FA2DFFD}"/>
              </a:ext>
            </a:extLst>
          </p:cNvPr>
          <p:cNvSpPr/>
          <p:nvPr/>
        </p:nvSpPr>
        <p:spPr>
          <a:xfrm>
            <a:off x="8535291" y="1858029"/>
            <a:ext cx="2539109" cy="4454861"/>
          </a:xfrm>
          <a:prstGeom prst="roundRect">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endParaRPr lang="en-US" altLang="zh-CN" dirty="0">
              <a:solidFill>
                <a:schemeClr val="tx1"/>
              </a:solidFill>
            </a:endParaRPr>
          </a:p>
          <a:p>
            <a:r>
              <a:rPr lang="en-US" altLang="zh-CN" dirty="0">
                <a:solidFill>
                  <a:schemeClr val="tx1"/>
                </a:solidFill>
              </a:rPr>
              <a:t>if () {</a:t>
            </a:r>
          </a:p>
          <a:p>
            <a:r>
              <a:rPr lang="en-US" altLang="zh-CN" dirty="0">
                <a:solidFill>
                  <a:schemeClr val="tx1"/>
                </a:solidFill>
              </a:rPr>
              <a:t>  for () {</a:t>
            </a:r>
          </a:p>
          <a:p>
            <a:r>
              <a:rPr lang="en-US" altLang="zh-CN" dirty="0">
                <a:solidFill>
                  <a:schemeClr val="tx1"/>
                </a:solidFill>
              </a:rPr>
              <a:t>    …</a:t>
            </a:r>
          </a:p>
          <a:p>
            <a:r>
              <a:rPr lang="en-US" altLang="zh-CN" dirty="0">
                <a:solidFill>
                  <a:schemeClr val="tx1"/>
                </a:solidFill>
              </a:rPr>
              <a:t>  }</a:t>
            </a:r>
          </a:p>
          <a:p>
            <a:r>
              <a:rPr lang="en-US" altLang="zh-CN" dirty="0">
                <a:solidFill>
                  <a:schemeClr val="tx1"/>
                </a:solidFill>
              </a:rPr>
              <a:t>  if () {</a:t>
            </a:r>
          </a:p>
          <a:p>
            <a:r>
              <a:rPr lang="en-US" altLang="zh-CN" dirty="0">
                <a:solidFill>
                  <a:schemeClr val="tx1"/>
                </a:solidFill>
              </a:rPr>
              <a:t>  … </a:t>
            </a:r>
          </a:p>
          <a:p>
            <a:r>
              <a:rPr lang="en-US" altLang="zh-CN" dirty="0">
                <a:solidFill>
                  <a:schemeClr val="tx1"/>
                </a:solidFill>
              </a:rPr>
              <a:t>  }</a:t>
            </a:r>
          </a:p>
          <a:p>
            <a:r>
              <a:rPr lang="en-US" altLang="zh-CN" dirty="0">
                <a:solidFill>
                  <a:schemeClr val="tx1"/>
                </a:solidFill>
              </a:rPr>
              <a:t>  else {</a:t>
            </a:r>
          </a:p>
          <a:p>
            <a:r>
              <a:rPr lang="en-US" altLang="zh-CN" dirty="0">
                <a:solidFill>
                  <a:schemeClr val="tx1"/>
                </a:solidFill>
              </a:rPr>
              <a:t>      for ()</a:t>
            </a:r>
          </a:p>
          <a:p>
            <a:r>
              <a:rPr lang="en-US" altLang="zh-CN" dirty="0">
                <a:solidFill>
                  <a:schemeClr val="tx1"/>
                </a:solidFill>
              </a:rPr>
              <a:t>         …</a:t>
            </a:r>
          </a:p>
          <a:p>
            <a:r>
              <a:rPr lang="en-US" altLang="zh-CN" dirty="0">
                <a:solidFill>
                  <a:schemeClr val="tx1"/>
                </a:solidFill>
              </a:rPr>
              <a:t>   …</a:t>
            </a:r>
          </a:p>
          <a:p>
            <a:r>
              <a:rPr lang="en-US" altLang="zh-CN" dirty="0">
                <a:solidFill>
                  <a:schemeClr val="tx1"/>
                </a:solidFill>
              </a:rPr>
              <a:t>  }</a:t>
            </a:r>
          </a:p>
          <a:p>
            <a:r>
              <a:rPr lang="en-US" altLang="zh-CN" dirty="0">
                <a:solidFill>
                  <a:schemeClr val="tx1"/>
                </a:solidFill>
              </a:rPr>
              <a:t>}</a:t>
            </a:r>
          </a:p>
          <a:p>
            <a:r>
              <a:rPr lang="en-US" altLang="zh-CN" dirty="0">
                <a:solidFill>
                  <a:schemeClr val="tx1"/>
                </a:solidFill>
              </a:rPr>
              <a:t>…</a:t>
            </a:r>
          </a:p>
          <a:p>
            <a:endParaRPr lang="en-US" altLang="zh-CN" dirty="0">
              <a:solidFill>
                <a:schemeClr val="tx1"/>
              </a:solidFill>
            </a:endParaRPr>
          </a:p>
        </p:txBody>
      </p:sp>
      <p:sp>
        <p:nvSpPr>
          <p:cNvPr id="39" name="Content Placeholder 2">
            <a:extLst>
              <a:ext uri="{FF2B5EF4-FFF2-40B4-BE49-F238E27FC236}">
                <a16:creationId xmlns:a16="http://schemas.microsoft.com/office/drawing/2014/main" id="{32E3283E-2228-4BF3-AB9D-6B4D435BAA64}"/>
              </a:ext>
            </a:extLst>
          </p:cNvPr>
          <p:cNvSpPr txBox="1">
            <a:spLocks/>
          </p:cNvSpPr>
          <p:nvPr/>
        </p:nvSpPr>
        <p:spPr>
          <a:xfrm>
            <a:off x="9183247" y="3286216"/>
            <a:ext cx="1040107"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Attach ()</a:t>
            </a:r>
            <a:endParaRPr lang="zh-CN" altLang="en-US" sz="1600" dirty="0">
              <a:latin typeface="Sitka Banner" panose="02000505000000020004" pitchFamily="2" charset="0"/>
              <a:cs typeface="Times New Roman" panose="02020603050405020304" pitchFamily="18" charset="0"/>
            </a:endParaRPr>
          </a:p>
        </p:txBody>
      </p:sp>
      <p:sp>
        <p:nvSpPr>
          <p:cNvPr id="41" name="Content Placeholder 2">
            <a:extLst>
              <a:ext uri="{FF2B5EF4-FFF2-40B4-BE49-F238E27FC236}">
                <a16:creationId xmlns:a16="http://schemas.microsoft.com/office/drawing/2014/main" id="{16A8B9F9-3A8A-4CD9-B35B-78E22626D871}"/>
              </a:ext>
            </a:extLst>
          </p:cNvPr>
          <p:cNvSpPr txBox="1">
            <a:spLocks/>
          </p:cNvSpPr>
          <p:nvPr/>
        </p:nvSpPr>
        <p:spPr>
          <a:xfrm>
            <a:off x="4902456" y="2624690"/>
            <a:ext cx="2387088" cy="3651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bg1"/>
                </a:solidFill>
                <a:latin typeface="Sitka Banner" panose="02000505000000020004" pitchFamily="2" charset="0"/>
                <a:cs typeface="Times New Roman" panose="02020603050405020304" pitchFamily="18" charset="0"/>
              </a:rPr>
              <a:t>Coarse-grained Insertion</a:t>
            </a:r>
          </a:p>
        </p:txBody>
      </p:sp>
      <p:pic>
        <p:nvPicPr>
          <p:cNvPr id="43" name="图片 42" descr="卡通画&#10;&#10;中度可信度描述已自动生成">
            <a:extLst>
              <a:ext uri="{FF2B5EF4-FFF2-40B4-BE49-F238E27FC236}">
                <a16:creationId xmlns:a16="http://schemas.microsoft.com/office/drawing/2014/main" id="{EB627420-1CC9-4D45-9599-AFAB3E4752C7}"/>
              </a:ext>
            </a:extLst>
          </p:cNvPr>
          <p:cNvPicPr>
            <a:picLocks noChangeAspect="1"/>
          </p:cNvPicPr>
          <p:nvPr/>
        </p:nvPicPr>
        <p:blipFill rotWithShape="1">
          <a:blip r:embed="rId2"/>
          <a:srcRect l="6227" r="52571"/>
          <a:stretch/>
        </p:blipFill>
        <p:spPr>
          <a:xfrm>
            <a:off x="2522367" y="2069418"/>
            <a:ext cx="491502" cy="511250"/>
          </a:xfrm>
          <a:prstGeom prst="rect">
            <a:avLst/>
          </a:prstGeom>
        </p:spPr>
      </p:pic>
      <p:pic>
        <p:nvPicPr>
          <p:cNvPr id="46" name="图片 45" descr="卡通画&#10;&#10;中度可信度描述已自动生成">
            <a:extLst>
              <a:ext uri="{FF2B5EF4-FFF2-40B4-BE49-F238E27FC236}">
                <a16:creationId xmlns:a16="http://schemas.microsoft.com/office/drawing/2014/main" id="{A5A5FAC0-540C-427D-8D89-30E858A8318E}"/>
              </a:ext>
            </a:extLst>
          </p:cNvPr>
          <p:cNvPicPr>
            <a:picLocks noChangeAspect="1"/>
          </p:cNvPicPr>
          <p:nvPr/>
        </p:nvPicPr>
        <p:blipFill rotWithShape="1">
          <a:blip r:embed="rId2"/>
          <a:srcRect l="6227" r="52571"/>
          <a:stretch/>
        </p:blipFill>
        <p:spPr>
          <a:xfrm>
            <a:off x="905286" y="6160988"/>
            <a:ext cx="491502" cy="511250"/>
          </a:xfrm>
          <a:prstGeom prst="rect">
            <a:avLst/>
          </a:prstGeom>
        </p:spPr>
      </p:pic>
      <p:pic>
        <p:nvPicPr>
          <p:cNvPr id="47" name="图片 46" descr="卡通画&#10;&#10;中度可信度描述已自动生成">
            <a:extLst>
              <a:ext uri="{FF2B5EF4-FFF2-40B4-BE49-F238E27FC236}">
                <a16:creationId xmlns:a16="http://schemas.microsoft.com/office/drawing/2014/main" id="{622AA290-7604-47C6-B895-E2DFAA644B69}"/>
              </a:ext>
            </a:extLst>
          </p:cNvPr>
          <p:cNvPicPr>
            <a:picLocks noChangeAspect="1"/>
          </p:cNvPicPr>
          <p:nvPr/>
        </p:nvPicPr>
        <p:blipFill rotWithShape="1">
          <a:blip r:embed="rId2"/>
          <a:srcRect l="51163" r="8493"/>
          <a:stretch/>
        </p:blipFill>
        <p:spPr>
          <a:xfrm>
            <a:off x="4092721" y="6131307"/>
            <a:ext cx="491502" cy="522128"/>
          </a:xfrm>
          <a:prstGeom prst="rect">
            <a:avLst/>
          </a:prstGeom>
        </p:spPr>
      </p:pic>
      <p:sp>
        <p:nvSpPr>
          <p:cNvPr id="48" name="Content Placeholder 2">
            <a:extLst>
              <a:ext uri="{FF2B5EF4-FFF2-40B4-BE49-F238E27FC236}">
                <a16:creationId xmlns:a16="http://schemas.microsoft.com/office/drawing/2014/main" id="{333BD2DF-DC03-4175-B9CD-E7B2EA6C65FB}"/>
              </a:ext>
            </a:extLst>
          </p:cNvPr>
          <p:cNvSpPr txBox="1">
            <a:spLocks/>
          </p:cNvSpPr>
          <p:nvPr/>
        </p:nvSpPr>
        <p:spPr>
          <a:xfrm>
            <a:off x="4899009" y="3577650"/>
            <a:ext cx="2387088" cy="3651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bg1"/>
                </a:solidFill>
                <a:latin typeface="Sitka Banner" panose="02000505000000020004" pitchFamily="2" charset="0"/>
                <a:cs typeface="Times New Roman" panose="02020603050405020304" pitchFamily="18" charset="0"/>
              </a:rPr>
              <a:t>Fine-grained Insertion</a:t>
            </a:r>
          </a:p>
        </p:txBody>
      </p:sp>
      <p:sp>
        <p:nvSpPr>
          <p:cNvPr id="49" name="Content Placeholder 2">
            <a:extLst>
              <a:ext uri="{FF2B5EF4-FFF2-40B4-BE49-F238E27FC236}">
                <a16:creationId xmlns:a16="http://schemas.microsoft.com/office/drawing/2014/main" id="{DF08237F-5377-4AB0-8DB2-3F1FF14CB00F}"/>
              </a:ext>
            </a:extLst>
          </p:cNvPr>
          <p:cNvSpPr txBox="1">
            <a:spLocks/>
          </p:cNvSpPr>
          <p:nvPr/>
        </p:nvSpPr>
        <p:spPr>
          <a:xfrm>
            <a:off x="9154151" y="2749929"/>
            <a:ext cx="964798"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Detach ()</a:t>
            </a:r>
            <a:endParaRPr lang="zh-CN" altLang="en-US" sz="1600" dirty="0">
              <a:latin typeface="Sitka Banner" panose="02000505000000020004" pitchFamily="2" charset="0"/>
              <a:cs typeface="Times New Roman" panose="02020603050405020304" pitchFamily="18" charset="0"/>
            </a:endParaRPr>
          </a:p>
        </p:txBody>
      </p:sp>
      <p:sp>
        <p:nvSpPr>
          <p:cNvPr id="50" name="Content Placeholder 2">
            <a:extLst>
              <a:ext uri="{FF2B5EF4-FFF2-40B4-BE49-F238E27FC236}">
                <a16:creationId xmlns:a16="http://schemas.microsoft.com/office/drawing/2014/main" id="{C5777E72-7E03-4B24-8F07-F4DE65AA41BE}"/>
              </a:ext>
            </a:extLst>
          </p:cNvPr>
          <p:cNvSpPr txBox="1">
            <a:spLocks/>
          </p:cNvSpPr>
          <p:nvPr/>
        </p:nvSpPr>
        <p:spPr>
          <a:xfrm>
            <a:off x="9455148" y="2430164"/>
            <a:ext cx="1040107"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Attach ()</a:t>
            </a:r>
            <a:endParaRPr lang="zh-CN" altLang="en-US" sz="1600" dirty="0">
              <a:latin typeface="Sitka Banner" panose="02000505000000020004" pitchFamily="2" charset="0"/>
              <a:cs typeface="Times New Roman" panose="02020603050405020304" pitchFamily="18" charset="0"/>
            </a:endParaRPr>
          </a:p>
        </p:txBody>
      </p:sp>
      <p:sp>
        <p:nvSpPr>
          <p:cNvPr id="51" name="Content Placeholder 2">
            <a:extLst>
              <a:ext uri="{FF2B5EF4-FFF2-40B4-BE49-F238E27FC236}">
                <a16:creationId xmlns:a16="http://schemas.microsoft.com/office/drawing/2014/main" id="{6065D4AC-5575-4AF3-8B40-07EA55D084F6}"/>
              </a:ext>
            </a:extLst>
          </p:cNvPr>
          <p:cNvSpPr txBox="1">
            <a:spLocks/>
          </p:cNvSpPr>
          <p:nvPr/>
        </p:nvSpPr>
        <p:spPr>
          <a:xfrm>
            <a:off x="9352889" y="4700780"/>
            <a:ext cx="964798"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Detach ()</a:t>
            </a:r>
            <a:endParaRPr lang="zh-CN" altLang="en-US" sz="1600" dirty="0">
              <a:latin typeface="Sitka Banner" panose="02000505000000020004" pitchFamily="2" charset="0"/>
              <a:cs typeface="Times New Roman" panose="02020603050405020304" pitchFamily="18" charset="0"/>
            </a:endParaRPr>
          </a:p>
        </p:txBody>
      </p:sp>
      <p:sp>
        <p:nvSpPr>
          <p:cNvPr id="52" name="Content Placeholder 2">
            <a:extLst>
              <a:ext uri="{FF2B5EF4-FFF2-40B4-BE49-F238E27FC236}">
                <a16:creationId xmlns:a16="http://schemas.microsoft.com/office/drawing/2014/main" id="{C14D7F88-03DF-411A-BD9D-F4066762F7A7}"/>
              </a:ext>
            </a:extLst>
          </p:cNvPr>
          <p:cNvSpPr txBox="1">
            <a:spLocks/>
          </p:cNvSpPr>
          <p:nvPr/>
        </p:nvSpPr>
        <p:spPr>
          <a:xfrm>
            <a:off x="9653886" y="4381015"/>
            <a:ext cx="1040107"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Attach ()</a:t>
            </a:r>
            <a:endParaRPr lang="zh-CN" altLang="en-US" sz="1600" dirty="0">
              <a:latin typeface="Sitka Banner" panose="02000505000000020004" pitchFamily="2" charset="0"/>
              <a:cs typeface="Times New Roman" panose="02020603050405020304" pitchFamily="18" charset="0"/>
            </a:endParaRPr>
          </a:p>
        </p:txBody>
      </p:sp>
      <p:sp>
        <p:nvSpPr>
          <p:cNvPr id="53" name="Content Placeholder 2">
            <a:extLst>
              <a:ext uri="{FF2B5EF4-FFF2-40B4-BE49-F238E27FC236}">
                <a16:creationId xmlns:a16="http://schemas.microsoft.com/office/drawing/2014/main" id="{5C9E4C94-8FBC-46C1-AE30-669E8C086EF8}"/>
              </a:ext>
            </a:extLst>
          </p:cNvPr>
          <p:cNvSpPr txBox="1">
            <a:spLocks/>
          </p:cNvSpPr>
          <p:nvPr/>
        </p:nvSpPr>
        <p:spPr>
          <a:xfrm>
            <a:off x="8712461" y="5464142"/>
            <a:ext cx="1040107"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Attach ()</a:t>
            </a:r>
            <a:endParaRPr lang="zh-CN" altLang="en-US" sz="1600" dirty="0">
              <a:latin typeface="Sitka Banner" panose="02000505000000020004" pitchFamily="2" charset="0"/>
              <a:cs typeface="Times New Roman" panose="02020603050405020304" pitchFamily="18" charset="0"/>
            </a:endParaRPr>
          </a:p>
        </p:txBody>
      </p:sp>
      <p:sp>
        <p:nvSpPr>
          <p:cNvPr id="54" name="Content Placeholder 2">
            <a:extLst>
              <a:ext uri="{FF2B5EF4-FFF2-40B4-BE49-F238E27FC236}">
                <a16:creationId xmlns:a16="http://schemas.microsoft.com/office/drawing/2014/main" id="{062108AD-36B2-4BA0-AFA3-F331536DDDF7}"/>
              </a:ext>
            </a:extLst>
          </p:cNvPr>
          <p:cNvSpPr txBox="1">
            <a:spLocks/>
          </p:cNvSpPr>
          <p:nvPr/>
        </p:nvSpPr>
        <p:spPr>
          <a:xfrm>
            <a:off x="8610600" y="5987052"/>
            <a:ext cx="964798"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Detach ()</a:t>
            </a:r>
            <a:endParaRPr lang="zh-CN" altLang="en-US" sz="1600" dirty="0">
              <a:latin typeface="Sitka Banner" panose="02000505000000020004" pitchFamily="2" charset="0"/>
              <a:cs typeface="Times New Roman" panose="02020603050405020304" pitchFamily="18" charset="0"/>
            </a:endParaRPr>
          </a:p>
        </p:txBody>
      </p:sp>
      <p:sp>
        <p:nvSpPr>
          <p:cNvPr id="55" name="Content Placeholder 2">
            <a:extLst>
              <a:ext uri="{FF2B5EF4-FFF2-40B4-BE49-F238E27FC236}">
                <a16:creationId xmlns:a16="http://schemas.microsoft.com/office/drawing/2014/main" id="{6297B594-9F5C-489B-AAC0-FE3BC5DE87D1}"/>
              </a:ext>
            </a:extLst>
          </p:cNvPr>
          <p:cNvSpPr txBox="1">
            <a:spLocks/>
          </p:cNvSpPr>
          <p:nvPr/>
        </p:nvSpPr>
        <p:spPr>
          <a:xfrm>
            <a:off x="9010403" y="3647482"/>
            <a:ext cx="964798"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Detach ()</a:t>
            </a:r>
            <a:endParaRPr lang="zh-CN" altLang="en-US" sz="1600" dirty="0">
              <a:latin typeface="Sitka Banner" panose="02000505000000020004" pitchFamily="2" charset="0"/>
              <a:cs typeface="Times New Roman" panose="02020603050405020304" pitchFamily="18" charset="0"/>
            </a:endParaRPr>
          </a:p>
        </p:txBody>
      </p:sp>
      <p:sp>
        <p:nvSpPr>
          <p:cNvPr id="56" name="Content Placeholder 2">
            <a:extLst>
              <a:ext uri="{FF2B5EF4-FFF2-40B4-BE49-F238E27FC236}">
                <a16:creationId xmlns:a16="http://schemas.microsoft.com/office/drawing/2014/main" id="{C6097A20-762D-4994-B5FE-C30BD98FECFD}"/>
              </a:ext>
            </a:extLst>
          </p:cNvPr>
          <p:cNvSpPr txBox="1">
            <a:spLocks/>
          </p:cNvSpPr>
          <p:nvPr/>
        </p:nvSpPr>
        <p:spPr>
          <a:xfrm>
            <a:off x="8572945" y="1851132"/>
            <a:ext cx="1040107"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Attach ()</a:t>
            </a:r>
            <a:endParaRPr lang="zh-CN" altLang="en-US" sz="1600" dirty="0">
              <a:latin typeface="Sitka Banner" panose="02000505000000020004" pitchFamily="2" charset="0"/>
              <a:cs typeface="Times New Roman" panose="02020603050405020304" pitchFamily="18" charset="0"/>
            </a:endParaRPr>
          </a:p>
        </p:txBody>
      </p:sp>
      <p:pic>
        <p:nvPicPr>
          <p:cNvPr id="57" name="图片 56" descr="卡通画&#10;&#10;中度可信度描述已自动生成">
            <a:extLst>
              <a:ext uri="{FF2B5EF4-FFF2-40B4-BE49-F238E27FC236}">
                <a16:creationId xmlns:a16="http://schemas.microsoft.com/office/drawing/2014/main" id="{206EF2E5-AD0D-4313-90AE-56263D8FA25C}"/>
              </a:ext>
            </a:extLst>
          </p:cNvPr>
          <p:cNvPicPr>
            <a:picLocks noChangeAspect="1"/>
          </p:cNvPicPr>
          <p:nvPr/>
        </p:nvPicPr>
        <p:blipFill rotWithShape="1">
          <a:blip r:embed="rId2"/>
          <a:srcRect l="51163" r="8493"/>
          <a:stretch/>
        </p:blipFill>
        <p:spPr>
          <a:xfrm>
            <a:off x="2522367" y="2044502"/>
            <a:ext cx="491502" cy="522128"/>
          </a:xfrm>
          <a:prstGeom prst="rect">
            <a:avLst/>
          </a:prstGeom>
        </p:spPr>
      </p:pic>
      <p:pic>
        <p:nvPicPr>
          <p:cNvPr id="58" name="图片 57" descr="卡通画&#10;&#10;中度可信度描述已自动生成">
            <a:extLst>
              <a:ext uri="{FF2B5EF4-FFF2-40B4-BE49-F238E27FC236}">
                <a16:creationId xmlns:a16="http://schemas.microsoft.com/office/drawing/2014/main" id="{531BC275-BAF0-4229-B2EC-1AA43F1C8028}"/>
              </a:ext>
            </a:extLst>
          </p:cNvPr>
          <p:cNvPicPr>
            <a:picLocks noChangeAspect="1"/>
          </p:cNvPicPr>
          <p:nvPr/>
        </p:nvPicPr>
        <p:blipFill rotWithShape="1">
          <a:blip r:embed="rId2"/>
          <a:srcRect l="51163" r="8493"/>
          <a:stretch/>
        </p:blipFill>
        <p:spPr>
          <a:xfrm>
            <a:off x="905286" y="6134173"/>
            <a:ext cx="491502" cy="522128"/>
          </a:xfrm>
          <a:prstGeom prst="rect">
            <a:avLst/>
          </a:prstGeom>
        </p:spPr>
      </p:pic>
      <p:pic>
        <p:nvPicPr>
          <p:cNvPr id="59" name="图片 58" descr="卡通画&#10;&#10;中度可信度描述已自动生成">
            <a:extLst>
              <a:ext uri="{FF2B5EF4-FFF2-40B4-BE49-F238E27FC236}">
                <a16:creationId xmlns:a16="http://schemas.microsoft.com/office/drawing/2014/main" id="{5DBD48E0-12EB-4303-9E35-FD528776B4F6}"/>
              </a:ext>
            </a:extLst>
          </p:cNvPr>
          <p:cNvPicPr>
            <a:picLocks noChangeAspect="1"/>
          </p:cNvPicPr>
          <p:nvPr/>
        </p:nvPicPr>
        <p:blipFill rotWithShape="1">
          <a:blip r:embed="rId2"/>
          <a:srcRect l="6227" r="52571"/>
          <a:stretch/>
        </p:blipFill>
        <p:spPr>
          <a:xfrm>
            <a:off x="4092721" y="6131306"/>
            <a:ext cx="491502" cy="511250"/>
          </a:xfrm>
          <a:prstGeom prst="rect">
            <a:avLst/>
          </a:prstGeom>
        </p:spPr>
      </p:pic>
    </p:spTree>
    <p:extLst>
      <p:ext uri="{BB962C8B-B14F-4D97-AF65-F5344CB8AC3E}">
        <p14:creationId xmlns:p14="http://schemas.microsoft.com/office/powerpoint/2010/main" val="328442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left)">
                                      <p:cBhvr>
                                        <p:cTn id="41" dur="500"/>
                                        <p:tgtEl>
                                          <p:spTgt spid="5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left)">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down)">
                                      <p:cBhvr>
                                        <p:cTn id="52" dur="500"/>
                                        <p:tgtEl>
                                          <p:spTgt spid="46"/>
                                        </p:tgtEl>
                                      </p:cBhvr>
                                    </p:animEffect>
                                  </p:childTnLst>
                                </p:cTn>
                              </p:par>
                              <p:par>
                                <p:cTn id="53" presetID="22" presetClass="entr" presetSubtype="4"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down)">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left)">
                                      <p:cBhvr>
                                        <p:cTn id="60" dur="500"/>
                                        <p:tgtEl>
                                          <p:spTgt spid="48"/>
                                        </p:tgtEl>
                                      </p:cBhvr>
                                    </p:animEffect>
                                  </p:childTnLst>
                                </p:cTn>
                              </p:par>
                              <p:par>
                                <p:cTn id="61" presetID="1" presetClass="exit" presetSubtype="0" fill="hold" grpId="1" nodeType="withEffect">
                                  <p:stCondLst>
                                    <p:cond delay="0"/>
                                  </p:stCondLst>
                                  <p:childTnLst>
                                    <p:set>
                                      <p:cBhvr>
                                        <p:cTn id="62" dur="1" fill="hold">
                                          <p:stCondLst>
                                            <p:cond delay="0"/>
                                          </p:stCondLst>
                                        </p:cTn>
                                        <p:tgtEl>
                                          <p:spTgt spid="5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4"/>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43"/>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left)">
                                      <p:cBhvr>
                                        <p:cTn id="78" dur="500"/>
                                        <p:tgtEl>
                                          <p:spTgt spid="4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left)">
                                      <p:cBhvr>
                                        <p:cTn id="81" dur="500"/>
                                        <p:tgtEl>
                                          <p:spTgt spid="39"/>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left)">
                                      <p:cBhvr>
                                        <p:cTn id="84" dur="500"/>
                                        <p:tgtEl>
                                          <p:spTgt spid="55"/>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left)">
                                      <p:cBhvr>
                                        <p:cTn id="87" dur="500"/>
                                        <p:tgtEl>
                                          <p:spTgt spid="5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wipe(left)">
                                      <p:cBhvr>
                                        <p:cTn id="93" dur="500"/>
                                        <p:tgtEl>
                                          <p:spTgt spid="53"/>
                                        </p:tgtEl>
                                      </p:cBhvr>
                                    </p:animEffect>
                                  </p:childTnLst>
                                </p:cTn>
                              </p:par>
                              <p:par>
                                <p:cTn id="94" presetID="22" presetClass="entr" presetSubtype="8" fill="hold" grpId="2" nodeType="with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wipe(left)">
                                      <p:cBhvr>
                                        <p:cTn id="96" dur="500"/>
                                        <p:tgtEl>
                                          <p:spTgt spid="5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down)">
                                      <p:cBhvr>
                                        <p:cTn id="101" dur="500"/>
                                        <p:tgtEl>
                                          <p:spTgt spid="57"/>
                                        </p:tgtEl>
                                      </p:cBhvr>
                                    </p:animEffect>
                                  </p:childTnLst>
                                </p:cTn>
                              </p:par>
                              <p:par>
                                <p:cTn id="102" presetID="22" presetClass="entr" presetSubtype="4" fill="hold"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par>
                                <p:cTn id="105" presetID="22" presetClass="entr" presetSubtype="4"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down)">
                                      <p:cBhvr>
                                        <p:cTn id="10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10" grpId="0" animBg="1"/>
      <p:bldP spid="32" grpId="0" animBg="1"/>
      <p:bldP spid="33" grpId="0" animBg="1"/>
      <p:bldP spid="38" grpId="0" animBg="1"/>
      <p:bldP spid="39" grpId="0" animBg="1"/>
      <p:bldP spid="41" grpId="0" animBg="1"/>
      <p:bldP spid="48" grpId="0" animBg="1"/>
      <p:bldP spid="49" grpId="0" animBg="1"/>
      <p:bldP spid="50" grpId="0" animBg="1"/>
      <p:bldP spid="51" grpId="0" animBg="1"/>
      <p:bldP spid="52" grpId="0" animBg="1"/>
      <p:bldP spid="53" grpId="0" animBg="1"/>
      <p:bldP spid="54" grpId="0" animBg="1"/>
      <p:bldP spid="54" grpId="1" animBg="1"/>
      <p:bldP spid="54" grpId="2" animBg="1"/>
      <p:bldP spid="55" grpId="0" animBg="1"/>
      <p:bldP spid="56" grpId="0" animBg="1"/>
      <p:bldP spid="5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1471-1463-AE4D-8956-8C152C717019}"/>
              </a:ext>
            </a:extLst>
          </p:cNvPr>
          <p:cNvSpPr>
            <a:spLocks noGrp="1"/>
          </p:cNvSpPr>
          <p:nvPr>
            <p:ph type="title"/>
          </p:nvPr>
        </p:nvSpPr>
        <p:spPr/>
        <p:txBody>
          <a:bodyPr/>
          <a:lstStyle/>
          <a:p>
            <a:r>
              <a:rPr lang="en-CN" dirty="0"/>
              <a:t>Memory Expousure Reduction Background</a:t>
            </a:r>
          </a:p>
        </p:txBody>
      </p:sp>
      <p:sp>
        <p:nvSpPr>
          <p:cNvPr id="4" name="Content Placeholder 2">
            <a:extLst>
              <a:ext uri="{FF2B5EF4-FFF2-40B4-BE49-F238E27FC236}">
                <a16:creationId xmlns:a16="http://schemas.microsoft.com/office/drawing/2014/main" id="{2C24A273-5100-384C-8AE1-3EF06B263B2B}"/>
              </a:ext>
            </a:extLst>
          </p:cNvPr>
          <p:cNvSpPr txBox="1">
            <a:spLocks/>
          </p:cNvSpPr>
          <p:nvPr/>
        </p:nvSpPr>
        <p:spPr>
          <a:xfrm>
            <a:off x="952500" y="1758888"/>
            <a:ext cx="6197600" cy="9308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Sitka Banner" panose="02000505000000020004" pitchFamily="2" charset="0"/>
                <a:cs typeface="Times New Roman" panose="02020603050405020304" pitchFamily="18" charset="0"/>
              </a:rPr>
              <a:t>Trusted/Untrusted regions are identifiable</a:t>
            </a:r>
          </a:p>
          <a:p>
            <a:r>
              <a:rPr lang="en-US" altLang="zh-CN" dirty="0">
                <a:latin typeface="Sitka Banner" panose="02000505000000020004" pitchFamily="2" charset="0"/>
                <a:cs typeface="Times New Roman" panose="02020603050405020304" pitchFamily="18" charset="0"/>
              </a:rPr>
              <a:t>Solution: </a:t>
            </a:r>
            <a:r>
              <a:rPr lang="en-US" dirty="0">
                <a:latin typeface="Sitka Banner" panose="02000505000000020004" pitchFamily="2" charset="0"/>
                <a:cs typeface="Times New Roman" panose="02020603050405020304" pitchFamily="18" charset="0"/>
              </a:rPr>
              <a:t>Permission control</a:t>
            </a:r>
            <a:endParaRPr lang="en-US" altLang="zh-CN" dirty="0">
              <a:latin typeface="Sitka Banner" panose="02000505000000020004" pitchFamily="2" charset="0"/>
              <a:cs typeface="Times New Roman" panose="02020603050405020304" pitchFamily="18" charset="0"/>
            </a:endParaRPr>
          </a:p>
        </p:txBody>
      </p:sp>
      <p:sp>
        <p:nvSpPr>
          <p:cNvPr id="5" name="Rectangle 4">
            <a:extLst>
              <a:ext uri="{FF2B5EF4-FFF2-40B4-BE49-F238E27FC236}">
                <a16:creationId xmlns:a16="http://schemas.microsoft.com/office/drawing/2014/main" id="{74B4F30A-6E91-1C44-BE8A-29F9F36DDD43}"/>
              </a:ext>
            </a:extLst>
          </p:cNvPr>
          <p:cNvSpPr/>
          <p:nvPr/>
        </p:nvSpPr>
        <p:spPr>
          <a:xfrm>
            <a:off x="1479550" y="3282950"/>
            <a:ext cx="19685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Code A (trusted)</a:t>
            </a:r>
          </a:p>
        </p:txBody>
      </p:sp>
      <p:sp>
        <p:nvSpPr>
          <p:cNvPr id="6" name="Rectangle 5">
            <a:extLst>
              <a:ext uri="{FF2B5EF4-FFF2-40B4-BE49-F238E27FC236}">
                <a16:creationId xmlns:a16="http://schemas.microsoft.com/office/drawing/2014/main" id="{8079811B-C47E-AE47-B1FB-3AA7DAF0D011}"/>
              </a:ext>
            </a:extLst>
          </p:cNvPr>
          <p:cNvSpPr/>
          <p:nvPr/>
        </p:nvSpPr>
        <p:spPr>
          <a:xfrm>
            <a:off x="1479550" y="4001832"/>
            <a:ext cx="19685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Code B (untrusted)</a:t>
            </a:r>
          </a:p>
        </p:txBody>
      </p:sp>
      <p:sp>
        <p:nvSpPr>
          <p:cNvPr id="7" name="Rectangle 6">
            <a:extLst>
              <a:ext uri="{FF2B5EF4-FFF2-40B4-BE49-F238E27FC236}">
                <a16:creationId xmlns:a16="http://schemas.microsoft.com/office/drawing/2014/main" id="{1FDE82EB-2856-9D45-BBCC-3E3F773496C8}"/>
              </a:ext>
            </a:extLst>
          </p:cNvPr>
          <p:cNvSpPr/>
          <p:nvPr/>
        </p:nvSpPr>
        <p:spPr>
          <a:xfrm>
            <a:off x="1479550" y="4714364"/>
            <a:ext cx="19685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Code C (trusted)</a:t>
            </a:r>
          </a:p>
        </p:txBody>
      </p:sp>
      <p:sp>
        <p:nvSpPr>
          <p:cNvPr id="8" name="Rectangle 7">
            <a:extLst>
              <a:ext uri="{FF2B5EF4-FFF2-40B4-BE49-F238E27FC236}">
                <a16:creationId xmlns:a16="http://schemas.microsoft.com/office/drawing/2014/main" id="{9FC6C29B-9167-CB49-9E92-2E1A5E2093E4}"/>
              </a:ext>
            </a:extLst>
          </p:cNvPr>
          <p:cNvSpPr/>
          <p:nvPr/>
        </p:nvSpPr>
        <p:spPr>
          <a:xfrm>
            <a:off x="4457700" y="3282950"/>
            <a:ext cx="996950" cy="406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dirty="0"/>
              <a:t>Data A</a:t>
            </a:r>
          </a:p>
        </p:txBody>
      </p:sp>
      <p:sp>
        <p:nvSpPr>
          <p:cNvPr id="9" name="Rectangle 8">
            <a:extLst>
              <a:ext uri="{FF2B5EF4-FFF2-40B4-BE49-F238E27FC236}">
                <a16:creationId xmlns:a16="http://schemas.microsoft.com/office/drawing/2014/main" id="{8C04260D-390D-AA4A-8929-3A5419479DA8}"/>
              </a:ext>
            </a:extLst>
          </p:cNvPr>
          <p:cNvSpPr/>
          <p:nvPr/>
        </p:nvSpPr>
        <p:spPr>
          <a:xfrm>
            <a:off x="4457700" y="4001832"/>
            <a:ext cx="996950" cy="406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dirty="0"/>
              <a:t>Data B</a:t>
            </a:r>
          </a:p>
        </p:txBody>
      </p:sp>
      <p:sp>
        <p:nvSpPr>
          <p:cNvPr id="10" name="Rectangle 9">
            <a:extLst>
              <a:ext uri="{FF2B5EF4-FFF2-40B4-BE49-F238E27FC236}">
                <a16:creationId xmlns:a16="http://schemas.microsoft.com/office/drawing/2014/main" id="{070E6705-C46C-8C44-AB3E-340FF5B95FF1}"/>
              </a:ext>
            </a:extLst>
          </p:cNvPr>
          <p:cNvSpPr/>
          <p:nvPr/>
        </p:nvSpPr>
        <p:spPr>
          <a:xfrm>
            <a:off x="4457700" y="4714364"/>
            <a:ext cx="996950" cy="406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dirty="0"/>
              <a:t>Data C</a:t>
            </a:r>
          </a:p>
        </p:txBody>
      </p:sp>
      <p:sp>
        <p:nvSpPr>
          <p:cNvPr id="11" name="Content Placeholder 2">
            <a:extLst>
              <a:ext uri="{FF2B5EF4-FFF2-40B4-BE49-F238E27FC236}">
                <a16:creationId xmlns:a16="http://schemas.microsoft.com/office/drawing/2014/main" id="{8F8CCC77-8D50-D64D-950D-60B11E95B232}"/>
              </a:ext>
            </a:extLst>
          </p:cNvPr>
          <p:cNvSpPr txBox="1">
            <a:spLocks/>
          </p:cNvSpPr>
          <p:nvPr/>
        </p:nvSpPr>
        <p:spPr>
          <a:xfrm>
            <a:off x="1396577" y="3652551"/>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Disable Data A and Data C permission</a:t>
            </a:r>
          </a:p>
        </p:txBody>
      </p:sp>
      <p:sp>
        <p:nvSpPr>
          <p:cNvPr id="13" name="Content Placeholder 2">
            <a:extLst>
              <a:ext uri="{FF2B5EF4-FFF2-40B4-BE49-F238E27FC236}">
                <a16:creationId xmlns:a16="http://schemas.microsoft.com/office/drawing/2014/main" id="{17A3EFA4-0AAA-7F45-859C-E9DC8854BA2A}"/>
              </a:ext>
            </a:extLst>
          </p:cNvPr>
          <p:cNvSpPr txBox="1">
            <a:spLocks/>
          </p:cNvSpPr>
          <p:nvPr/>
        </p:nvSpPr>
        <p:spPr>
          <a:xfrm>
            <a:off x="1396577" y="4369590"/>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Enable Data A and Data C permission</a:t>
            </a:r>
          </a:p>
        </p:txBody>
      </p:sp>
      <p:sp>
        <p:nvSpPr>
          <p:cNvPr id="14" name="Slide Number Placeholder 13">
            <a:extLst>
              <a:ext uri="{FF2B5EF4-FFF2-40B4-BE49-F238E27FC236}">
                <a16:creationId xmlns:a16="http://schemas.microsoft.com/office/drawing/2014/main" id="{D2C4AEC5-1A08-CA42-ABFB-45B60BF371FD}"/>
              </a:ext>
            </a:extLst>
          </p:cNvPr>
          <p:cNvSpPr>
            <a:spLocks noGrp="1"/>
          </p:cNvSpPr>
          <p:nvPr>
            <p:ph type="sldNum" sz="quarter" idx="12"/>
          </p:nvPr>
        </p:nvSpPr>
        <p:spPr/>
        <p:txBody>
          <a:bodyPr/>
          <a:lstStyle/>
          <a:p>
            <a:fld id="{7C73DA67-806A-084C-A864-2B3ED4D76026}" type="slidenum">
              <a:rPr lang="en-CN" smtClean="0"/>
              <a:t>4</a:t>
            </a:fld>
            <a:endParaRPr lang="en-CN"/>
          </a:p>
        </p:txBody>
      </p:sp>
    </p:spTree>
    <p:extLst>
      <p:ext uri="{BB962C8B-B14F-4D97-AF65-F5344CB8AC3E}">
        <p14:creationId xmlns:p14="http://schemas.microsoft.com/office/powerpoint/2010/main" val="279227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6A4CFC7-AC35-4B44-8EB8-CD5769D3E1B2}"/>
              </a:ext>
            </a:extLst>
          </p:cNvPr>
          <p:cNvSpPr>
            <a:spLocks noGrp="1"/>
          </p:cNvSpPr>
          <p:nvPr>
            <p:ph type="sldNum" sz="quarter" idx="12"/>
          </p:nvPr>
        </p:nvSpPr>
        <p:spPr/>
        <p:txBody>
          <a:bodyPr/>
          <a:lstStyle/>
          <a:p>
            <a:fld id="{A88F1DB0-8B43-D941-A153-7F9DB752BDF8}" type="slidenum">
              <a:rPr lang="en-CN" smtClean="0"/>
              <a:t>40</a:t>
            </a:fld>
            <a:endParaRPr lang="en-CN"/>
          </a:p>
        </p:txBody>
      </p:sp>
      <p:pic>
        <p:nvPicPr>
          <p:cNvPr id="1026" name="Picture 2" descr="Is that really the problem? - Raven Performance Group">
            <a:extLst>
              <a:ext uri="{FF2B5EF4-FFF2-40B4-BE49-F238E27FC236}">
                <a16:creationId xmlns:a16="http://schemas.microsoft.com/office/drawing/2014/main" id="{935F9D0A-FEF6-4142-9D2F-BDA8ECDDA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154" y="1299731"/>
            <a:ext cx="1365250" cy="136525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510FB51-D429-46D3-A4E5-75C541FDF034}"/>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Contributions</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10" name="Rectangle: Rounded Corners 43">
            <a:extLst>
              <a:ext uri="{FF2B5EF4-FFF2-40B4-BE49-F238E27FC236}">
                <a16:creationId xmlns:a16="http://schemas.microsoft.com/office/drawing/2014/main" id="{DEB1D349-C46A-4674-918E-6A71D139549B}"/>
              </a:ext>
            </a:extLst>
          </p:cNvPr>
          <p:cNvSpPr/>
          <p:nvPr/>
        </p:nvSpPr>
        <p:spPr>
          <a:xfrm>
            <a:off x="292100" y="2677207"/>
            <a:ext cx="5715325"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Adoption Challenge I: Lack of Composability</a:t>
            </a:r>
            <a:endParaRPr lang="zh-CN" altLang="en-US" sz="2400" dirty="0"/>
          </a:p>
        </p:txBody>
      </p:sp>
      <p:sp>
        <p:nvSpPr>
          <p:cNvPr id="11" name="Rectangle: Rounded Corners 43">
            <a:extLst>
              <a:ext uri="{FF2B5EF4-FFF2-40B4-BE49-F238E27FC236}">
                <a16:creationId xmlns:a16="http://schemas.microsoft.com/office/drawing/2014/main" id="{8FCAC9A5-CF4C-42F8-820F-0976433F9EEA}"/>
              </a:ext>
            </a:extLst>
          </p:cNvPr>
          <p:cNvSpPr/>
          <p:nvPr/>
        </p:nvSpPr>
        <p:spPr>
          <a:xfrm>
            <a:off x="292100" y="3489233"/>
            <a:ext cx="5708650"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Adoption Challenge II: Three-way Tension</a:t>
            </a:r>
            <a:endParaRPr lang="zh-CN" altLang="en-US" sz="2400" dirty="0"/>
          </a:p>
        </p:txBody>
      </p:sp>
      <p:sp>
        <p:nvSpPr>
          <p:cNvPr id="13" name="Rectangle: Rounded Corners 7">
            <a:extLst>
              <a:ext uri="{FF2B5EF4-FFF2-40B4-BE49-F238E27FC236}">
                <a16:creationId xmlns:a16="http://schemas.microsoft.com/office/drawing/2014/main" id="{590DF545-44FC-41F9-9743-D70E42F1606E}"/>
              </a:ext>
            </a:extLst>
          </p:cNvPr>
          <p:cNvSpPr/>
          <p:nvPr/>
        </p:nvSpPr>
        <p:spPr>
          <a:xfrm>
            <a:off x="6637296" y="2660710"/>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EW-conscious Semantics</a:t>
            </a:r>
            <a:endParaRPr lang="zh-CN" altLang="en-US" sz="2400" dirty="0">
              <a:latin typeface="Times New Roman" panose="02020603050405020304" pitchFamily="18" charset="0"/>
              <a:cs typeface="Times New Roman" panose="02020603050405020304" pitchFamily="18" charset="0"/>
            </a:endParaRPr>
          </a:p>
        </p:txBody>
      </p:sp>
      <p:sp>
        <p:nvSpPr>
          <p:cNvPr id="14" name="Rectangle: Rounded Corners 7">
            <a:extLst>
              <a:ext uri="{FF2B5EF4-FFF2-40B4-BE49-F238E27FC236}">
                <a16:creationId xmlns:a16="http://schemas.microsoft.com/office/drawing/2014/main" id="{0FD58F49-CCFE-4B4D-94E0-0F4868BBA790}"/>
              </a:ext>
            </a:extLst>
          </p:cNvPr>
          <p:cNvSpPr/>
          <p:nvPr/>
        </p:nvSpPr>
        <p:spPr>
          <a:xfrm>
            <a:off x="6637295" y="3507946"/>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Compiler Support </a:t>
            </a:r>
            <a:endParaRPr lang="zh-CN" altLang="en-US" sz="2400" dirty="0">
              <a:latin typeface="Times New Roman" panose="02020603050405020304" pitchFamily="18" charset="0"/>
              <a:cs typeface="Times New Roman" panose="02020603050405020304" pitchFamily="18" charset="0"/>
            </a:endParaRPr>
          </a:p>
        </p:txBody>
      </p:sp>
      <p:sp>
        <p:nvSpPr>
          <p:cNvPr id="17" name="Rectangle: Rounded Corners 7">
            <a:extLst>
              <a:ext uri="{FF2B5EF4-FFF2-40B4-BE49-F238E27FC236}">
                <a16:creationId xmlns:a16="http://schemas.microsoft.com/office/drawing/2014/main" id="{0152BAF1-4F82-4740-B5B3-851E7263BFA4}"/>
              </a:ext>
            </a:extLst>
          </p:cNvPr>
          <p:cNvSpPr/>
          <p:nvPr/>
        </p:nvSpPr>
        <p:spPr>
          <a:xfrm>
            <a:off x="6637296" y="4318233"/>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Architecture Support to Combine EWs</a:t>
            </a:r>
            <a:endParaRPr lang="zh-CN" altLang="en-US" sz="2400" dirty="0">
              <a:latin typeface="Times New Roman" panose="02020603050405020304" pitchFamily="18" charset="0"/>
              <a:cs typeface="Times New Roman" panose="02020603050405020304" pitchFamily="18" charset="0"/>
            </a:endParaRPr>
          </a:p>
        </p:txBody>
      </p:sp>
      <p:sp>
        <p:nvSpPr>
          <p:cNvPr id="18" name="等腰三角形 17">
            <a:extLst>
              <a:ext uri="{FF2B5EF4-FFF2-40B4-BE49-F238E27FC236}">
                <a16:creationId xmlns:a16="http://schemas.microsoft.com/office/drawing/2014/main" id="{97B77EAE-3026-47CB-A0A8-9DE3EF4F5D35}"/>
              </a:ext>
            </a:extLst>
          </p:cNvPr>
          <p:cNvSpPr/>
          <p:nvPr/>
        </p:nvSpPr>
        <p:spPr>
          <a:xfrm>
            <a:off x="2709962" y="4759499"/>
            <a:ext cx="1251454" cy="107884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4A44491-0FAA-4635-B873-751C376BB6B5}"/>
              </a:ext>
            </a:extLst>
          </p:cNvPr>
          <p:cNvSpPr/>
          <p:nvPr/>
        </p:nvSpPr>
        <p:spPr>
          <a:xfrm>
            <a:off x="2507461" y="4572952"/>
            <a:ext cx="1752207" cy="28974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Programmability</a:t>
            </a:r>
            <a:endParaRPr lang="zh-CN" altLang="en-US" dirty="0">
              <a:solidFill>
                <a:schemeClr val="tx1"/>
              </a:solidFill>
            </a:endParaRPr>
          </a:p>
        </p:txBody>
      </p:sp>
      <p:sp>
        <p:nvSpPr>
          <p:cNvPr id="20" name="矩形 19">
            <a:extLst>
              <a:ext uri="{FF2B5EF4-FFF2-40B4-BE49-F238E27FC236}">
                <a16:creationId xmlns:a16="http://schemas.microsoft.com/office/drawing/2014/main" id="{31B0B1D1-02C5-49DB-8831-B97F42ED5A27}"/>
              </a:ext>
            </a:extLst>
          </p:cNvPr>
          <p:cNvSpPr/>
          <p:nvPr/>
        </p:nvSpPr>
        <p:spPr>
          <a:xfrm>
            <a:off x="1836312" y="5704366"/>
            <a:ext cx="1110789" cy="2984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Efficiency</a:t>
            </a:r>
            <a:endParaRPr lang="zh-CN" altLang="en-US" dirty="0">
              <a:solidFill>
                <a:schemeClr val="tx1"/>
              </a:solidFill>
            </a:endParaRPr>
          </a:p>
        </p:txBody>
      </p:sp>
      <p:sp>
        <p:nvSpPr>
          <p:cNvPr id="21" name="矩形 20">
            <a:extLst>
              <a:ext uri="{FF2B5EF4-FFF2-40B4-BE49-F238E27FC236}">
                <a16:creationId xmlns:a16="http://schemas.microsoft.com/office/drawing/2014/main" id="{308AF6CC-9ED4-4BB8-AE81-402295064A97}"/>
              </a:ext>
            </a:extLst>
          </p:cNvPr>
          <p:cNvSpPr/>
          <p:nvPr/>
        </p:nvSpPr>
        <p:spPr>
          <a:xfrm>
            <a:off x="3724276" y="5704366"/>
            <a:ext cx="1403154" cy="32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Effectiveness</a:t>
            </a:r>
            <a:endParaRPr lang="zh-CN" altLang="en-US" dirty="0">
              <a:solidFill>
                <a:schemeClr val="tx1"/>
              </a:solidFill>
            </a:endParaRPr>
          </a:p>
        </p:txBody>
      </p:sp>
      <p:sp>
        <p:nvSpPr>
          <p:cNvPr id="22" name="文本框 23">
            <a:extLst>
              <a:ext uri="{FF2B5EF4-FFF2-40B4-BE49-F238E27FC236}">
                <a16:creationId xmlns:a16="http://schemas.microsoft.com/office/drawing/2014/main" id="{1E887713-B4F3-435D-96A2-48910D2E5EEA}"/>
              </a:ext>
            </a:extLst>
          </p:cNvPr>
          <p:cNvSpPr txBox="1"/>
          <p:nvPr/>
        </p:nvSpPr>
        <p:spPr>
          <a:xfrm>
            <a:off x="6000750" y="1755121"/>
            <a:ext cx="6026150" cy="461665"/>
          </a:xfrm>
          <a:prstGeom prst="rect">
            <a:avLst/>
          </a:prstGeom>
          <a:solidFill>
            <a:schemeClr val="accent2"/>
          </a:solidFill>
        </p:spPr>
        <p:txBody>
          <a:bodyPr wrap="square" rtlCol="0">
            <a:spAutoFit/>
          </a:bodyPr>
          <a:lstStyle/>
          <a:p>
            <a:r>
              <a:rPr lang="en-US" altLang="zh-CN" sz="2400" dirty="0">
                <a:solidFill>
                  <a:schemeClr val="lt1"/>
                </a:solidFill>
              </a:rPr>
              <a:t>TERP: Temporal Exposure Reduction Protection</a:t>
            </a:r>
            <a:endParaRPr lang="zh-CN" altLang="en-US" sz="2400" dirty="0">
              <a:solidFill>
                <a:schemeClr val="lt1"/>
              </a:solidFill>
            </a:endParaRPr>
          </a:p>
        </p:txBody>
      </p:sp>
      <p:sp>
        <p:nvSpPr>
          <p:cNvPr id="5" name="椭圆 4">
            <a:extLst>
              <a:ext uri="{FF2B5EF4-FFF2-40B4-BE49-F238E27FC236}">
                <a16:creationId xmlns:a16="http://schemas.microsoft.com/office/drawing/2014/main" id="{7536ECAD-847C-48BE-B0D6-3E2CE38A7F10}"/>
              </a:ext>
            </a:extLst>
          </p:cNvPr>
          <p:cNvSpPr/>
          <p:nvPr/>
        </p:nvSpPr>
        <p:spPr>
          <a:xfrm rot="3250600">
            <a:off x="2579642" y="4807408"/>
            <a:ext cx="2289268" cy="918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1341888-C6CA-4B68-B3D4-A4E7C6AF5F57}"/>
              </a:ext>
            </a:extLst>
          </p:cNvPr>
          <p:cNvSpPr/>
          <p:nvPr/>
        </p:nvSpPr>
        <p:spPr>
          <a:xfrm>
            <a:off x="2267987" y="5365933"/>
            <a:ext cx="2289268" cy="918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89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down)">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7" grpId="0" animBg="1"/>
      <p:bldP spid="18" grpId="0" animBg="1"/>
      <p:bldP spid="19" grpId="0" animBg="1"/>
      <p:bldP spid="20" grpId="0" animBg="1"/>
      <p:bldP spid="21" grpId="0" animBg="1"/>
      <p:bldP spid="22" grpId="0" animBg="1"/>
      <p:bldP spid="5"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D34EB0-0F01-4946-B4F8-DD2C1B0B4967}"/>
              </a:ext>
            </a:extLst>
          </p:cNvPr>
          <p:cNvSpPr>
            <a:spLocks noGrp="1"/>
          </p:cNvSpPr>
          <p:nvPr>
            <p:ph type="title"/>
          </p:nvPr>
        </p:nvSpPr>
        <p:spPr>
          <a:xfrm>
            <a:off x="554736" y="550257"/>
            <a:ext cx="11548364" cy="733813"/>
          </a:xfrm>
        </p:spPr>
        <p:txBody>
          <a:bodyPr>
            <a:noAutofit/>
          </a:bodyPr>
          <a:lstStyle/>
          <a:p>
            <a:r>
              <a:rPr lang="en-US" altLang="zh-CN" sz="3200" dirty="0">
                <a:solidFill>
                  <a:srgbClr val="646B5F"/>
                </a:solidFill>
                <a:latin typeface="Rockwell" panose="02060603020205020403" pitchFamily="18" charset="0"/>
                <a:cs typeface="Times New Roman" panose="02020603050405020304" pitchFamily="18" charset="0"/>
              </a:rPr>
              <a:t>Overview of TERP</a:t>
            </a:r>
            <a:endParaRPr lang="zh-CN" altLang="en-US" sz="3200" dirty="0">
              <a:solidFill>
                <a:srgbClr val="646B5F"/>
              </a:solidFill>
              <a:latin typeface="Rockwell" panose="02060603020205020403"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350EDBF-D5B0-1D48-8A35-3C2F72C8C1B2}"/>
              </a:ext>
            </a:extLst>
          </p:cNvPr>
          <p:cNvSpPr>
            <a:spLocks noGrp="1"/>
          </p:cNvSpPr>
          <p:nvPr>
            <p:ph type="sldNum" sz="quarter" idx="12"/>
          </p:nvPr>
        </p:nvSpPr>
        <p:spPr/>
        <p:txBody>
          <a:bodyPr/>
          <a:lstStyle/>
          <a:p>
            <a:fld id="{A88F1DB0-8B43-D941-A153-7F9DB752BDF8}" type="slidenum">
              <a:rPr lang="en-CN" smtClean="0"/>
              <a:t>41</a:t>
            </a:fld>
            <a:endParaRPr lang="en-CN"/>
          </a:p>
        </p:txBody>
      </p:sp>
      <p:sp>
        <p:nvSpPr>
          <p:cNvPr id="2" name="矩形 1">
            <a:extLst>
              <a:ext uri="{FF2B5EF4-FFF2-40B4-BE49-F238E27FC236}">
                <a16:creationId xmlns:a16="http://schemas.microsoft.com/office/drawing/2014/main" id="{AFBC6A41-F597-43A0-B1AA-69EF3D584856}"/>
              </a:ext>
            </a:extLst>
          </p:cNvPr>
          <p:cNvSpPr/>
          <p:nvPr/>
        </p:nvSpPr>
        <p:spPr>
          <a:xfrm>
            <a:off x="146050" y="2590800"/>
            <a:ext cx="1720850" cy="9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Programs with coarse-grained attach/detach </a:t>
            </a:r>
            <a:endParaRPr lang="zh-CN" altLang="en-US" dirty="0"/>
          </a:p>
        </p:txBody>
      </p:sp>
      <p:sp>
        <p:nvSpPr>
          <p:cNvPr id="7" name="Right Arrow 5">
            <a:extLst>
              <a:ext uri="{FF2B5EF4-FFF2-40B4-BE49-F238E27FC236}">
                <a16:creationId xmlns:a16="http://schemas.microsoft.com/office/drawing/2014/main" id="{6F6AD432-AC12-4374-A19C-8EF553D34E4D}"/>
              </a:ext>
            </a:extLst>
          </p:cNvPr>
          <p:cNvSpPr/>
          <p:nvPr/>
        </p:nvSpPr>
        <p:spPr>
          <a:xfrm>
            <a:off x="2033933" y="2857395"/>
            <a:ext cx="518767" cy="387560"/>
          </a:xfrm>
          <a:prstGeom prst="rightArrow">
            <a:avLst>
              <a:gd name="adj1" fmla="val 50000"/>
              <a:gd name="adj2" fmla="val 581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文本框 23">
            <a:extLst>
              <a:ext uri="{FF2B5EF4-FFF2-40B4-BE49-F238E27FC236}">
                <a16:creationId xmlns:a16="http://schemas.microsoft.com/office/drawing/2014/main" id="{352E1784-EF91-4C1C-8690-35866319E1C3}"/>
              </a:ext>
            </a:extLst>
          </p:cNvPr>
          <p:cNvSpPr txBox="1"/>
          <p:nvPr/>
        </p:nvSpPr>
        <p:spPr>
          <a:xfrm>
            <a:off x="5689535" y="1540319"/>
            <a:ext cx="2391463" cy="461665"/>
          </a:xfrm>
          <a:prstGeom prst="rect">
            <a:avLst/>
          </a:prstGeom>
          <a:solidFill>
            <a:schemeClr val="accent2"/>
          </a:solidFill>
        </p:spPr>
        <p:txBody>
          <a:bodyPr wrap="square" rtlCol="0">
            <a:spAutoFit/>
          </a:bodyPr>
          <a:lstStyle/>
          <a:p>
            <a:r>
              <a:rPr lang="en-US" altLang="zh-CN" sz="2400" dirty="0">
                <a:solidFill>
                  <a:schemeClr val="lt1"/>
                </a:solidFill>
              </a:rPr>
              <a:t>TERP Framework </a:t>
            </a:r>
            <a:endParaRPr lang="zh-CN" altLang="en-US" sz="2400" dirty="0">
              <a:solidFill>
                <a:schemeClr val="lt1"/>
              </a:solidFill>
            </a:endParaRPr>
          </a:p>
        </p:txBody>
      </p:sp>
      <p:sp>
        <p:nvSpPr>
          <p:cNvPr id="10" name="矩形 9">
            <a:extLst>
              <a:ext uri="{FF2B5EF4-FFF2-40B4-BE49-F238E27FC236}">
                <a16:creationId xmlns:a16="http://schemas.microsoft.com/office/drawing/2014/main" id="{7FA42640-CE6C-4AA5-9F3C-3B5A732B6ACC}"/>
              </a:ext>
            </a:extLst>
          </p:cNvPr>
          <p:cNvSpPr/>
          <p:nvPr/>
        </p:nvSpPr>
        <p:spPr>
          <a:xfrm>
            <a:off x="2719732" y="2282824"/>
            <a:ext cx="8557867" cy="390207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Programs with coarse-grained attach/detach </a:t>
            </a:r>
            <a:endParaRPr lang="zh-CN" altLang="en-US" dirty="0"/>
          </a:p>
        </p:txBody>
      </p:sp>
      <p:sp>
        <p:nvSpPr>
          <p:cNvPr id="11" name="矩形 10">
            <a:extLst>
              <a:ext uri="{FF2B5EF4-FFF2-40B4-BE49-F238E27FC236}">
                <a16:creationId xmlns:a16="http://schemas.microsoft.com/office/drawing/2014/main" id="{777CFEA9-2CE1-49EE-AB5C-AE10ACEA7DA8}"/>
              </a:ext>
            </a:extLst>
          </p:cNvPr>
          <p:cNvSpPr/>
          <p:nvPr/>
        </p:nvSpPr>
        <p:spPr>
          <a:xfrm>
            <a:off x="2901950" y="2590800"/>
            <a:ext cx="1720850" cy="920750"/>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Compiler Support</a:t>
            </a:r>
            <a:endParaRPr lang="zh-CN" altLang="en-US" dirty="0"/>
          </a:p>
        </p:txBody>
      </p:sp>
      <p:sp>
        <p:nvSpPr>
          <p:cNvPr id="12" name="Right Arrow 5">
            <a:extLst>
              <a:ext uri="{FF2B5EF4-FFF2-40B4-BE49-F238E27FC236}">
                <a16:creationId xmlns:a16="http://schemas.microsoft.com/office/drawing/2014/main" id="{D7C54EB0-EC12-4E5F-9F1F-7CCB7DE82348}"/>
              </a:ext>
            </a:extLst>
          </p:cNvPr>
          <p:cNvSpPr/>
          <p:nvPr/>
        </p:nvSpPr>
        <p:spPr>
          <a:xfrm>
            <a:off x="4789833" y="2857395"/>
            <a:ext cx="518767" cy="387560"/>
          </a:xfrm>
          <a:prstGeom prst="rightArrow">
            <a:avLst>
              <a:gd name="adj1" fmla="val 50000"/>
              <a:gd name="adj2" fmla="val 581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矩形 12">
            <a:extLst>
              <a:ext uri="{FF2B5EF4-FFF2-40B4-BE49-F238E27FC236}">
                <a16:creationId xmlns:a16="http://schemas.microsoft.com/office/drawing/2014/main" id="{6B69C0ED-433D-4A73-AEFF-4AC5E12C68F6}"/>
              </a:ext>
            </a:extLst>
          </p:cNvPr>
          <p:cNvSpPr/>
          <p:nvPr/>
        </p:nvSpPr>
        <p:spPr>
          <a:xfrm>
            <a:off x="5403850" y="2590800"/>
            <a:ext cx="1720850" cy="9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Programs with </a:t>
            </a:r>
            <a:r>
              <a:rPr lang="en-US" altLang="zh-CN" b="1" dirty="0">
                <a:solidFill>
                  <a:srgbClr val="FF0000"/>
                </a:solidFill>
              </a:rPr>
              <a:t>fine-grained</a:t>
            </a:r>
            <a:r>
              <a:rPr lang="en-US" altLang="zh-CN" dirty="0"/>
              <a:t> attach/detach </a:t>
            </a:r>
            <a:endParaRPr lang="zh-CN" altLang="en-US" dirty="0"/>
          </a:p>
        </p:txBody>
      </p:sp>
      <p:pic>
        <p:nvPicPr>
          <p:cNvPr id="16" name="图片 15" descr="卡通画&#10;&#10;中度可信度描述已自动生成">
            <a:extLst>
              <a:ext uri="{FF2B5EF4-FFF2-40B4-BE49-F238E27FC236}">
                <a16:creationId xmlns:a16="http://schemas.microsoft.com/office/drawing/2014/main" id="{5B67A1D4-56DE-4316-8546-5EF47C6653CE}"/>
              </a:ext>
            </a:extLst>
          </p:cNvPr>
          <p:cNvPicPr>
            <a:picLocks noChangeAspect="1"/>
          </p:cNvPicPr>
          <p:nvPr/>
        </p:nvPicPr>
        <p:blipFill rotWithShape="1">
          <a:blip r:embed="rId2"/>
          <a:srcRect l="6227" r="52571"/>
          <a:stretch/>
        </p:blipFill>
        <p:spPr>
          <a:xfrm>
            <a:off x="4956445" y="3623640"/>
            <a:ext cx="491502" cy="511250"/>
          </a:xfrm>
          <a:prstGeom prst="rect">
            <a:avLst/>
          </a:prstGeom>
        </p:spPr>
      </p:pic>
      <p:sp>
        <p:nvSpPr>
          <p:cNvPr id="17" name="Content Placeholder 2">
            <a:extLst>
              <a:ext uri="{FF2B5EF4-FFF2-40B4-BE49-F238E27FC236}">
                <a16:creationId xmlns:a16="http://schemas.microsoft.com/office/drawing/2014/main" id="{65DBE9F6-C146-41FB-AFF4-F1323D795FC3}"/>
              </a:ext>
            </a:extLst>
          </p:cNvPr>
          <p:cNvSpPr txBox="1">
            <a:spLocks/>
          </p:cNvSpPr>
          <p:nvPr/>
        </p:nvSpPr>
        <p:spPr>
          <a:xfrm>
            <a:off x="5483433" y="3682969"/>
            <a:ext cx="1943160" cy="376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Programmability</a:t>
            </a:r>
          </a:p>
        </p:txBody>
      </p:sp>
      <p:sp>
        <p:nvSpPr>
          <p:cNvPr id="18" name="Right Arrow 5">
            <a:extLst>
              <a:ext uri="{FF2B5EF4-FFF2-40B4-BE49-F238E27FC236}">
                <a16:creationId xmlns:a16="http://schemas.microsoft.com/office/drawing/2014/main" id="{BCD4EDEB-8B83-4165-8CC4-FDC55FF1C811}"/>
              </a:ext>
            </a:extLst>
          </p:cNvPr>
          <p:cNvSpPr/>
          <p:nvPr/>
        </p:nvSpPr>
        <p:spPr>
          <a:xfrm>
            <a:off x="7291732" y="2857395"/>
            <a:ext cx="518767" cy="387560"/>
          </a:xfrm>
          <a:prstGeom prst="rightArrow">
            <a:avLst>
              <a:gd name="adj1" fmla="val 50000"/>
              <a:gd name="adj2" fmla="val 581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矩形 18">
            <a:extLst>
              <a:ext uri="{FF2B5EF4-FFF2-40B4-BE49-F238E27FC236}">
                <a16:creationId xmlns:a16="http://schemas.microsoft.com/office/drawing/2014/main" id="{5BB1FA7F-38C1-4EF7-B817-327F77B1B0D5}"/>
              </a:ext>
            </a:extLst>
          </p:cNvPr>
          <p:cNvSpPr/>
          <p:nvPr/>
        </p:nvSpPr>
        <p:spPr>
          <a:xfrm>
            <a:off x="7977531" y="2590800"/>
            <a:ext cx="1720850" cy="920750"/>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Architecture Support</a:t>
            </a:r>
            <a:endParaRPr lang="zh-CN" altLang="en-US" dirty="0"/>
          </a:p>
        </p:txBody>
      </p:sp>
      <p:pic>
        <p:nvPicPr>
          <p:cNvPr id="20" name="图片 19" descr="卡通画&#10;&#10;中度可信度描述已自动生成">
            <a:extLst>
              <a:ext uri="{FF2B5EF4-FFF2-40B4-BE49-F238E27FC236}">
                <a16:creationId xmlns:a16="http://schemas.microsoft.com/office/drawing/2014/main" id="{E121BBEF-764C-4C57-884E-C79F70CCBE08}"/>
              </a:ext>
            </a:extLst>
          </p:cNvPr>
          <p:cNvPicPr>
            <a:picLocks noChangeAspect="1"/>
          </p:cNvPicPr>
          <p:nvPr/>
        </p:nvPicPr>
        <p:blipFill rotWithShape="1">
          <a:blip r:embed="rId2"/>
          <a:srcRect l="6227" r="52571"/>
          <a:stretch/>
        </p:blipFill>
        <p:spPr>
          <a:xfrm>
            <a:off x="4973598" y="4247735"/>
            <a:ext cx="491502" cy="511250"/>
          </a:xfrm>
          <a:prstGeom prst="rect">
            <a:avLst/>
          </a:prstGeom>
        </p:spPr>
      </p:pic>
      <p:sp>
        <p:nvSpPr>
          <p:cNvPr id="21" name="Content Placeholder 2">
            <a:extLst>
              <a:ext uri="{FF2B5EF4-FFF2-40B4-BE49-F238E27FC236}">
                <a16:creationId xmlns:a16="http://schemas.microsoft.com/office/drawing/2014/main" id="{BA66583D-67B4-4371-9B63-2259FBB2E83A}"/>
              </a:ext>
            </a:extLst>
          </p:cNvPr>
          <p:cNvSpPr txBox="1">
            <a:spLocks/>
          </p:cNvSpPr>
          <p:nvPr/>
        </p:nvSpPr>
        <p:spPr>
          <a:xfrm>
            <a:off x="5500586" y="4307064"/>
            <a:ext cx="1460558" cy="376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Security</a:t>
            </a:r>
          </a:p>
        </p:txBody>
      </p:sp>
      <p:pic>
        <p:nvPicPr>
          <p:cNvPr id="22" name="图片 21" descr="卡通画&#10;&#10;中度可信度描述已自动生成">
            <a:extLst>
              <a:ext uri="{FF2B5EF4-FFF2-40B4-BE49-F238E27FC236}">
                <a16:creationId xmlns:a16="http://schemas.microsoft.com/office/drawing/2014/main" id="{8560DA36-CA74-4253-BED5-1B7D612CBF79}"/>
              </a:ext>
            </a:extLst>
          </p:cNvPr>
          <p:cNvPicPr>
            <a:picLocks noChangeAspect="1"/>
          </p:cNvPicPr>
          <p:nvPr/>
        </p:nvPicPr>
        <p:blipFill rotWithShape="1">
          <a:blip r:embed="rId2"/>
          <a:srcRect l="6227" r="52571"/>
          <a:stretch/>
        </p:blipFill>
        <p:spPr>
          <a:xfrm>
            <a:off x="7818782" y="4794210"/>
            <a:ext cx="491502" cy="511250"/>
          </a:xfrm>
          <a:prstGeom prst="rect">
            <a:avLst/>
          </a:prstGeom>
        </p:spPr>
      </p:pic>
      <p:sp>
        <p:nvSpPr>
          <p:cNvPr id="23" name="Content Placeholder 2">
            <a:extLst>
              <a:ext uri="{FF2B5EF4-FFF2-40B4-BE49-F238E27FC236}">
                <a16:creationId xmlns:a16="http://schemas.microsoft.com/office/drawing/2014/main" id="{C9F2654F-BC75-43D0-91C1-ECE6BF707B7B}"/>
              </a:ext>
            </a:extLst>
          </p:cNvPr>
          <p:cNvSpPr txBox="1">
            <a:spLocks/>
          </p:cNvSpPr>
          <p:nvPr/>
        </p:nvSpPr>
        <p:spPr>
          <a:xfrm>
            <a:off x="8345770" y="4853539"/>
            <a:ext cx="2409264" cy="376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Efficiency &amp; Security</a:t>
            </a:r>
          </a:p>
        </p:txBody>
      </p:sp>
      <p:sp>
        <p:nvSpPr>
          <p:cNvPr id="25" name="Content Placeholder 2">
            <a:extLst>
              <a:ext uri="{FF2B5EF4-FFF2-40B4-BE49-F238E27FC236}">
                <a16:creationId xmlns:a16="http://schemas.microsoft.com/office/drawing/2014/main" id="{440411B9-2895-42E5-9137-9785AA7201BF}"/>
              </a:ext>
            </a:extLst>
          </p:cNvPr>
          <p:cNvSpPr txBox="1">
            <a:spLocks/>
          </p:cNvSpPr>
          <p:nvPr/>
        </p:nvSpPr>
        <p:spPr>
          <a:xfrm>
            <a:off x="7886232" y="3771230"/>
            <a:ext cx="1333967" cy="288509"/>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Attach/Detach</a:t>
            </a:r>
            <a:endParaRPr lang="zh-CN" altLang="en-US" sz="1600" dirty="0">
              <a:latin typeface="Sitka Banner" panose="02000505000000020004" pitchFamily="2" charset="0"/>
              <a:cs typeface="Times New Roman" panose="02020603050405020304" pitchFamily="18" charset="0"/>
            </a:endParaRPr>
          </a:p>
        </p:txBody>
      </p:sp>
      <p:cxnSp>
        <p:nvCxnSpPr>
          <p:cNvPr id="26" name="直接箭头连接符 15">
            <a:extLst>
              <a:ext uri="{FF2B5EF4-FFF2-40B4-BE49-F238E27FC236}">
                <a16:creationId xmlns:a16="http://schemas.microsoft.com/office/drawing/2014/main" id="{B5AC23DC-37A0-4008-AE21-2296C75B14BD}"/>
              </a:ext>
            </a:extLst>
          </p:cNvPr>
          <p:cNvCxnSpPr>
            <a:cxnSpLocks/>
          </p:cNvCxnSpPr>
          <p:nvPr/>
        </p:nvCxnSpPr>
        <p:spPr>
          <a:xfrm>
            <a:off x="9220199" y="3898414"/>
            <a:ext cx="454834"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7" name="Content Placeholder 2">
            <a:extLst>
              <a:ext uri="{FF2B5EF4-FFF2-40B4-BE49-F238E27FC236}">
                <a16:creationId xmlns:a16="http://schemas.microsoft.com/office/drawing/2014/main" id="{7D2D3AB5-EF37-4B91-8AA5-687E5CF4861D}"/>
              </a:ext>
            </a:extLst>
          </p:cNvPr>
          <p:cNvSpPr txBox="1">
            <a:spLocks/>
          </p:cNvSpPr>
          <p:nvPr/>
        </p:nvSpPr>
        <p:spPr>
          <a:xfrm>
            <a:off x="9698381" y="3733647"/>
            <a:ext cx="1333967" cy="288509"/>
          </a:xfrm>
          <a:prstGeom prst="rect">
            <a:avLst/>
          </a:prstGeom>
          <a:solidFill>
            <a:schemeClr val="bg1"/>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System calls</a:t>
            </a:r>
            <a:endParaRPr lang="zh-CN" altLang="en-US" sz="1600" dirty="0">
              <a:latin typeface="Sitka Banner" panose="02000505000000020004" pitchFamily="2" charset="0"/>
              <a:cs typeface="Times New Roman" panose="02020603050405020304" pitchFamily="18" charset="0"/>
            </a:endParaRPr>
          </a:p>
        </p:txBody>
      </p:sp>
      <p:cxnSp>
        <p:nvCxnSpPr>
          <p:cNvPr id="28" name="直接箭头连接符 15">
            <a:extLst>
              <a:ext uri="{FF2B5EF4-FFF2-40B4-BE49-F238E27FC236}">
                <a16:creationId xmlns:a16="http://schemas.microsoft.com/office/drawing/2014/main" id="{5F7EE55D-DA2E-41FA-A32C-5AA60ADD2F5C}"/>
              </a:ext>
            </a:extLst>
          </p:cNvPr>
          <p:cNvCxnSpPr>
            <a:cxnSpLocks/>
          </p:cNvCxnSpPr>
          <p:nvPr/>
        </p:nvCxnSpPr>
        <p:spPr>
          <a:xfrm>
            <a:off x="8553215" y="4059739"/>
            <a:ext cx="0" cy="28084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31" name="Content Placeholder 2">
            <a:extLst>
              <a:ext uri="{FF2B5EF4-FFF2-40B4-BE49-F238E27FC236}">
                <a16:creationId xmlns:a16="http://schemas.microsoft.com/office/drawing/2014/main" id="{88C2F063-96CC-48FE-BC08-16791C38E810}"/>
              </a:ext>
            </a:extLst>
          </p:cNvPr>
          <p:cNvSpPr txBox="1">
            <a:spLocks/>
          </p:cNvSpPr>
          <p:nvPr/>
        </p:nvSpPr>
        <p:spPr>
          <a:xfrm>
            <a:off x="7886231" y="4318850"/>
            <a:ext cx="3146115" cy="288509"/>
          </a:xfrm>
          <a:prstGeom prst="rect">
            <a:avLst/>
          </a:prstGeom>
          <a:solidFill>
            <a:schemeClr val="bg1"/>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Sitka Banner" panose="02000505000000020004" pitchFamily="2" charset="0"/>
                <a:cs typeface="Times New Roman" panose="02020603050405020304" pitchFamily="18" charset="0"/>
              </a:rPr>
              <a:t>Enable/Disable Permission (Intel MPK)</a:t>
            </a:r>
            <a:endParaRPr lang="zh-CN" altLang="en-US" sz="16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267107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par>
                                <p:cTn id="38" presetID="22" presetClass="entr" presetSubtype="8"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left)">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par>
                                <p:cTn id="75" presetID="22" presetClass="entr" presetSubtype="8"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7" grpId="0"/>
      <p:bldP spid="18" grpId="0" animBg="1"/>
      <p:bldP spid="19" grpId="0" animBg="1"/>
      <p:bldP spid="21" grpId="0"/>
      <p:bldP spid="23" grpId="0"/>
      <p:bldP spid="25" grpId="0" animBg="1"/>
      <p:bldP spid="27" grpId="0" animBg="1"/>
      <p:bldP spid="3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6A4CFC7-AC35-4B44-8EB8-CD5769D3E1B2}"/>
              </a:ext>
            </a:extLst>
          </p:cNvPr>
          <p:cNvSpPr>
            <a:spLocks noGrp="1"/>
          </p:cNvSpPr>
          <p:nvPr>
            <p:ph type="sldNum" sz="quarter" idx="12"/>
          </p:nvPr>
        </p:nvSpPr>
        <p:spPr/>
        <p:txBody>
          <a:bodyPr/>
          <a:lstStyle/>
          <a:p>
            <a:fld id="{A88F1DB0-8B43-D941-A153-7F9DB752BDF8}" type="slidenum">
              <a:rPr lang="en-CN" smtClean="0"/>
              <a:t>42</a:t>
            </a:fld>
            <a:endParaRPr lang="en-CN"/>
          </a:p>
        </p:txBody>
      </p:sp>
      <p:pic>
        <p:nvPicPr>
          <p:cNvPr id="1026" name="Picture 2" descr="Is that really the problem? - Raven Performance Group">
            <a:extLst>
              <a:ext uri="{FF2B5EF4-FFF2-40B4-BE49-F238E27FC236}">
                <a16:creationId xmlns:a16="http://schemas.microsoft.com/office/drawing/2014/main" id="{935F9D0A-FEF6-4142-9D2F-BDA8ECDDA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154" y="1299731"/>
            <a:ext cx="1365250" cy="136525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510FB51-D429-46D3-A4E5-75C541FDF034}"/>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Contributions</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10" name="Rectangle: Rounded Corners 43">
            <a:extLst>
              <a:ext uri="{FF2B5EF4-FFF2-40B4-BE49-F238E27FC236}">
                <a16:creationId xmlns:a16="http://schemas.microsoft.com/office/drawing/2014/main" id="{DEB1D349-C46A-4674-918E-6A71D139549B}"/>
              </a:ext>
            </a:extLst>
          </p:cNvPr>
          <p:cNvSpPr/>
          <p:nvPr/>
        </p:nvSpPr>
        <p:spPr>
          <a:xfrm>
            <a:off x="292100" y="2677207"/>
            <a:ext cx="5715325"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Adoption Challenge I: Lack of Composability</a:t>
            </a:r>
            <a:endParaRPr lang="zh-CN" altLang="en-US" sz="2400" dirty="0"/>
          </a:p>
        </p:txBody>
      </p:sp>
      <p:sp>
        <p:nvSpPr>
          <p:cNvPr id="11" name="Rectangle: Rounded Corners 43">
            <a:extLst>
              <a:ext uri="{FF2B5EF4-FFF2-40B4-BE49-F238E27FC236}">
                <a16:creationId xmlns:a16="http://schemas.microsoft.com/office/drawing/2014/main" id="{8FCAC9A5-CF4C-42F8-820F-0976433F9EEA}"/>
              </a:ext>
            </a:extLst>
          </p:cNvPr>
          <p:cNvSpPr/>
          <p:nvPr/>
        </p:nvSpPr>
        <p:spPr>
          <a:xfrm>
            <a:off x="292100" y="3489233"/>
            <a:ext cx="5708650"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Adoption Challenge II: Three-way Tension</a:t>
            </a:r>
            <a:endParaRPr lang="zh-CN" altLang="en-US" sz="2400" dirty="0"/>
          </a:p>
        </p:txBody>
      </p:sp>
      <p:sp>
        <p:nvSpPr>
          <p:cNvPr id="13" name="Rectangle: Rounded Corners 7">
            <a:extLst>
              <a:ext uri="{FF2B5EF4-FFF2-40B4-BE49-F238E27FC236}">
                <a16:creationId xmlns:a16="http://schemas.microsoft.com/office/drawing/2014/main" id="{590DF545-44FC-41F9-9743-D70E42F1606E}"/>
              </a:ext>
            </a:extLst>
          </p:cNvPr>
          <p:cNvSpPr/>
          <p:nvPr/>
        </p:nvSpPr>
        <p:spPr>
          <a:xfrm>
            <a:off x="6637296" y="2660710"/>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EW-conscious Semantics</a:t>
            </a:r>
            <a:endParaRPr lang="zh-CN" altLang="en-US" sz="2400" dirty="0">
              <a:latin typeface="Times New Roman" panose="02020603050405020304" pitchFamily="18" charset="0"/>
              <a:cs typeface="Times New Roman" panose="02020603050405020304" pitchFamily="18" charset="0"/>
            </a:endParaRPr>
          </a:p>
        </p:txBody>
      </p:sp>
      <p:sp>
        <p:nvSpPr>
          <p:cNvPr id="14" name="Rectangle: Rounded Corners 7">
            <a:extLst>
              <a:ext uri="{FF2B5EF4-FFF2-40B4-BE49-F238E27FC236}">
                <a16:creationId xmlns:a16="http://schemas.microsoft.com/office/drawing/2014/main" id="{0FD58F49-CCFE-4B4D-94E0-0F4868BBA790}"/>
              </a:ext>
            </a:extLst>
          </p:cNvPr>
          <p:cNvSpPr/>
          <p:nvPr/>
        </p:nvSpPr>
        <p:spPr>
          <a:xfrm>
            <a:off x="6637295" y="3507946"/>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Compiler Support </a:t>
            </a:r>
            <a:endParaRPr lang="zh-CN" altLang="en-US" sz="2400" dirty="0">
              <a:latin typeface="Times New Roman" panose="02020603050405020304" pitchFamily="18" charset="0"/>
              <a:cs typeface="Times New Roman" panose="02020603050405020304" pitchFamily="18" charset="0"/>
            </a:endParaRPr>
          </a:p>
        </p:txBody>
      </p:sp>
      <p:sp>
        <p:nvSpPr>
          <p:cNvPr id="17" name="Rectangle: Rounded Corners 7">
            <a:extLst>
              <a:ext uri="{FF2B5EF4-FFF2-40B4-BE49-F238E27FC236}">
                <a16:creationId xmlns:a16="http://schemas.microsoft.com/office/drawing/2014/main" id="{0152BAF1-4F82-4740-B5B3-851E7263BFA4}"/>
              </a:ext>
            </a:extLst>
          </p:cNvPr>
          <p:cNvSpPr/>
          <p:nvPr/>
        </p:nvSpPr>
        <p:spPr>
          <a:xfrm>
            <a:off x="6637296" y="4318233"/>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Architecture Support to Combine EWs</a:t>
            </a:r>
            <a:endParaRPr lang="zh-CN" altLang="en-US" sz="2400" dirty="0">
              <a:latin typeface="Times New Roman" panose="02020603050405020304" pitchFamily="18" charset="0"/>
              <a:cs typeface="Times New Roman" panose="02020603050405020304" pitchFamily="18" charset="0"/>
            </a:endParaRPr>
          </a:p>
        </p:txBody>
      </p:sp>
      <p:sp>
        <p:nvSpPr>
          <p:cNvPr id="18" name="等腰三角形 17">
            <a:extLst>
              <a:ext uri="{FF2B5EF4-FFF2-40B4-BE49-F238E27FC236}">
                <a16:creationId xmlns:a16="http://schemas.microsoft.com/office/drawing/2014/main" id="{97B77EAE-3026-47CB-A0A8-9DE3EF4F5D35}"/>
              </a:ext>
            </a:extLst>
          </p:cNvPr>
          <p:cNvSpPr/>
          <p:nvPr/>
        </p:nvSpPr>
        <p:spPr>
          <a:xfrm>
            <a:off x="2709962" y="4759499"/>
            <a:ext cx="1251454" cy="107884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4A44491-0FAA-4635-B873-751C376BB6B5}"/>
              </a:ext>
            </a:extLst>
          </p:cNvPr>
          <p:cNvSpPr/>
          <p:nvPr/>
        </p:nvSpPr>
        <p:spPr>
          <a:xfrm>
            <a:off x="2507461" y="4572952"/>
            <a:ext cx="1752207" cy="28974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Programmability</a:t>
            </a:r>
            <a:endParaRPr lang="zh-CN" altLang="en-US" dirty="0">
              <a:solidFill>
                <a:schemeClr val="tx1"/>
              </a:solidFill>
            </a:endParaRPr>
          </a:p>
        </p:txBody>
      </p:sp>
      <p:sp>
        <p:nvSpPr>
          <p:cNvPr id="20" name="矩形 19">
            <a:extLst>
              <a:ext uri="{FF2B5EF4-FFF2-40B4-BE49-F238E27FC236}">
                <a16:creationId xmlns:a16="http://schemas.microsoft.com/office/drawing/2014/main" id="{31B0B1D1-02C5-49DB-8831-B97F42ED5A27}"/>
              </a:ext>
            </a:extLst>
          </p:cNvPr>
          <p:cNvSpPr/>
          <p:nvPr/>
        </p:nvSpPr>
        <p:spPr>
          <a:xfrm>
            <a:off x="1836312" y="5704366"/>
            <a:ext cx="1110789" cy="2984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Efficiency</a:t>
            </a:r>
            <a:endParaRPr lang="zh-CN" altLang="en-US" dirty="0">
              <a:solidFill>
                <a:schemeClr val="tx1"/>
              </a:solidFill>
            </a:endParaRPr>
          </a:p>
        </p:txBody>
      </p:sp>
      <p:sp>
        <p:nvSpPr>
          <p:cNvPr id="21" name="矩形 20">
            <a:extLst>
              <a:ext uri="{FF2B5EF4-FFF2-40B4-BE49-F238E27FC236}">
                <a16:creationId xmlns:a16="http://schemas.microsoft.com/office/drawing/2014/main" id="{308AF6CC-9ED4-4BB8-AE81-402295064A97}"/>
              </a:ext>
            </a:extLst>
          </p:cNvPr>
          <p:cNvSpPr/>
          <p:nvPr/>
        </p:nvSpPr>
        <p:spPr>
          <a:xfrm>
            <a:off x="3724276" y="5704366"/>
            <a:ext cx="1403154" cy="32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Effectiveness</a:t>
            </a:r>
            <a:endParaRPr lang="zh-CN" altLang="en-US" dirty="0">
              <a:solidFill>
                <a:schemeClr val="tx1"/>
              </a:solidFill>
            </a:endParaRPr>
          </a:p>
        </p:txBody>
      </p:sp>
      <p:sp>
        <p:nvSpPr>
          <p:cNvPr id="22" name="文本框 23">
            <a:extLst>
              <a:ext uri="{FF2B5EF4-FFF2-40B4-BE49-F238E27FC236}">
                <a16:creationId xmlns:a16="http://schemas.microsoft.com/office/drawing/2014/main" id="{1E887713-B4F3-435D-96A2-48910D2E5EEA}"/>
              </a:ext>
            </a:extLst>
          </p:cNvPr>
          <p:cNvSpPr txBox="1"/>
          <p:nvPr/>
        </p:nvSpPr>
        <p:spPr>
          <a:xfrm>
            <a:off x="6000750" y="1755121"/>
            <a:ext cx="6026150" cy="461665"/>
          </a:xfrm>
          <a:prstGeom prst="rect">
            <a:avLst/>
          </a:prstGeom>
          <a:solidFill>
            <a:schemeClr val="accent2"/>
          </a:solidFill>
        </p:spPr>
        <p:txBody>
          <a:bodyPr wrap="square" rtlCol="0">
            <a:spAutoFit/>
          </a:bodyPr>
          <a:lstStyle/>
          <a:p>
            <a:r>
              <a:rPr lang="en-US" altLang="zh-CN" sz="2400" dirty="0">
                <a:solidFill>
                  <a:schemeClr val="lt1"/>
                </a:solidFill>
              </a:rPr>
              <a:t>TERP: Temporal Exposure Reduction Protection</a:t>
            </a:r>
            <a:endParaRPr lang="zh-CN" altLang="en-US" sz="2400" dirty="0">
              <a:solidFill>
                <a:schemeClr val="lt1"/>
              </a:solidFill>
            </a:endParaRPr>
          </a:p>
        </p:txBody>
      </p:sp>
      <p:sp>
        <p:nvSpPr>
          <p:cNvPr id="24" name="矩形 23">
            <a:extLst>
              <a:ext uri="{FF2B5EF4-FFF2-40B4-BE49-F238E27FC236}">
                <a16:creationId xmlns:a16="http://schemas.microsoft.com/office/drawing/2014/main" id="{34D6F8B2-9246-44F1-944E-E100FA3841E5}"/>
              </a:ext>
            </a:extLst>
          </p:cNvPr>
          <p:cNvSpPr/>
          <p:nvPr/>
        </p:nvSpPr>
        <p:spPr>
          <a:xfrm>
            <a:off x="6407149" y="3360007"/>
            <a:ext cx="5419725" cy="709705"/>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920CD98-4232-4095-B770-1BDFA4C2B27E}"/>
              </a:ext>
            </a:extLst>
          </p:cNvPr>
          <p:cNvSpPr/>
          <p:nvPr/>
        </p:nvSpPr>
        <p:spPr>
          <a:xfrm>
            <a:off x="6483349" y="4227604"/>
            <a:ext cx="5419725" cy="709705"/>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9482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DF95CC-DBA7-D844-9122-A074FA542449}"/>
              </a:ext>
            </a:extLst>
          </p:cNvPr>
          <p:cNvSpPr txBox="1">
            <a:spLocks/>
          </p:cNvSpPr>
          <p:nvPr/>
        </p:nvSpPr>
        <p:spPr>
          <a:xfrm>
            <a:off x="554736" y="550257"/>
            <a:ext cx="11082528" cy="733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646B5F"/>
                </a:solidFill>
                <a:latin typeface="Rockwell" panose="02060603020205020403" pitchFamily="18" charset="0"/>
                <a:cs typeface="Times New Roman" panose="02020603050405020304" pitchFamily="18" charset="0"/>
              </a:rPr>
              <a:t>EW-conscious semantics</a:t>
            </a:r>
          </a:p>
        </p:txBody>
      </p:sp>
      <p:sp>
        <p:nvSpPr>
          <p:cNvPr id="3" name="Content Placeholder 2">
            <a:extLst>
              <a:ext uri="{FF2B5EF4-FFF2-40B4-BE49-F238E27FC236}">
                <a16:creationId xmlns:a16="http://schemas.microsoft.com/office/drawing/2014/main" id="{6419BBA8-378A-804C-98C1-79B6FC4E5A05}"/>
              </a:ext>
            </a:extLst>
          </p:cNvPr>
          <p:cNvSpPr txBox="1">
            <a:spLocks/>
          </p:cNvSpPr>
          <p:nvPr/>
        </p:nvSpPr>
        <p:spPr>
          <a:xfrm>
            <a:off x="728697" y="1225102"/>
            <a:ext cx="10377327" cy="1925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Sitka Banner" panose="02000505000000020004" pitchFamily="2" charset="0"/>
                <a:cs typeface="Times New Roman" panose="02020603050405020304" pitchFamily="18" charset="0"/>
              </a:rPr>
              <a:t>Semantic Definition</a:t>
            </a:r>
          </a:p>
          <a:p>
            <a:r>
              <a:rPr lang="en-US" altLang="zh-CN" sz="2000" dirty="0">
                <a:latin typeface="Sitka Banner" panose="02000505000000020004" pitchFamily="2" charset="0"/>
                <a:cs typeface="Times New Roman" panose="02020603050405020304" pitchFamily="18" charset="0"/>
              </a:rPr>
              <a:t>Attach and detach may conditionally executed as thread permission enabling/disabling </a:t>
            </a:r>
          </a:p>
          <a:p>
            <a:r>
              <a:rPr lang="en-US" altLang="zh-CN" sz="2000" dirty="0">
                <a:latin typeface="Sitka Banner" panose="02000505000000020004" pitchFamily="2" charset="0"/>
                <a:cs typeface="Times New Roman" panose="02020603050405020304" pitchFamily="18" charset="0"/>
              </a:rPr>
              <a:t>No overlapped attach/detach in one thread</a:t>
            </a:r>
          </a:p>
          <a:p>
            <a:r>
              <a:rPr lang="en-US" altLang="zh-CN" sz="2000" dirty="0">
                <a:latin typeface="Sitka Banner" panose="02000505000000020004" pitchFamily="2" charset="0"/>
                <a:cs typeface="Times New Roman" panose="02020603050405020304" pitchFamily="18" charset="0"/>
              </a:rPr>
              <a:t>Allow temporal overlapped attach/detach from different threads</a:t>
            </a:r>
            <a:endParaRPr lang="en-US" altLang="zh-CN" sz="1400" dirty="0">
              <a:latin typeface="Sitka Banner" panose="02000505000000020004" pitchFamily="2" charset="0"/>
              <a:cs typeface="Times New Roman" panose="02020603050405020304" pitchFamily="18" charset="0"/>
            </a:endParaRPr>
          </a:p>
        </p:txBody>
      </p:sp>
      <p:sp>
        <p:nvSpPr>
          <p:cNvPr id="5" name="文本框 23">
            <a:extLst>
              <a:ext uri="{FF2B5EF4-FFF2-40B4-BE49-F238E27FC236}">
                <a16:creationId xmlns:a16="http://schemas.microsoft.com/office/drawing/2014/main" id="{96900B81-51B2-3E4F-BAEB-D589EE98A529}"/>
              </a:ext>
            </a:extLst>
          </p:cNvPr>
          <p:cNvSpPr txBox="1"/>
          <p:nvPr/>
        </p:nvSpPr>
        <p:spPr>
          <a:xfrm>
            <a:off x="3693006" y="2335396"/>
            <a:ext cx="5313067" cy="707886"/>
          </a:xfrm>
          <a:prstGeom prst="rect">
            <a:avLst/>
          </a:prstGeom>
          <a:solidFill>
            <a:schemeClr val="accent2"/>
          </a:solidFill>
        </p:spPr>
        <p:txBody>
          <a:bodyPr wrap="square" rtlCol="0">
            <a:spAutoFit/>
          </a:bodyPr>
          <a:lstStyle/>
          <a:p>
            <a:r>
              <a:rPr lang="en-US" altLang="zh-CN" sz="2000" dirty="0">
                <a:solidFill>
                  <a:schemeClr val="bg1"/>
                </a:solidFill>
                <a:latin typeface="Berlin Sans FB Demi" panose="020E0802020502020306" pitchFamily="34" charset="0"/>
              </a:rPr>
              <a:t>More detail in the paper about other semantic exploration and formulation</a:t>
            </a:r>
            <a:endParaRPr lang="zh-CN" altLang="en-US" sz="2000" baseline="30000" dirty="0">
              <a:solidFill>
                <a:schemeClr val="bg1"/>
              </a:solidFill>
              <a:latin typeface="Berlin Sans FB Demi" panose="020E0802020502020306" pitchFamily="34" charset="0"/>
            </a:endParaRPr>
          </a:p>
        </p:txBody>
      </p:sp>
      <p:sp>
        <p:nvSpPr>
          <p:cNvPr id="7" name="Content Placeholder 2">
            <a:extLst>
              <a:ext uri="{FF2B5EF4-FFF2-40B4-BE49-F238E27FC236}">
                <a16:creationId xmlns:a16="http://schemas.microsoft.com/office/drawing/2014/main" id="{78943EDC-FF86-2944-B668-FC461C79A52F}"/>
              </a:ext>
            </a:extLst>
          </p:cNvPr>
          <p:cNvSpPr txBox="1">
            <a:spLocks/>
          </p:cNvSpPr>
          <p:nvPr/>
        </p:nvSpPr>
        <p:spPr>
          <a:xfrm>
            <a:off x="1640521" y="3136500"/>
            <a:ext cx="1459961"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Courier" pitchFamily="2" charset="0"/>
                <a:cs typeface="Times New Roman" panose="02020603050405020304" pitchFamily="18" charset="0"/>
              </a:rPr>
              <a:t>Thread 1</a:t>
            </a:r>
            <a:endParaRPr lang="zh-CN" altLang="en-US" sz="2000" b="1" dirty="0">
              <a:latin typeface="Courier" pitchFamily="2"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079A7BE7-9EF4-3343-809B-4700B80B2A2E}"/>
              </a:ext>
            </a:extLst>
          </p:cNvPr>
          <p:cNvSpPr txBox="1">
            <a:spLocks/>
          </p:cNvSpPr>
          <p:nvPr/>
        </p:nvSpPr>
        <p:spPr>
          <a:xfrm>
            <a:off x="5424002" y="3152963"/>
            <a:ext cx="1459961"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Courier" pitchFamily="2" charset="0"/>
                <a:cs typeface="Times New Roman" panose="02020603050405020304" pitchFamily="18" charset="0"/>
              </a:rPr>
              <a:t>Thread 2</a:t>
            </a:r>
            <a:endParaRPr lang="zh-CN" altLang="en-US" sz="2000" b="1" dirty="0">
              <a:latin typeface="Courier" pitchFamily="2"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2364C038-F954-3441-A863-E80315434367}"/>
              </a:ext>
            </a:extLst>
          </p:cNvPr>
          <p:cNvSpPr txBox="1">
            <a:spLocks/>
          </p:cNvSpPr>
          <p:nvPr/>
        </p:nvSpPr>
        <p:spPr>
          <a:xfrm>
            <a:off x="8314834" y="3161417"/>
            <a:ext cx="1459961"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Courier" pitchFamily="2" charset="0"/>
                <a:cs typeface="Times New Roman" panose="02020603050405020304" pitchFamily="18" charset="0"/>
              </a:rPr>
              <a:t>Thread 3</a:t>
            </a:r>
            <a:endParaRPr lang="zh-CN" altLang="en-US" sz="2000" b="1" dirty="0">
              <a:latin typeface="Courier" pitchFamily="2"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C190CF5B-3BC8-D94F-994D-5AE5A3011650}"/>
              </a:ext>
            </a:extLst>
          </p:cNvPr>
          <p:cNvSpPr txBox="1">
            <a:spLocks/>
          </p:cNvSpPr>
          <p:nvPr/>
        </p:nvSpPr>
        <p:spPr>
          <a:xfrm>
            <a:off x="1640521" y="3574652"/>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R) </a:t>
            </a:r>
            <a:endParaRPr lang="zh-CN" altLang="en-US" sz="2000" dirty="0">
              <a:latin typeface="Sitka Banner" panose="02000505000000020004" pitchFamily="2"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9DF27D7E-70B9-AE4D-958D-A058C8F8E2F8}"/>
              </a:ext>
            </a:extLst>
          </p:cNvPr>
          <p:cNvSpPr txBox="1">
            <a:spLocks/>
          </p:cNvSpPr>
          <p:nvPr/>
        </p:nvSpPr>
        <p:spPr>
          <a:xfrm>
            <a:off x="1640521" y="3888124"/>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Sitka Banner" panose="02000505000000020004" pitchFamily="2" charset="0"/>
                <a:cs typeface="Times New Roman" panose="02020603050405020304" pitchFamily="18" charset="0"/>
              </a:rPr>
              <a:t>ld</a:t>
            </a:r>
            <a:r>
              <a:rPr lang="en-US" altLang="zh-CN" sz="2000" dirty="0">
                <a:latin typeface="Sitka Banner" panose="02000505000000020004" pitchFamily="2" charset="0"/>
                <a:cs typeface="Times New Roman" panose="02020603050405020304" pitchFamily="18" charset="0"/>
              </a:rPr>
              <a:t> A</a:t>
            </a:r>
            <a:endParaRPr lang="zh-CN" altLang="en-US" sz="2000" dirty="0">
              <a:latin typeface="Sitka Banner" panose="02000505000000020004" pitchFamily="2"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C3D6BC93-DB44-C44A-B90B-DEFCB506626F}"/>
              </a:ext>
            </a:extLst>
          </p:cNvPr>
          <p:cNvSpPr txBox="1">
            <a:spLocks/>
          </p:cNvSpPr>
          <p:nvPr/>
        </p:nvSpPr>
        <p:spPr>
          <a:xfrm>
            <a:off x="1640521" y="4209672"/>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Sitka Banner" panose="02000505000000020004" pitchFamily="2" charset="0"/>
                <a:cs typeface="Times New Roman" panose="02020603050405020304" pitchFamily="18" charset="0"/>
              </a:rPr>
              <a:t>st</a:t>
            </a:r>
            <a:r>
              <a:rPr lang="en-US" altLang="zh-CN" sz="2000" dirty="0">
                <a:latin typeface="Sitka Banner" panose="02000505000000020004" pitchFamily="2" charset="0"/>
                <a:cs typeface="Times New Roman" panose="02020603050405020304" pitchFamily="18" charset="0"/>
              </a:rPr>
              <a:t> A</a:t>
            </a:r>
            <a:endParaRPr lang="zh-CN" altLang="en-US" sz="2000" dirty="0">
              <a:latin typeface="Sitka Banner" panose="02000505000000020004" pitchFamily="2" charset="0"/>
              <a:cs typeface="Times New Roman" panose="02020603050405020304" pitchFamily="18" charset="0"/>
            </a:endParaRPr>
          </a:p>
        </p:txBody>
      </p:sp>
      <p:pic>
        <p:nvPicPr>
          <p:cNvPr id="16" name="图形 90" descr="复选标记">
            <a:extLst>
              <a:ext uri="{FF2B5EF4-FFF2-40B4-BE49-F238E27FC236}">
                <a16:creationId xmlns:a16="http://schemas.microsoft.com/office/drawing/2014/main" id="{D4288C83-7110-1644-B153-2C0295E8AA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45982" y="3934648"/>
            <a:ext cx="304799" cy="304799"/>
          </a:xfrm>
          <a:prstGeom prst="rect">
            <a:avLst/>
          </a:prstGeom>
        </p:spPr>
      </p:pic>
      <p:sp>
        <p:nvSpPr>
          <p:cNvPr id="17" name="乘号 85">
            <a:extLst>
              <a:ext uri="{FF2B5EF4-FFF2-40B4-BE49-F238E27FC236}">
                <a16:creationId xmlns:a16="http://schemas.microsoft.com/office/drawing/2014/main" id="{EAA96CC8-7BCD-184B-8E5B-785D6E0F5330}"/>
              </a:ext>
            </a:extLst>
          </p:cNvPr>
          <p:cNvSpPr/>
          <p:nvPr/>
        </p:nvSpPr>
        <p:spPr>
          <a:xfrm>
            <a:off x="2987733" y="4267328"/>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ntent Placeholder 2">
            <a:extLst>
              <a:ext uri="{FF2B5EF4-FFF2-40B4-BE49-F238E27FC236}">
                <a16:creationId xmlns:a16="http://schemas.microsoft.com/office/drawing/2014/main" id="{CC0FC454-FD92-6842-B5DD-BE5601434BC7}"/>
              </a:ext>
            </a:extLst>
          </p:cNvPr>
          <p:cNvSpPr txBox="1">
            <a:spLocks/>
          </p:cNvSpPr>
          <p:nvPr/>
        </p:nvSpPr>
        <p:spPr>
          <a:xfrm>
            <a:off x="1611397" y="4569287"/>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 </a:t>
            </a:r>
            <a:endParaRPr lang="zh-CN" altLang="en-US" sz="2000" dirty="0">
              <a:latin typeface="Sitka Banner" panose="02000505000000020004" pitchFamily="2" charset="0"/>
              <a:cs typeface="Times New Roman" panose="02020603050405020304" pitchFamily="18" charset="0"/>
            </a:endParaRPr>
          </a:p>
        </p:txBody>
      </p:sp>
      <p:sp>
        <p:nvSpPr>
          <p:cNvPr id="20" name="Content Placeholder 2">
            <a:extLst>
              <a:ext uri="{FF2B5EF4-FFF2-40B4-BE49-F238E27FC236}">
                <a16:creationId xmlns:a16="http://schemas.microsoft.com/office/drawing/2014/main" id="{0463FF7F-AE49-5943-9BD7-ADED40853DDE}"/>
              </a:ext>
            </a:extLst>
          </p:cNvPr>
          <p:cNvSpPr txBox="1">
            <a:spLocks/>
          </p:cNvSpPr>
          <p:nvPr/>
        </p:nvSpPr>
        <p:spPr>
          <a:xfrm>
            <a:off x="5471083" y="4208661"/>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RW) </a:t>
            </a:r>
            <a:endParaRPr lang="zh-CN" altLang="en-US" sz="2000" dirty="0">
              <a:latin typeface="Sitka Banner" panose="02000505000000020004" pitchFamily="2" charset="0"/>
              <a:cs typeface="Times New Roman" panose="02020603050405020304" pitchFamily="18" charset="0"/>
            </a:endParaRPr>
          </a:p>
        </p:txBody>
      </p:sp>
      <p:sp>
        <p:nvSpPr>
          <p:cNvPr id="21" name="Content Placeholder 2">
            <a:extLst>
              <a:ext uri="{FF2B5EF4-FFF2-40B4-BE49-F238E27FC236}">
                <a16:creationId xmlns:a16="http://schemas.microsoft.com/office/drawing/2014/main" id="{E1EAC700-BA6E-3D4E-94FF-57562DF79F40}"/>
              </a:ext>
            </a:extLst>
          </p:cNvPr>
          <p:cNvSpPr txBox="1">
            <a:spLocks/>
          </p:cNvSpPr>
          <p:nvPr/>
        </p:nvSpPr>
        <p:spPr>
          <a:xfrm>
            <a:off x="5478503" y="4593700"/>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Sitka Banner" panose="02000505000000020004" pitchFamily="2" charset="0"/>
                <a:cs typeface="Times New Roman" panose="02020603050405020304" pitchFamily="18" charset="0"/>
              </a:rPr>
              <a:t>st</a:t>
            </a:r>
            <a:r>
              <a:rPr lang="en-US" altLang="zh-CN" sz="2000" dirty="0">
                <a:latin typeface="Sitka Banner" panose="02000505000000020004" pitchFamily="2" charset="0"/>
                <a:cs typeface="Times New Roman" panose="02020603050405020304" pitchFamily="18" charset="0"/>
              </a:rPr>
              <a:t> A</a:t>
            </a:r>
            <a:endParaRPr lang="zh-CN" altLang="en-US" sz="2000" dirty="0">
              <a:latin typeface="Sitka Banner" panose="02000505000000020004" pitchFamily="2" charset="0"/>
              <a:cs typeface="Times New Roman" panose="02020603050405020304" pitchFamily="18" charset="0"/>
            </a:endParaRPr>
          </a:p>
        </p:txBody>
      </p:sp>
      <p:sp>
        <p:nvSpPr>
          <p:cNvPr id="22" name="Content Placeholder 2">
            <a:extLst>
              <a:ext uri="{FF2B5EF4-FFF2-40B4-BE49-F238E27FC236}">
                <a16:creationId xmlns:a16="http://schemas.microsoft.com/office/drawing/2014/main" id="{2B740EB2-D968-3A49-9598-2A04E56AC2BE}"/>
              </a:ext>
            </a:extLst>
          </p:cNvPr>
          <p:cNvSpPr txBox="1">
            <a:spLocks/>
          </p:cNvSpPr>
          <p:nvPr/>
        </p:nvSpPr>
        <p:spPr>
          <a:xfrm>
            <a:off x="5478503" y="5266950"/>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a:t>
            </a:r>
            <a:endParaRPr lang="zh-CN" altLang="en-US" sz="2000" dirty="0">
              <a:latin typeface="Sitka Banner" panose="02000505000000020004" pitchFamily="2" charset="0"/>
              <a:cs typeface="Times New Roman" panose="02020603050405020304" pitchFamily="18" charset="0"/>
            </a:endParaRPr>
          </a:p>
        </p:txBody>
      </p:sp>
      <p:sp>
        <p:nvSpPr>
          <p:cNvPr id="25" name="Content Placeholder 2">
            <a:extLst>
              <a:ext uri="{FF2B5EF4-FFF2-40B4-BE49-F238E27FC236}">
                <a16:creationId xmlns:a16="http://schemas.microsoft.com/office/drawing/2014/main" id="{51B23142-CE88-6F42-8D00-D49B71FA2491}"/>
              </a:ext>
            </a:extLst>
          </p:cNvPr>
          <p:cNvSpPr txBox="1">
            <a:spLocks/>
          </p:cNvSpPr>
          <p:nvPr/>
        </p:nvSpPr>
        <p:spPr>
          <a:xfrm>
            <a:off x="1640521" y="4934647"/>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Sitka Banner" panose="02000505000000020004" pitchFamily="2" charset="0"/>
                <a:cs typeface="Times New Roman" panose="02020603050405020304" pitchFamily="18" charset="0"/>
              </a:rPr>
              <a:t>ld</a:t>
            </a:r>
            <a:r>
              <a:rPr lang="en-US" altLang="zh-CN" sz="2000" dirty="0">
                <a:latin typeface="Sitka Banner" panose="02000505000000020004" pitchFamily="2" charset="0"/>
                <a:cs typeface="Times New Roman" panose="02020603050405020304" pitchFamily="18" charset="0"/>
              </a:rPr>
              <a:t> A</a:t>
            </a:r>
            <a:endParaRPr lang="zh-CN" altLang="en-US" sz="2000" dirty="0">
              <a:latin typeface="Sitka Banner" panose="02000505000000020004" pitchFamily="2"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B43C6C01-B41C-CE4C-A60F-0394F6D8106C}"/>
              </a:ext>
            </a:extLst>
          </p:cNvPr>
          <p:cNvCxnSpPr/>
          <p:nvPr/>
        </p:nvCxnSpPr>
        <p:spPr>
          <a:xfrm>
            <a:off x="1374628" y="3663293"/>
            <a:ext cx="0" cy="19030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5B103EF-FE07-8942-9149-BD09C6305F59}"/>
              </a:ext>
            </a:extLst>
          </p:cNvPr>
          <p:cNvCxnSpPr>
            <a:cxnSpLocks/>
          </p:cNvCxnSpPr>
          <p:nvPr/>
        </p:nvCxnSpPr>
        <p:spPr>
          <a:xfrm>
            <a:off x="5418956" y="4327488"/>
            <a:ext cx="5046" cy="1241422"/>
          </a:xfrm>
          <a:prstGeom prst="straightConnector1">
            <a:avLst/>
          </a:prstGeom>
          <a:ln w="3810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乘号 85">
            <a:extLst>
              <a:ext uri="{FF2B5EF4-FFF2-40B4-BE49-F238E27FC236}">
                <a16:creationId xmlns:a16="http://schemas.microsoft.com/office/drawing/2014/main" id="{86EC4542-7EED-A54C-9BDD-D9801A6ADE8B}"/>
              </a:ext>
            </a:extLst>
          </p:cNvPr>
          <p:cNvSpPr/>
          <p:nvPr/>
        </p:nvSpPr>
        <p:spPr>
          <a:xfrm>
            <a:off x="2987177" y="4953601"/>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形 90" descr="复选标记">
            <a:extLst>
              <a:ext uri="{FF2B5EF4-FFF2-40B4-BE49-F238E27FC236}">
                <a16:creationId xmlns:a16="http://schemas.microsoft.com/office/drawing/2014/main" id="{4BBADF6F-01EC-C64E-A7CF-F54700277B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2880" y="4609345"/>
            <a:ext cx="304799" cy="304799"/>
          </a:xfrm>
          <a:prstGeom prst="rect">
            <a:avLst/>
          </a:prstGeom>
        </p:spPr>
      </p:pic>
      <p:sp>
        <p:nvSpPr>
          <p:cNvPr id="39" name="Content Placeholder 2">
            <a:extLst>
              <a:ext uri="{FF2B5EF4-FFF2-40B4-BE49-F238E27FC236}">
                <a16:creationId xmlns:a16="http://schemas.microsoft.com/office/drawing/2014/main" id="{6B05466D-2A04-5342-9C1A-95FDC0EBC9FD}"/>
              </a:ext>
            </a:extLst>
          </p:cNvPr>
          <p:cNvSpPr txBox="1">
            <a:spLocks/>
          </p:cNvSpPr>
          <p:nvPr/>
        </p:nvSpPr>
        <p:spPr>
          <a:xfrm>
            <a:off x="96517" y="4334735"/>
            <a:ext cx="111150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Process Exposure window (EW)</a:t>
            </a:r>
            <a:endParaRPr lang="zh-CN" altLang="en-US" sz="2000" dirty="0">
              <a:latin typeface="Sitka Banner" panose="02000505000000020004" pitchFamily="2" charset="0"/>
              <a:cs typeface="Times New Roman" panose="02020603050405020304" pitchFamily="18" charset="0"/>
            </a:endParaRPr>
          </a:p>
        </p:txBody>
      </p:sp>
      <p:sp>
        <p:nvSpPr>
          <p:cNvPr id="40" name="Content Placeholder 2">
            <a:extLst>
              <a:ext uri="{FF2B5EF4-FFF2-40B4-BE49-F238E27FC236}">
                <a16:creationId xmlns:a16="http://schemas.microsoft.com/office/drawing/2014/main" id="{D6BF3A6A-8E0A-7147-BF4F-AEA97F254512}"/>
              </a:ext>
            </a:extLst>
          </p:cNvPr>
          <p:cNvSpPr txBox="1">
            <a:spLocks/>
          </p:cNvSpPr>
          <p:nvPr/>
        </p:nvSpPr>
        <p:spPr>
          <a:xfrm>
            <a:off x="4232992" y="4595757"/>
            <a:ext cx="111150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Thread exposure window (TEW)</a:t>
            </a:r>
            <a:endParaRPr lang="zh-CN" altLang="en-US" sz="2000" dirty="0">
              <a:latin typeface="Sitka Banner" panose="02000505000000020004" pitchFamily="2" charset="0"/>
              <a:cs typeface="Times New Roman" panose="02020603050405020304" pitchFamily="18" charset="0"/>
            </a:endParaRPr>
          </a:p>
        </p:txBody>
      </p:sp>
      <p:sp>
        <p:nvSpPr>
          <p:cNvPr id="41" name="Content Placeholder 2">
            <a:extLst>
              <a:ext uri="{FF2B5EF4-FFF2-40B4-BE49-F238E27FC236}">
                <a16:creationId xmlns:a16="http://schemas.microsoft.com/office/drawing/2014/main" id="{C0B1BB71-262E-5A44-B5FC-05DBE53D55FC}"/>
              </a:ext>
            </a:extLst>
          </p:cNvPr>
          <p:cNvSpPr txBox="1">
            <a:spLocks/>
          </p:cNvSpPr>
          <p:nvPr/>
        </p:nvSpPr>
        <p:spPr>
          <a:xfrm>
            <a:off x="8450452" y="3867621"/>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Sitka Banner" panose="02000505000000020004" pitchFamily="2" charset="0"/>
                <a:cs typeface="Times New Roman" panose="02020603050405020304" pitchFamily="18" charset="0"/>
              </a:rPr>
              <a:t>ld</a:t>
            </a:r>
            <a:r>
              <a:rPr lang="en-US" altLang="zh-CN" sz="2000" dirty="0">
                <a:latin typeface="Sitka Banner" panose="02000505000000020004" pitchFamily="2" charset="0"/>
                <a:cs typeface="Times New Roman" panose="02020603050405020304" pitchFamily="18" charset="0"/>
              </a:rPr>
              <a:t> A</a:t>
            </a:r>
            <a:endParaRPr lang="zh-CN" altLang="en-US" sz="2000" dirty="0">
              <a:latin typeface="Sitka Banner" panose="02000505000000020004" pitchFamily="2" charset="0"/>
              <a:cs typeface="Times New Roman" panose="02020603050405020304" pitchFamily="18" charset="0"/>
            </a:endParaRPr>
          </a:p>
        </p:txBody>
      </p:sp>
      <p:sp>
        <p:nvSpPr>
          <p:cNvPr id="42" name="Content Placeholder 2">
            <a:extLst>
              <a:ext uri="{FF2B5EF4-FFF2-40B4-BE49-F238E27FC236}">
                <a16:creationId xmlns:a16="http://schemas.microsoft.com/office/drawing/2014/main" id="{25CBAE7E-01E6-9A49-9B96-BA8CF98CBA0D}"/>
              </a:ext>
            </a:extLst>
          </p:cNvPr>
          <p:cNvSpPr txBox="1">
            <a:spLocks/>
          </p:cNvSpPr>
          <p:nvPr/>
        </p:nvSpPr>
        <p:spPr>
          <a:xfrm>
            <a:off x="8450452" y="4914144"/>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Sitka Banner" panose="02000505000000020004" pitchFamily="2" charset="0"/>
                <a:cs typeface="Times New Roman" panose="02020603050405020304" pitchFamily="18" charset="0"/>
              </a:rPr>
              <a:t>ld</a:t>
            </a:r>
            <a:r>
              <a:rPr lang="en-US" altLang="zh-CN" sz="2000" dirty="0">
                <a:latin typeface="Sitka Banner" panose="02000505000000020004" pitchFamily="2" charset="0"/>
                <a:cs typeface="Times New Roman" panose="02020603050405020304" pitchFamily="18" charset="0"/>
              </a:rPr>
              <a:t> A</a:t>
            </a:r>
            <a:endParaRPr lang="zh-CN" altLang="en-US" sz="2000" dirty="0">
              <a:latin typeface="Sitka Banner" panose="02000505000000020004" pitchFamily="2" charset="0"/>
              <a:cs typeface="Times New Roman" panose="02020603050405020304" pitchFamily="18" charset="0"/>
            </a:endParaRPr>
          </a:p>
        </p:txBody>
      </p:sp>
      <p:sp>
        <p:nvSpPr>
          <p:cNvPr id="43" name="乘号 85">
            <a:extLst>
              <a:ext uri="{FF2B5EF4-FFF2-40B4-BE49-F238E27FC236}">
                <a16:creationId xmlns:a16="http://schemas.microsoft.com/office/drawing/2014/main" id="{99FA2E44-338D-BC4A-B483-971DA1A8B43D}"/>
              </a:ext>
            </a:extLst>
          </p:cNvPr>
          <p:cNvSpPr/>
          <p:nvPr/>
        </p:nvSpPr>
        <p:spPr>
          <a:xfrm>
            <a:off x="9044814" y="3911434"/>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乘号 85">
            <a:extLst>
              <a:ext uri="{FF2B5EF4-FFF2-40B4-BE49-F238E27FC236}">
                <a16:creationId xmlns:a16="http://schemas.microsoft.com/office/drawing/2014/main" id="{93C21647-360A-0141-B0E4-334CBC822B06}"/>
              </a:ext>
            </a:extLst>
          </p:cNvPr>
          <p:cNvSpPr/>
          <p:nvPr/>
        </p:nvSpPr>
        <p:spPr>
          <a:xfrm>
            <a:off x="9006073" y="4912757"/>
            <a:ext cx="363048" cy="32385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Slide Number Placeholder 44">
            <a:extLst>
              <a:ext uri="{FF2B5EF4-FFF2-40B4-BE49-F238E27FC236}">
                <a16:creationId xmlns:a16="http://schemas.microsoft.com/office/drawing/2014/main" id="{47D33415-1254-B14C-8B85-1F5DA8F5F197}"/>
              </a:ext>
            </a:extLst>
          </p:cNvPr>
          <p:cNvSpPr>
            <a:spLocks noGrp="1"/>
          </p:cNvSpPr>
          <p:nvPr>
            <p:ph type="sldNum" sz="quarter" idx="12"/>
          </p:nvPr>
        </p:nvSpPr>
        <p:spPr/>
        <p:txBody>
          <a:bodyPr/>
          <a:lstStyle/>
          <a:p>
            <a:fld id="{A88F1DB0-8B43-D941-A153-7F9DB752BDF8}" type="slidenum">
              <a:rPr lang="en-CN" smtClean="0"/>
              <a:t>43</a:t>
            </a:fld>
            <a:endParaRPr lang="en-CN"/>
          </a:p>
        </p:txBody>
      </p:sp>
      <p:sp>
        <p:nvSpPr>
          <p:cNvPr id="36" name="矩形 35">
            <a:extLst>
              <a:ext uri="{FF2B5EF4-FFF2-40B4-BE49-F238E27FC236}">
                <a16:creationId xmlns:a16="http://schemas.microsoft.com/office/drawing/2014/main" id="{A24DF8FF-18F1-4081-B5B6-D835D9686352}"/>
              </a:ext>
            </a:extLst>
          </p:cNvPr>
          <p:cNvSpPr/>
          <p:nvPr/>
        </p:nvSpPr>
        <p:spPr>
          <a:xfrm>
            <a:off x="1246039" y="3847759"/>
            <a:ext cx="257175" cy="1718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a:extLst>
              <a:ext uri="{FF2B5EF4-FFF2-40B4-BE49-F238E27FC236}">
                <a16:creationId xmlns:a16="http://schemas.microsoft.com/office/drawing/2014/main" id="{AC3B8BF9-F715-4F07-B8A5-14DDFE98BDAB}"/>
              </a:ext>
            </a:extLst>
          </p:cNvPr>
          <p:cNvSpPr/>
          <p:nvPr/>
        </p:nvSpPr>
        <p:spPr>
          <a:xfrm>
            <a:off x="1185762" y="4190085"/>
            <a:ext cx="257175" cy="1442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a:extLst>
              <a:ext uri="{FF2B5EF4-FFF2-40B4-BE49-F238E27FC236}">
                <a16:creationId xmlns:a16="http://schemas.microsoft.com/office/drawing/2014/main" id="{2B12184D-72D4-4BC8-94D8-46BC8AB7DF16}"/>
              </a:ext>
            </a:extLst>
          </p:cNvPr>
          <p:cNvSpPr/>
          <p:nvPr/>
        </p:nvSpPr>
        <p:spPr>
          <a:xfrm>
            <a:off x="1246802" y="4554049"/>
            <a:ext cx="257175" cy="1098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D95D350D-CE70-4BC8-9896-33E08CD56833}"/>
              </a:ext>
            </a:extLst>
          </p:cNvPr>
          <p:cNvSpPr/>
          <p:nvPr/>
        </p:nvSpPr>
        <p:spPr>
          <a:xfrm>
            <a:off x="5268245" y="4635978"/>
            <a:ext cx="257175" cy="932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a:extLst>
              <a:ext uri="{FF2B5EF4-FFF2-40B4-BE49-F238E27FC236}">
                <a16:creationId xmlns:a16="http://schemas.microsoft.com/office/drawing/2014/main" id="{115B2E01-1A72-4105-A3D2-837CB7D15CC6}"/>
              </a:ext>
            </a:extLst>
          </p:cNvPr>
          <p:cNvSpPr/>
          <p:nvPr/>
        </p:nvSpPr>
        <p:spPr>
          <a:xfrm>
            <a:off x="1198958" y="4934647"/>
            <a:ext cx="257175" cy="679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536BF9F4-2DB9-45C7-9BD3-8E30319785FF}"/>
              </a:ext>
            </a:extLst>
          </p:cNvPr>
          <p:cNvSpPr/>
          <p:nvPr/>
        </p:nvSpPr>
        <p:spPr>
          <a:xfrm>
            <a:off x="5258412" y="4993059"/>
            <a:ext cx="257175" cy="609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6618C7ED-09D3-4B12-8ADE-AE7698D5E33D}"/>
              </a:ext>
            </a:extLst>
          </p:cNvPr>
          <p:cNvSpPr/>
          <p:nvPr/>
        </p:nvSpPr>
        <p:spPr>
          <a:xfrm>
            <a:off x="1192360" y="5301969"/>
            <a:ext cx="257175" cy="350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Straight Connector 5">
            <a:extLst>
              <a:ext uri="{FF2B5EF4-FFF2-40B4-BE49-F238E27FC236}">
                <a16:creationId xmlns:a16="http://schemas.microsoft.com/office/drawing/2014/main" id="{BCB486C0-687B-3240-BE6F-E5007EFDDD20}"/>
              </a:ext>
            </a:extLst>
          </p:cNvPr>
          <p:cNvCxnSpPr>
            <a:cxnSpLocks/>
          </p:cNvCxnSpPr>
          <p:nvPr/>
        </p:nvCxnSpPr>
        <p:spPr>
          <a:xfrm>
            <a:off x="1489684" y="3560710"/>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C996EC-FDD6-CA4C-AE2D-7F476EF31E12}"/>
              </a:ext>
            </a:extLst>
          </p:cNvPr>
          <p:cNvCxnSpPr>
            <a:cxnSpLocks/>
          </p:cNvCxnSpPr>
          <p:nvPr/>
        </p:nvCxnSpPr>
        <p:spPr>
          <a:xfrm>
            <a:off x="1458851" y="3876612"/>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7154C9-B0B1-904E-82EE-47ED65BBC553}"/>
              </a:ext>
            </a:extLst>
          </p:cNvPr>
          <p:cNvCxnSpPr>
            <a:cxnSpLocks/>
          </p:cNvCxnSpPr>
          <p:nvPr/>
        </p:nvCxnSpPr>
        <p:spPr>
          <a:xfrm>
            <a:off x="1458851" y="4209672"/>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8519AF-84F7-5947-9BCF-BFD0DB460A34}"/>
              </a:ext>
            </a:extLst>
          </p:cNvPr>
          <p:cNvCxnSpPr>
            <a:cxnSpLocks/>
          </p:cNvCxnSpPr>
          <p:nvPr/>
        </p:nvCxnSpPr>
        <p:spPr>
          <a:xfrm>
            <a:off x="1458850" y="4574020"/>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F166F8E-8EF8-F842-A1EA-371935EA8F3D}"/>
              </a:ext>
            </a:extLst>
          </p:cNvPr>
          <p:cNvCxnSpPr>
            <a:cxnSpLocks/>
          </p:cNvCxnSpPr>
          <p:nvPr/>
        </p:nvCxnSpPr>
        <p:spPr>
          <a:xfrm flipV="1">
            <a:off x="1456133" y="4934647"/>
            <a:ext cx="8399779" cy="1355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A0DFC2-7EA8-204D-989E-353F29DBE746}"/>
              </a:ext>
            </a:extLst>
          </p:cNvPr>
          <p:cNvCxnSpPr>
            <a:cxnSpLocks/>
          </p:cNvCxnSpPr>
          <p:nvPr/>
        </p:nvCxnSpPr>
        <p:spPr>
          <a:xfrm>
            <a:off x="1458849" y="5259442"/>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88B673-58D2-1646-A1D4-232F3E4E415A}"/>
              </a:ext>
            </a:extLst>
          </p:cNvPr>
          <p:cNvCxnSpPr>
            <a:cxnSpLocks/>
          </p:cNvCxnSpPr>
          <p:nvPr/>
        </p:nvCxnSpPr>
        <p:spPr>
          <a:xfrm>
            <a:off x="1458849" y="5622718"/>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26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4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0" presetClass="exit" presetSubtype="0" fill="hold" grpId="1" nodeType="withEffect">
                                  <p:stCondLst>
                                    <p:cond delay="0"/>
                                  </p:stCondLst>
                                  <p:childTnLst>
                                    <p:animEffect transition="out" filter="fade">
                                      <p:cBhvr>
                                        <p:cTn id="78" dur="500"/>
                                        <p:tgtEl>
                                          <p:spTgt spid="47"/>
                                        </p:tgtEl>
                                      </p:cBhvr>
                                    </p:animEffect>
                                    <p:set>
                                      <p:cBhvr>
                                        <p:cTn id="79" dur="1" fill="hold">
                                          <p:stCondLst>
                                            <p:cond delay="499"/>
                                          </p:stCondLst>
                                        </p:cTn>
                                        <p:tgtEl>
                                          <p:spTgt spid="47"/>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childTnLst>
                                </p:cTn>
                              </p:par>
                              <p:par>
                                <p:cTn id="86" presetID="10" presetClass="exit" presetSubtype="0" fill="hold" grpId="1" nodeType="withEffect">
                                  <p:stCondLst>
                                    <p:cond delay="0"/>
                                  </p:stCondLst>
                                  <p:childTnLst>
                                    <p:animEffect transition="out" filter="fade">
                                      <p:cBhvr>
                                        <p:cTn id="87" dur="500"/>
                                        <p:tgtEl>
                                          <p:spTgt spid="48"/>
                                        </p:tgtEl>
                                      </p:cBhvr>
                                    </p:animEffect>
                                    <p:set>
                                      <p:cBhvr>
                                        <p:cTn id="88" dur="1" fill="hold">
                                          <p:stCondLst>
                                            <p:cond delay="499"/>
                                          </p:stCondLst>
                                        </p:cTn>
                                        <p:tgtEl>
                                          <p:spTgt spid="48"/>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xit" presetSubtype="0" fill="hold" grpId="1" nodeType="withEffect">
                                  <p:stCondLst>
                                    <p:cond delay="0"/>
                                  </p:stCondLst>
                                  <p:childTnLst>
                                    <p:set>
                                      <p:cBhvr>
                                        <p:cTn id="98" dur="1" fill="hold">
                                          <p:stCondLst>
                                            <p:cond delay="0"/>
                                          </p:stCondLst>
                                        </p:cTn>
                                        <p:tgtEl>
                                          <p:spTgt spid="49"/>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51"/>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52"/>
                                        </p:tgtEl>
                                      </p:cBhvr>
                                    </p:animEffect>
                                    <p:set>
                                      <p:cBhvr>
                                        <p:cTn id="111" dur="1" fill="hold">
                                          <p:stCondLst>
                                            <p:cond delay="499"/>
                                          </p:stCondLst>
                                        </p:cTn>
                                        <p:tgtEl>
                                          <p:spTgt spid="52"/>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wipe(left)">
                                      <p:cBhvr>
                                        <p:cTn id="1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p:bldP spid="8" grpId="0"/>
      <p:bldP spid="9" grpId="0"/>
      <p:bldP spid="13" grpId="0"/>
      <p:bldP spid="14" grpId="0"/>
      <p:bldP spid="15" grpId="0"/>
      <p:bldP spid="17" grpId="0" animBg="1"/>
      <p:bldP spid="19" grpId="0"/>
      <p:bldP spid="20" grpId="0"/>
      <p:bldP spid="21" grpId="0"/>
      <p:bldP spid="22" grpId="0"/>
      <p:bldP spid="25" grpId="0"/>
      <p:bldP spid="37" grpId="0" animBg="1"/>
      <p:bldP spid="39" grpId="0"/>
      <p:bldP spid="40" grpId="0"/>
      <p:bldP spid="41" grpId="0"/>
      <p:bldP spid="42" grpId="0"/>
      <p:bldP spid="43" grpId="0" animBg="1"/>
      <p:bldP spid="44" grpId="0" animBg="1"/>
      <p:bldP spid="36" grpId="0" animBg="1"/>
      <p:bldP spid="36" grpId="1" animBg="1"/>
      <p:bldP spid="46" grpId="0" animBg="1"/>
      <p:bldP spid="46" grpId="1" animBg="1"/>
      <p:bldP spid="47" grpId="0" animBg="1"/>
      <p:bldP spid="47" grpId="1" animBg="1"/>
      <p:bldP spid="48" grpId="0" animBg="1"/>
      <p:bldP spid="48" grpId="1" animBg="1"/>
      <p:bldP spid="49" grpId="0" animBg="1"/>
      <p:bldP spid="49" grpId="1" animBg="1"/>
      <p:bldP spid="51" grpId="0" animBg="1"/>
      <p:bldP spid="51" grpId="1" animBg="1"/>
      <p:bldP spid="52" grpId="0" animBg="1"/>
      <p:bldP spid="5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6A4CFC7-AC35-4B44-8EB8-CD5769D3E1B2}"/>
              </a:ext>
            </a:extLst>
          </p:cNvPr>
          <p:cNvSpPr>
            <a:spLocks noGrp="1"/>
          </p:cNvSpPr>
          <p:nvPr>
            <p:ph type="sldNum" sz="quarter" idx="12"/>
          </p:nvPr>
        </p:nvSpPr>
        <p:spPr/>
        <p:txBody>
          <a:bodyPr/>
          <a:lstStyle/>
          <a:p>
            <a:fld id="{A88F1DB0-8B43-D941-A153-7F9DB752BDF8}" type="slidenum">
              <a:rPr lang="en-CN" smtClean="0"/>
              <a:t>44</a:t>
            </a:fld>
            <a:endParaRPr lang="en-CN"/>
          </a:p>
        </p:txBody>
      </p:sp>
      <p:pic>
        <p:nvPicPr>
          <p:cNvPr id="1026" name="Picture 2" descr="Is that really the problem? - Raven Performance Group">
            <a:extLst>
              <a:ext uri="{FF2B5EF4-FFF2-40B4-BE49-F238E27FC236}">
                <a16:creationId xmlns:a16="http://schemas.microsoft.com/office/drawing/2014/main" id="{935F9D0A-FEF6-4142-9D2F-BDA8ECDDA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154" y="1299731"/>
            <a:ext cx="1365250" cy="136525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510FB51-D429-46D3-A4E5-75C541FDF034}"/>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Contributions</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10" name="Rectangle: Rounded Corners 43">
            <a:extLst>
              <a:ext uri="{FF2B5EF4-FFF2-40B4-BE49-F238E27FC236}">
                <a16:creationId xmlns:a16="http://schemas.microsoft.com/office/drawing/2014/main" id="{DEB1D349-C46A-4674-918E-6A71D139549B}"/>
              </a:ext>
            </a:extLst>
          </p:cNvPr>
          <p:cNvSpPr/>
          <p:nvPr/>
        </p:nvSpPr>
        <p:spPr>
          <a:xfrm>
            <a:off x="292100" y="2677207"/>
            <a:ext cx="5715325"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Adoption Challenge I: Lack of Composability</a:t>
            </a:r>
            <a:endParaRPr lang="zh-CN" altLang="en-US" sz="2400" dirty="0"/>
          </a:p>
        </p:txBody>
      </p:sp>
      <p:sp>
        <p:nvSpPr>
          <p:cNvPr id="11" name="Rectangle: Rounded Corners 43">
            <a:extLst>
              <a:ext uri="{FF2B5EF4-FFF2-40B4-BE49-F238E27FC236}">
                <a16:creationId xmlns:a16="http://schemas.microsoft.com/office/drawing/2014/main" id="{8FCAC9A5-CF4C-42F8-820F-0976433F9EEA}"/>
              </a:ext>
            </a:extLst>
          </p:cNvPr>
          <p:cNvSpPr/>
          <p:nvPr/>
        </p:nvSpPr>
        <p:spPr>
          <a:xfrm>
            <a:off x="292100" y="3489233"/>
            <a:ext cx="5708650"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Adoption Challenge II: Three-way Tension</a:t>
            </a:r>
            <a:endParaRPr lang="zh-CN" altLang="en-US" sz="2400" dirty="0"/>
          </a:p>
        </p:txBody>
      </p:sp>
      <p:sp>
        <p:nvSpPr>
          <p:cNvPr id="13" name="Rectangle: Rounded Corners 7">
            <a:extLst>
              <a:ext uri="{FF2B5EF4-FFF2-40B4-BE49-F238E27FC236}">
                <a16:creationId xmlns:a16="http://schemas.microsoft.com/office/drawing/2014/main" id="{590DF545-44FC-41F9-9743-D70E42F1606E}"/>
              </a:ext>
            </a:extLst>
          </p:cNvPr>
          <p:cNvSpPr/>
          <p:nvPr/>
        </p:nvSpPr>
        <p:spPr>
          <a:xfrm>
            <a:off x="6637296" y="2660710"/>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EW-conscious Semantics</a:t>
            </a:r>
            <a:endParaRPr lang="zh-CN" altLang="en-US" sz="2400" dirty="0">
              <a:latin typeface="Times New Roman" panose="02020603050405020304" pitchFamily="18" charset="0"/>
              <a:cs typeface="Times New Roman" panose="02020603050405020304" pitchFamily="18" charset="0"/>
            </a:endParaRPr>
          </a:p>
        </p:txBody>
      </p:sp>
      <p:sp>
        <p:nvSpPr>
          <p:cNvPr id="14" name="Rectangle: Rounded Corners 7">
            <a:extLst>
              <a:ext uri="{FF2B5EF4-FFF2-40B4-BE49-F238E27FC236}">
                <a16:creationId xmlns:a16="http://schemas.microsoft.com/office/drawing/2014/main" id="{0FD58F49-CCFE-4B4D-94E0-0F4868BBA790}"/>
              </a:ext>
            </a:extLst>
          </p:cNvPr>
          <p:cNvSpPr/>
          <p:nvPr/>
        </p:nvSpPr>
        <p:spPr>
          <a:xfrm>
            <a:off x="6637295" y="3507946"/>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Compiler Support </a:t>
            </a:r>
            <a:endParaRPr lang="zh-CN" altLang="en-US" sz="2400" dirty="0">
              <a:latin typeface="Times New Roman" panose="02020603050405020304" pitchFamily="18" charset="0"/>
              <a:cs typeface="Times New Roman" panose="02020603050405020304" pitchFamily="18" charset="0"/>
            </a:endParaRPr>
          </a:p>
        </p:txBody>
      </p:sp>
      <p:sp>
        <p:nvSpPr>
          <p:cNvPr id="17" name="Rectangle: Rounded Corners 7">
            <a:extLst>
              <a:ext uri="{FF2B5EF4-FFF2-40B4-BE49-F238E27FC236}">
                <a16:creationId xmlns:a16="http://schemas.microsoft.com/office/drawing/2014/main" id="{0152BAF1-4F82-4740-B5B3-851E7263BFA4}"/>
              </a:ext>
            </a:extLst>
          </p:cNvPr>
          <p:cNvSpPr/>
          <p:nvPr/>
        </p:nvSpPr>
        <p:spPr>
          <a:xfrm>
            <a:off x="6637296" y="4318233"/>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Architecture Support to Combine EWs</a:t>
            </a:r>
            <a:endParaRPr lang="zh-CN" altLang="en-US" sz="2400" dirty="0">
              <a:latin typeface="Times New Roman" panose="02020603050405020304" pitchFamily="18" charset="0"/>
              <a:cs typeface="Times New Roman" panose="02020603050405020304" pitchFamily="18" charset="0"/>
            </a:endParaRPr>
          </a:p>
        </p:txBody>
      </p:sp>
      <p:sp>
        <p:nvSpPr>
          <p:cNvPr id="18" name="等腰三角形 17">
            <a:extLst>
              <a:ext uri="{FF2B5EF4-FFF2-40B4-BE49-F238E27FC236}">
                <a16:creationId xmlns:a16="http://schemas.microsoft.com/office/drawing/2014/main" id="{97B77EAE-3026-47CB-A0A8-9DE3EF4F5D35}"/>
              </a:ext>
            </a:extLst>
          </p:cNvPr>
          <p:cNvSpPr/>
          <p:nvPr/>
        </p:nvSpPr>
        <p:spPr>
          <a:xfrm>
            <a:off x="2709962" y="4759499"/>
            <a:ext cx="1251454" cy="107884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4A44491-0FAA-4635-B873-751C376BB6B5}"/>
              </a:ext>
            </a:extLst>
          </p:cNvPr>
          <p:cNvSpPr/>
          <p:nvPr/>
        </p:nvSpPr>
        <p:spPr>
          <a:xfrm>
            <a:off x="2507461" y="4572952"/>
            <a:ext cx="1752207" cy="28974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Programmability</a:t>
            </a:r>
            <a:endParaRPr lang="zh-CN" altLang="en-US" dirty="0">
              <a:solidFill>
                <a:schemeClr val="tx1"/>
              </a:solidFill>
            </a:endParaRPr>
          </a:p>
        </p:txBody>
      </p:sp>
      <p:sp>
        <p:nvSpPr>
          <p:cNvPr id="20" name="矩形 19">
            <a:extLst>
              <a:ext uri="{FF2B5EF4-FFF2-40B4-BE49-F238E27FC236}">
                <a16:creationId xmlns:a16="http://schemas.microsoft.com/office/drawing/2014/main" id="{31B0B1D1-02C5-49DB-8831-B97F42ED5A27}"/>
              </a:ext>
            </a:extLst>
          </p:cNvPr>
          <p:cNvSpPr/>
          <p:nvPr/>
        </p:nvSpPr>
        <p:spPr>
          <a:xfrm>
            <a:off x="1836312" y="5704366"/>
            <a:ext cx="1110789" cy="2984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Efficiency</a:t>
            </a:r>
            <a:endParaRPr lang="zh-CN" altLang="en-US" dirty="0">
              <a:solidFill>
                <a:schemeClr val="tx1"/>
              </a:solidFill>
            </a:endParaRPr>
          </a:p>
        </p:txBody>
      </p:sp>
      <p:sp>
        <p:nvSpPr>
          <p:cNvPr id="21" name="矩形 20">
            <a:extLst>
              <a:ext uri="{FF2B5EF4-FFF2-40B4-BE49-F238E27FC236}">
                <a16:creationId xmlns:a16="http://schemas.microsoft.com/office/drawing/2014/main" id="{308AF6CC-9ED4-4BB8-AE81-402295064A97}"/>
              </a:ext>
            </a:extLst>
          </p:cNvPr>
          <p:cNvSpPr/>
          <p:nvPr/>
        </p:nvSpPr>
        <p:spPr>
          <a:xfrm>
            <a:off x="3724276" y="5704366"/>
            <a:ext cx="1403154" cy="32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Effectiveness</a:t>
            </a:r>
            <a:endParaRPr lang="zh-CN" altLang="en-US" dirty="0">
              <a:solidFill>
                <a:schemeClr val="tx1"/>
              </a:solidFill>
            </a:endParaRPr>
          </a:p>
        </p:txBody>
      </p:sp>
      <p:sp>
        <p:nvSpPr>
          <p:cNvPr id="22" name="文本框 23">
            <a:extLst>
              <a:ext uri="{FF2B5EF4-FFF2-40B4-BE49-F238E27FC236}">
                <a16:creationId xmlns:a16="http://schemas.microsoft.com/office/drawing/2014/main" id="{1E887713-B4F3-435D-96A2-48910D2E5EEA}"/>
              </a:ext>
            </a:extLst>
          </p:cNvPr>
          <p:cNvSpPr txBox="1"/>
          <p:nvPr/>
        </p:nvSpPr>
        <p:spPr>
          <a:xfrm>
            <a:off x="6000750" y="1755121"/>
            <a:ext cx="6026150" cy="461665"/>
          </a:xfrm>
          <a:prstGeom prst="rect">
            <a:avLst/>
          </a:prstGeom>
          <a:solidFill>
            <a:schemeClr val="accent2"/>
          </a:solidFill>
        </p:spPr>
        <p:txBody>
          <a:bodyPr wrap="square" rtlCol="0">
            <a:spAutoFit/>
          </a:bodyPr>
          <a:lstStyle/>
          <a:p>
            <a:r>
              <a:rPr lang="en-US" altLang="zh-CN" sz="2400" dirty="0">
                <a:solidFill>
                  <a:schemeClr val="lt1"/>
                </a:solidFill>
              </a:rPr>
              <a:t>TERP: Temporal Exposure Reduction Protection</a:t>
            </a:r>
            <a:endParaRPr lang="zh-CN" altLang="en-US" sz="2400" dirty="0">
              <a:solidFill>
                <a:schemeClr val="lt1"/>
              </a:solidFill>
            </a:endParaRPr>
          </a:p>
        </p:txBody>
      </p:sp>
      <p:sp>
        <p:nvSpPr>
          <p:cNvPr id="5" name="椭圆 4">
            <a:extLst>
              <a:ext uri="{FF2B5EF4-FFF2-40B4-BE49-F238E27FC236}">
                <a16:creationId xmlns:a16="http://schemas.microsoft.com/office/drawing/2014/main" id="{7536ECAD-847C-48BE-B0D6-3E2CE38A7F10}"/>
              </a:ext>
            </a:extLst>
          </p:cNvPr>
          <p:cNvSpPr/>
          <p:nvPr/>
        </p:nvSpPr>
        <p:spPr>
          <a:xfrm rot="3250600">
            <a:off x="2579642" y="4807408"/>
            <a:ext cx="2289268" cy="918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4D6F8B2-9246-44F1-944E-E100FA3841E5}"/>
              </a:ext>
            </a:extLst>
          </p:cNvPr>
          <p:cNvSpPr/>
          <p:nvPr/>
        </p:nvSpPr>
        <p:spPr>
          <a:xfrm>
            <a:off x="6483349" y="2640349"/>
            <a:ext cx="5419725" cy="709705"/>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920CD98-4232-4095-B770-1BDFA4C2B27E}"/>
              </a:ext>
            </a:extLst>
          </p:cNvPr>
          <p:cNvSpPr/>
          <p:nvPr/>
        </p:nvSpPr>
        <p:spPr>
          <a:xfrm>
            <a:off x="6483349" y="4227604"/>
            <a:ext cx="5419725" cy="709705"/>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2444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7FF15639-F9C8-4F29-8678-FBA616FE2FDA}"/>
              </a:ext>
            </a:extLst>
          </p:cNvPr>
          <p:cNvSpPr/>
          <p:nvPr/>
        </p:nvSpPr>
        <p:spPr>
          <a:xfrm>
            <a:off x="4464050" y="1021847"/>
            <a:ext cx="4157359" cy="320055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Region 1</a:t>
            </a: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4" name="灯片编号占位符 3">
            <a:extLst>
              <a:ext uri="{FF2B5EF4-FFF2-40B4-BE49-F238E27FC236}">
                <a16:creationId xmlns:a16="http://schemas.microsoft.com/office/drawing/2014/main" id="{8F2774EF-F6F6-42D1-ACA3-D0E1ADEE52ED}"/>
              </a:ext>
            </a:extLst>
          </p:cNvPr>
          <p:cNvSpPr>
            <a:spLocks noGrp="1"/>
          </p:cNvSpPr>
          <p:nvPr>
            <p:ph type="sldNum" sz="quarter" idx="12"/>
          </p:nvPr>
        </p:nvSpPr>
        <p:spPr>
          <a:xfrm>
            <a:off x="8621409" y="6147136"/>
            <a:ext cx="2743200" cy="365125"/>
          </a:xfrm>
        </p:spPr>
        <p:txBody>
          <a:bodyPr/>
          <a:lstStyle/>
          <a:p>
            <a:fld id="{A88F1DB0-8B43-D941-A153-7F9DB752BDF8}" type="slidenum">
              <a:rPr lang="en-CN" smtClean="0"/>
              <a:t>45</a:t>
            </a:fld>
            <a:endParaRPr lang="en-CN"/>
          </a:p>
        </p:txBody>
      </p:sp>
      <p:sp>
        <p:nvSpPr>
          <p:cNvPr id="5" name="Title 1">
            <a:extLst>
              <a:ext uri="{FF2B5EF4-FFF2-40B4-BE49-F238E27FC236}">
                <a16:creationId xmlns:a16="http://schemas.microsoft.com/office/drawing/2014/main" id="{EE70B201-3130-4695-85A4-0258A1669E2E}"/>
              </a:ext>
            </a:extLst>
          </p:cNvPr>
          <p:cNvSpPr txBox="1">
            <a:spLocks/>
          </p:cNvSpPr>
          <p:nvPr/>
        </p:nvSpPr>
        <p:spPr>
          <a:xfrm>
            <a:off x="1076043" y="333256"/>
            <a:ext cx="10948987"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646B5F"/>
                </a:solidFill>
                <a:latin typeface="Rockwell" panose="02060603020205020403" pitchFamily="18" charset="0"/>
                <a:cs typeface="Times New Roman" panose="02020603050405020304" pitchFamily="18" charset="0"/>
              </a:rPr>
              <a:t>Compiler Support</a:t>
            </a:r>
            <a:endParaRPr lang="zh-CN" altLang="en-US" sz="3600" dirty="0">
              <a:solidFill>
                <a:srgbClr val="646B5F"/>
              </a:solidFill>
              <a:latin typeface="Rockwell" panose="02060603020205020403"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307CB8F-0FA6-4092-877F-7760548873F7}"/>
              </a:ext>
            </a:extLst>
          </p:cNvPr>
          <p:cNvSpPr txBox="1">
            <a:spLocks/>
          </p:cNvSpPr>
          <p:nvPr/>
        </p:nvSpPr>
        <p:spPr>
          <a:xfrm>
            <a:off x="5190881" y="5885016"/>
            <a:ext cx="2864460"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Control flow graph</a:t>
            </a:r>
            <a:endParaRPr lang="zh-CN" altLang="en-US" sz="2000" dirty="0">
              <a:latin typeface="Sitka Banner" panose="02000505000000020004" pitchFamily="2"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2FCB2DC-9828-4AD7-A684-971593BD00E3}"/>
              </a:ext>
            </a:extLst>
          </p:cNvPr>
          <p:cNvSpPr txBox="1">
            <a:spLocks/>
          </p:cNvSpPr>
          <p:nvPr/>
        </p:nvSpPr>
        <p:spPr>
          <a:xfrm>
            <a:off x="6331856" y="1455207"/>
            <a:ext cx="403358" cy="43815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E0A3AC8-1093-495F-A9E1-915F5782CA7F}"/>
              </a:ext>
            </a:extLst>
          </p:cNvPr>
          <p:cNvSpPr txBox="1">
            <a:spLocks/>
          </p:cNvSpPr>
          <p:nvPr/>
        </p:nvSpPr>
        <p:spPr>
          <a:xfrm>
            <a:off x="5436632" y="2146558"/>
            <a:ext cx="403358" cy="43815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1EE1E7A1-EF80-43D8-92E3-CA6947617447}"/>
              </a:ext>
            </a:extLst>
          </p:cNvPr>
          <p:cNvSpPr txBox="1">
            <a:spLocks/>
          </p:cNvSpPr>
          <p:nvPr/>
        </p:nvSpPr>
        <p:spPr>
          <a:xfrm>
            <a:off x="7134301" y="2147731"/>
            <a:ext cx="403358" cy="4381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34BCBEBE-06BA-490E-936C-B35124935350}"/>
              </a:ext>
            </a:extLst>
          </p:cNvPr>
          <p:cNvSpPr txBox="1">
            <a:spLocks/>
          </p:cNvSpPr>
          <p:nvPr/>
        </p:nvSpPr>
        <p:spPr>
          <a:xfrm>
            <a:off x="524049" y="6225095"/>
            <a:ext cx="403358" cy="43815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DAD11288-A4D6-4CDE-8F97-7247274452E0}"/>
              </a:ext>
            </a:extLst>
          </p:cNvPr>
          <p:cNvSpPr txBox="1">
            <a:spLocks/>
          </p:cNvSpPr>
          <p:nvPr/>
        </p:nvSpPr>
        <p:spPr>
          <a:xfrm>
            <a:off x="1022554" y="6285652"/>
            <a:ext cx="3281873"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Basic blocks with PMO accesses</a:t>
            </a:r>
            <a:endParaRPr lang="zh-CN" altLang="en-US" sz="2000" dirty="0">
              <a:latin typeface="Sitka Banner" panose="02000505000000020004" pitchFamily="2"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2A0E8A06-9C83-4E04-831C-0AD3BEA72165}"/>
              </a:ext>
            </a:extLst>
          </p:cNvPr>
          <p:cNvSpPr txBox="1">
            <a:spLocks/>
          </p:cNvSpPr>
          <p:nvPr/>
        </p:nvSpPr>
        <p:spPr>
          <a:xfrm>
            <a:off x="5672166" y="6285652"/>
            <a:ext cx="403358" cy="377594"/>
          </a:xfrm>
          <a:prstGeom prst="rect">
            <a:avLst/>
          </a:prstGeom>
          <a:noFill/>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8D086690-0940-43B0-AD0B-8F571AD4B8ED}"/>
              </a:ext>
            </a:extLst>
          </p:cNvPr>
          <p:cNvSpPr txBox="1">
            <a:spLocks/>
          </p:cNvSpPr>
          <p:nvPr/>
        </p:nvSpPr>
        <p:spPr>
          <a:xfrm>
            <a:off x="6170672" y="6285652"/>
            <a:ext cx="3383986"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Basic blocks without PMO access</a:t>
            </a:r>
            <a:endParaRPr lang="zh-CN" altLang="en-US" sz="2000" dirty="0">
              <a:latin typeface="Sitka Banner" panose="02000505000000020004" pitchFamily="2"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0D669E5F-050F-4926-9D6B-DC950ED81ACB}"/>
              </a:ext>
            </a:extLst>
          </p:cNvPr>
          <p:cNvSpPr txBox="1">
            <a:spLocks/>
          </p:cNvSpPr>
          <p:nvPr/>
        </p:nvSpPr>
        <p:spPr>
          <a:xfrm>
            <a:off x="4622323" y="2861695"/>
            <a:ext cx="403358" cy="4381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37DBEC4D-8512-492E-92D1-1B2BEEAF8DAF}"/>
              </a:ext>
            </a:extLst>
          </p:cNvPr>
          <p:cNvSpPr txBox="1">
            <a:spLocks/>
          </p:cNvSpPr>
          <p:nvPr/>
        </p:nvSpPr>
        <p:spPr>
          <a:xfrm>
            <a:off x="5902154" y="2861695"/>
            <a:ext cx="403358" cy="43815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a16="http://schemas.microsoft.com/office/drawing/2014/main" id="{6F246073-4B91-436C-AADA-B2074F260DD0}"/>
              </a:ext>
            </a:extLst>
          </p:cNvPr>
          <p:cNvSpPr txBox="1">
            <a:spLocks/>
          </p:cNvSpPr>
          <p:nvPr/>
        </p:nvSpPr>
        <p:spPr>
          <a:xfrm>
            <a:off x="6603523" y="2861695"/>
            <a:ext cx="403358" cy="43815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7" name="Content Placeholder 2">
            <a:extLst>
              <a:ext uri="{FF2B5EF4-FFF2-40B4-BE49-F238E27FC236}">
                <a16:creationId xmlns:a16="http://schemas.microsoft.com/office/drawing/2014/main" id="{022049BE-1910-4378-9CDF-006F25DDE01C}"/>
              </a:ext>
            </a:extLst>
          </p:cNvPr>
          <p:cNvSpPr txBox="1">
            <a:spLocks/>
          </p:cNvSpPr>
          <p:nvPr/>
        </p:nvSpPr>
        <p:spPr>
          <a:xfrm>
            <a:off x="8055341" y="2848325"/>
            <a:ext cx="403358" cy="43815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8" name="Content Placeholder 2">
            <a:extLst>
              <a:ext uri="{FF2B5EF4-FFF2-40B4-BE49-F238E27FC236}">
                <a16:creationId xmlns:a16="http://schemas.microsoft.com/office/drawing/2014/main" id="{EEDAD75C-3A2E-4263-BA01-31E2F99A54DE}"/>
              </a:ext>
            </a:extLst>
          </p:cNvPr>
          <p:cNvSpPr txBox="1">
            <a:spLocks/>
          </p:cNvSpPr>
          <p:nvPr/>
        </p:nvSpPr>
        <p:spPr>
          <a:xfrm>
            <a:off x="6279446" y="3676616"/>
            <a:ext cx="403358" cy="43815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9" name="Content Placeholder 2">
            <a:extLst>
              <a:ext uri="{FF2B5EF4-FFF2-40B4-BE49-F238E27FC236}">
                <a16:creationId xmlns:a16="http://schemas.microsoft.com/office/drawing/2014/main" id="{4F36F15D-756E-4255-932C-453A9F53CC77}"/>
              </a:ext>
            </a:extLst>
          </p:cNvPr>
          <p:cNvSpPr txBox="1">
            <a:spLocks/>
          </p:cNvSpPr>
          <p:nvPr/>
        </p:nvSpPr>
        <p:spPr>
          <a:xfrm>
            <a:off x="6292479" y="4904680"/>
            <a:ext cx="403358" cy="43815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p:txBody>
      </p:sp>
      <p:sp>
        <p:nvSpPr>
          <p:cNvPr id="20" name="Content Placeholder 2">
            <a:extLst>
              <a:ext uri="{FF2B5EF4-FFF2-40B4-BE49-F238E27FC236}">
                <a16:creationId xmlns:a16="http://schemas.microsoft.com/office/drawing/2014/main" id="{406C5099-E179-450A-9F3C-B692A5269082}"/>
              </a:ext>
            </a:extLst>
          </p:cNvPr>
          <p:cNvSpPr txBox="1">
            <a:spLocks/>
          </p:cNvSpPr>
          <p:nvPr/>
        </p:nvSpPr>
        <p:spPr>
          <a:xfrm>
            <a:off x="7081400" y="4257627"/>
            <a:ext cx="403358" cy="4381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cxnSp>
        <p:nvCxnSpPr>
          <p:cNvPr id="21" name="直接箭头连接符 15">
            <a:extLst>
              <a:ext uri="{FF2B5EF4-FFF2-40B4-BE49-F238E27FC236}">
                <a16:creationId xmlns:a16="http://schemas.microsoft.com/office/drawing/2014/main" id="{D56635AA-19A6-4ECC-BB27-679D888E8FB5}"/>
              </a:ext>
            </a:extLst>
          </p:cNvPr>
          <p:cNvCxnSpPr>
            <a:cxnSpLocks/>
            <a:stCxn id="7" idx="2"/>
            <a:endCxn id="8" idx="0"/>
          </p:cNvCxnSpPr>
          <p:nvPr/>
        </p:nvCxnSpPr>
        <p:spPr>
          <a:xfrm flipH="1">
            <a:off x="5638311" y="1893358"/>
            <a:ext cx="895224" cy="25320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直接箭头连接符 15">
            <a:extLst>
              <a:ext uri="{FF2B5EF4-FFF2-40B4-BE49-F238E27FC236}">
                <a16:creationId xmlns:a16="http://schemas.microsoft.com/office/drawing/2014/main" id="{D96926A8-87B6-4713-BA68-BC27D612C91D}"/>
              </a:ext>
            </a:extLst>
          </p:cNvPr>
          <p:cNvCxnSpPr>
            <a:cxnSpLocks/>
            <a:stCxn id="7" idx="2"/>
            <a:endCxn id="9" idx="0"/>
          </p:cNvCxnSpPr>
          <p:nvPr/>
        </p:nvCxnSpPr>
        <p:spPr>
          <a:xfrm>
            <a:off x="6533535" y="1893358"/>
            <a:ext cx="802445" cy="25437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直接箭头连接符 15">
            <a:extLst>
              <a:ext uri="{FF2B5EF4-FFF2-40B4-BE49-F238E27FC236}">
                <a16:creationId xmlns:a16="http://schemas.microsoft.com/office/drawing/2014/main" id="{F9175238-A6DC-4BAE-BC1A-A8FD79A72905}"/>
              </a:ext>
            </a:extLst>
          </p:cNvPr>
          <p:cNvCxnSpPr>
            <a:cxnSpLocks/>
          </p:cNvCxnSpPr>
          <p:nvPr/>
        </p:nvCxnSpPr>
        <p:spPr>
          <a:xfrm flipH="1">
            <a:off x="4748763" y="2585882"/>
            <a:ext cx="895224" cy="25320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直接箭头连接符 15">
            <a:extLst>
              <a:ext uri="{FF2B5EF4-FFF2-40B4-BE49-F238E27FC236}">
                <a16:creationId xmlns:a16="http://schemas.microsoft.com/office/drawing/2014/main" id="{818B00E5-236A-4856-9885-F9C4EE9D88BC}"/>
              </a:ext>
            </a:extLst>
          </p:cNvPr>
          <p:cNvCxnSpPr>
            <a:cxnSpLocks/>
            <a:stCxn id="8" idx="2"/>
            <a:endCxn id="15" idx="0"/>
          </p:cNvCxnSpPr>
          <p:nvPr/>
        </p:nvCxnSpPr>
        <p:spPr>
          <a:xfrm>
            <a:off x="5638311" y="2584709"/>
            <a:ext cx="465522" cy="27698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直接箭头连接符 15">
            <a:extLst>
              <a:ext uri="{FF2B5EF4-FFF2-40B4-BE49-F238E27FC236}">
                <a16:creationId xmlns:a16="http://schemas.microsoft.com/office/drawing/2014/main" id="{CB1460B4-EF48-4D66-8697-817D982A3708}"/>
              </a:ext>
            </a:extLst>
          </p:cNvPr>
          <p:cNvCxnSpPr>
            <a:cxnSpLocks/>
            <a:stCxn id="9" idx="2"/>
            <a:endCxn id="16" idx="0"/>
          </p:cNvCxnSpPr>
          <p:nvPr/>
        </p:nvCxnSpPr>
        <p:spPr>
          <a:xfrm flipH="1">
            <a:off x="6805202" y="2585882"/>
            <a:ext cx="530778" cy="27581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 name="直接箭头连接符 15">
            <a:extLst>
              <a:ext uri="{FF2B5EF4-FFF2-40B4-BE49-F238E27FC236}">
                <a16:creationId xmlns:a16="http://schemas.microsoft.com/office/drawing/2014/main" id="{BDB32B7A-27EF-4C25-A4B5-862B44B08F64}"/>
              </a:ext>
            </a:extLst>
          </p:cNvPr>
          <p:cNvCxnSpPr>
            <a:cxnSpLocks/>
            <a:stCxn id="9" idx="2"/>
          </p:cNvCxnSpPr>
          <p:nvPr/>
        </p:nvCxnSpPr>
        <p:spPr>
          <a:xfrm>
            <a:off x="7335980" y="2585882"/>
            <a:ext cx="749053" cy="27581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直接箭头连接符 15">
            <a:extLst>
              <a:ext uri="{FF2B5EF4-FFF2-40B4-BE49-F238E27FC236}">
                <a16:creationId xmlns:a16="http://schemas.microsoft.com/office/drawing/2014/main" id="{E1B1CA19-303F-430C-9173-4E1A1FA20404}"/>
              </a:ext>
            </a:extLst>
          </p:cNvPr>
          <p:cNvCxnSpPr>
            <a:cxnSpLocks/>
            <a:endCxn id="18" idx="0"/>
          </p:cNvCxnSpPr>
          <p:nvPr/>
        </p:nvCxnSpPr>
        <p:spPr>
          <a:xfrm flipH="1">
            <a:off x="6481125" y="3299846"/>
            <a:ext cx="1603908" cy="37677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 name="直接箭头连接符 15">
            <a:extLst>
              <a:ext uri="{FF2B5EF4-FFF2-40B4-BE49-F238E27FC236}">
                <a16:creationId xmlns:a16="http://schemas.microsoft.com/office/drawing/2014/main" id="{9A68EA04-53ED-4C44-AF1F-DE64B3FF8E6F}"/>
              </a:ext>
            </a:extLst>
          </p:cNvPr>
          <p:cNvCxnSpPr>
            <a:cxnSpLocks/>
            <a:stCxn id="16" idx="2"/>
            <a:endCxn id="18" idx="0"/>
          </p:cNvCxnSpPr>
          <p:nvPr/>
        </p:nvCxnSpPr>
        <p:spPr>
          <a:xfrm flipH="1">
            <a:off x="6481125" y="3299846"/>
            <a:ext cx="324077" cy="37677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直接箭头连接符 15">
            <a:extLst>
              <a:ext uri="{FF2B5EF4-FFF2-40B4-BE49-F238E27FC236}">
                <a16:creationId xmlns:a16="http://schemas.microsoft.com/office/drawing/2014/main" id="{227B55B2-F90D-41FD-B498-C66C7BBD7AE1}"/>
              </a:ext>
            </a:extLst>
          </p:cNvPr>
          <p:cNvCxnSpPr>
            <a:cxnSpLocks/>
            <a:stCxn id="15" idx="2"/>
            <a:endCxn id="18" idx="0"/>
          </p:cNvCxnSpPr>
          <p:nvPr/>
        </p:nvCxnSpPr>
        <p:spPr>
          <a:xfrm>
            <a:off x="6103833" y="3299846"/>
            <a:ext cx="377292" cy="37677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直接箭头连接符 15">
            <a:extLst>
              <a:ext uri="{FF2B5EF4-FFF2-40B4-BE49-F238E27FC236}">
                <a16:creationId xmlns:a16="http://schemas.microsoft.com/office/drawing/2014/main" id="{09BF7711-E3A9-4462-9C6C-0ABF1C8D6C7C}"/>
              </a:ext>
            </a:extLst>
          </p:cNvPr>
          <p:cNvCxnSpPr>
            <a:cxnSpLocks/>
            <a:stCxn id="14" idx="2"/>
            <a:endCxn id="18" idx="0"/>
          </p:cNvCxnSpPr>
          <p:nvPr/>
        </p:nvCxnSpPr>
        <p:spPr>
          <a:xfrm>
            <a:off x="4824002" y="3299846"/>
            <a:ext cx="1657123" cy="37677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直接箭头连接符 15">
            <a:extLst>
              <a:ext uri="{FF2B5EF4-FFF2-40B4-BE49-F238E27FC236}">
                <a16:creationId xmlns:a16="http://schemas.microsoft.com/office/drawing/2014/main" id="{CB25948C-D8E9-48B6-AE4D-F8CA7FC847F0}"/>
              </a:ext>
            </a:extLst>
          </p:cNvPr>
          <p:cNvCxnSpPr>
            <a:cxnSpLocks/>
            <a:stCxn id="18" idx="2"/>
            <a:endCxn id="20" idx="0"/>
          </p:cNvCxnSpPr>
          <p:nvPr/>
        </p:nvCxnSpPr>
        <p:spPr>
          <a:xfrm>
            <a:off x="6481125" y="4114767"/>
            <a:ext cx="801954" cy="14286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直接箭头连接符 15">
            <a:extLst>
              <a:ext uri="{FF2B5EF4-FFF2-40B4-BE49-F238E27FC236}">
                <a16:creationId xmlns:a16="http://schemas.microsoft.com/office/drawing/2014/main" id="{CE5E192B-E469-4BCD-91E3-A670EBAC35D5}"/>
              </a:ext>
            </a:extLst>
          </p:cNvPr>
          <p:cNvCxnSpPr>
            <a:cxnSpLocks/>
            <a:stCxn id="20" idx="2"/>
            <a:endCxn id="19" idx="0"/>
          </p:cNvCxnSpPr>
          <p:nvPr/>
        </p:nvCxnSpPr>
        <p:spPr>
          <a:xfrm flipH="1">
            <a:off x="6494158" y="4695778"/>
            <a:ext cx="788921" cy="20890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直接箭头连接符 15">
            <a:extLst>
              <a:ext uri="{FF2B5EF4-FFF2-40B4-BE49-F238E27FC236}">
                <a16:creationId xmlns:a16="http://schemas.microsoft.com/office/drawing/2014/main" id="{F3C028CD-E1D9-4F90-AAA0-113D2BE051F1}"/>
              </a:ext>
            </a:extLst>
          </p:cNvPr>
          <p:cNvCxnSpPr>
            <a:cxnSpLocks/>
            <a:stCxn id="18" idx="2"/>
            <a:endCxn id="19" idx="0"/>
          </p:cNvCxnSpPr>
          <p:nvPr/>
        </p:nvCxnSpPr>
        <p:spPr>
          <a:xfrm>
            <a:off x="6481125" y="4114767"/>
            <a:ext cx="13033" cy="78991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4BA7EE7A-844B-40E8-B6F0-E2E3B456B660}"/>
              </a:ext>
            </a:extLst>
          </p:cNvPr>
          <p:cNvSpPr txBox="1">
            <a:spLocks/>
          </p:cNvSpPr>
          <p:nvPr/>
        </p:nvSpPr>
        <p:spPr>
          <a:xfrm>
            <a:off x="8947662" y="1321674"/>
            <a:ext cx="2895662" cy="653360"/>
          </a:xfrm>
          <a:prstGeom prst="rect">
            <a:avLst/>
          </a:prstGeom>
          <a:solidFill>
            <a:schemeClr val="accent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bg1"/>
                </a:solidFill>
                <a:latin typeface="Sitka Banner" panose="02000505000000020004" pitchFamily="2" charset="0"/>
                <a:cs typeface="Times New Roman" panose="02020603050405020304" pitchFamily="18" charset="0"/>
              </a:rPr>
              <a:t>Path-sensitive insertion:</a:t>
            </a:r>
          </a:p>
          <a:p>
            <a:pPr marL="0" indent="0">
              <a:buNone/>
            </a:pPr>
            <a:r>
              <a:rPr lang="en-US" altLang="zh-CN" sz="1800" dirty="0">
                <a:solidFill>
                  <a:schemeClr val="bg1"/>
                </a:solidFill>
                <a:latin typeface="Sitka Banner" panose="02000505000000020004" pitchFamily="2" charset="0"/>
                <a:cs typeface="Times New Roman" panose="02020603050405020304" pitchFamily="18" charset="0"/>
              </a:rPr>
              <a:t>Each EW &lt; Target</a:t>
            </a:r>
          </a:p>
        </p:txBody>
      </p:sp>
      <p:sp>
        <p:nvSpPr>
          <p:cNvPr id="36" name="Content Placeholder 2">
            <a:extLst>
              <a:ext uri="{FF2B5EF4-FFF2-40B4-BE49-F238E27FC236}">
                <a16:creationId xmlns:a16="http://schemas.microsoft.com/office/drawing/2014/main" id="{116F049D-BEF6-42BD-9ED3-7810A0C158C8}"/>
              </a:ext>
            </a:extLst>
          </p:cNvPr>
          <p:cNvSpPr txBox="1">
            <a:spLocks/>
          </p:cNvSpPr>
          <p:nvPr/>
        </p:nvSpPr>
        <p:spPr>
          <a:xfrm>
            <a:off x="6030484" y="1113612"/>
            <a:ext cx="1040107"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t>
            </a:r>
            <a:endParaRPr lang="zh-CN" altLang="en-US" sz="2000" dirty="0">
              <a:latin typeface="Sitka Banner" panose="02000505000000020004" pitchFamily="2" charset="0"/>
              <a:cs typeface="Times New Roman" panose="02020603050405020304" pitchFamily="18" charset="0"/>
            </a:endParaRPr>
          </a:p>
        </p:txBody>
      </p:sp>
      <p:sp>
        <p:nvSpPr>
          <p:cNvPr id="37" name="Content Placeholder 2">
            <a:extLst>
              <a:ext uri="{FF2B5EF4-FFF2-40B4-BE49-F238E27FC236}">
                <a16:creationId xmlns:a16="http://schemas.microsoft.com/office/drawing/2014/main" id="{2D7D1AF7-E762-4D57-B574-2CF37CF55684}"/>
              </a:ext>
            </a:extLst>
          </p:cNvPr>
          <p:cNvSpPr txBox="1">
            <a:spLocks/>
          </p:cNvSpPr>
          <p:nvPr/>
        </p:nvSpPr>
        <p:spPr>
          <a:xfrm>
            <a:off x="5974104" y="5378062"/>
            <a:ext cx="1040107"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t>
            </a:r>
            <a:endParaRPr lang="zh-CN" altLang="en-US" sz="2000" dirty="0">
              <a:latin typeface="Sitka Banner" panose="02000505000000020004" pitchFamily="2" charset="0"/>
              <a:cs typeface="Times New Roman" panose="02020603050405020304" pitchFamily="18" charset="0"/>
            </a:endParaRPr>
          </a:p>
        </p:txBody>
      </p:sp>
      <p:sp>
        <p:nvSpPr>
          <p:cNvPr id="38" name="Content Placeholder 2">
            <a:extLst>
              <a:ext uri="{FF2B5EF4-FFF2-40B4-BE49-F238E27FC236}">
                <a16:creationId xmlns:a16="http://schemas.microsoft.com/office/drawing/2014/main" id="{74595B90-3EC6-4264-A04E-F08D69DC58EF}"/>
              </a:ext>
            </a:extLst>
          </p:cNvPr>
          <p:cNvSpPr txBox="1">
            <a:spLocks/>
          </p:cNvSpPr>
          <p:nvPr/>
        </p:nvSpPr>
        <p:spPr>
          <a:xfrm>
            <a:off x="6614247" y="1861959"/>
            <a:ext cx="1040107"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t>
            </a:r>
            <a:endParaRPr lang="zh-CN" altLang="en-US" sz="2000" dirty="0">
              <a:latin typeface="Sitka Banner" panose="02000505000000020004" pitchFamily="2" charset="0"/>
              <a:cs typeface="Times New Roman" panose="02020603050405020304" pitchFamily="18" charset="0"/>
            </a:endParaRPr>
          </a:p>
        </p:txBody>
      </p:sp>
      <p:sp>
        <p:nvSpPr>
          <p:cNvPr id="39" name="Content Placeholder 2">
            <a:extLst>
              <a:ext uri="{FF2B5EF4-FFF2-40B4-BE49-F238E27FC236}">
                <a16:creationId xmlns:a16="http://schemas.microsoft.com/office/drawing/2014/main" id="{E3401E0A-BE1B-4EC1-B458-49AEB4B4D40D}"/>
              </a:ext>
            </a:extLst>
          </p:cNvPr>
          <p:cNvSpPr txBox="1">
            <a:spLocks/>
          </p:cNvSpPr>
          <p:nvPr/>
        </p:nvSpPr>
        <p:spPr>
          <a:xfrm>
            <a:off x="6519636" y="2529450"/>
            <a:ext cx="1040107"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t>
            </a:r>
            <a:endParaRPr lang="zh-CN" altLang="en-US" sz="2000" dirty="0">
              <a:latin typeface="Sitka Banner" panose="02000505000000020004" pitchFamily="2" charset="0"/>
              <a:cs typeface="Times New Roman" panose="02020603050405020304" pitchFamily="18" charset="0"/>
            </a:endParaRPr>
          </a:p>
        </p:txBody>
      </p:sp>
      <p:sp>
        <p:nvSpPr>
          <p:cNvPr id="51" name="矩形 50">
            <a:extLst>
              <a:ext uri="{FF2B5EF4-FFF2-40B4-BE49-F238E27FC236}">
                <a16:creationId xmlns:a16="http://schemas.microsoft.com/office/drawing/2014/main" id="{0066164A-BFCD-4003-922A-5206B56C75B3}"/>
              </a:ext>
            </a:extLst>
          </p:cNvPr>
          <p:cNvSpPr/>
          <p:nvPr/>
        </p:nvSpPr>
        <p:spPr>
          <a:xfrm>
            <a:off x="1481649" y="1656788"/>
            <a:ext cx="1720850" cy="597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Control flow graph</a:t>
            </a:r>
            <a:endParaRPr lang="zh-CN" altLang="en-US" dirty="0"/>
          </a:p>
        </p:txBody>
      </p:sp>
      <p:sp>
        <p:nvSpPr>
          <p:cNvPr id="52" name="Right Arrow 5">
            <a:extLst>
              <a:ext uri="{FF2B5EF4-FFF2-40B4-BE49-F238E27FC236}">
                <a16:creationId xmlns:a16="http://schemas.microsoft.com/office/drawing/2014/main" id="{1E06D5A3-1902-4437-86C3-349E7D79A636}"/>
              </a:ext>
            </a:extLst>
          </p:cNvPr>
          <p:cNvSpPr/>
          <p:nvPr/>
        </p:nvSpPr>
        <p:spPr>
          <a:xfrm rot="5400000">
            <a:off x="2077480" y="2369473"/>
            <a:ext cx="518767" cy="387560"/>
          </a:xfrm>
          <a:prstGeom prst="rightArrow">
            <a:avLst>
              <a:gd name="adj1" fmla="val 50000"/>
              <a:gd name="adj2" fmla="val 581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矩形 52">
            <a:extLst>
              <a:ext uri="{FF2B5EF4-FFF2-40B4-BE49-F238E27FC236}">
                <a16:creationId xmlns:a16="http://schemas.microsoft.com/office/drawing/2014/main" id="{A218B0DE-32CC-4414-8A74-D736CC3992EF}"/>
              </a:ext>
            </a:extLst>
          </p:cNvPr>
          <p:cNvSpPr/>
          <p:nvPr/>
        </p:nvSpPr>
        <p:spPr>
          <a:xfrm>
            <a:off x="1470140" y="2876263"/>
            <a:ext cx="1720850" cy="597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Region analysis</a:t>
            </a:r>
            <a:endParaRPr lang="zh-CN" altLang="en-US" dirty="0"/>
          </a:p>
        </p:txBody>
      </p:sp>
      <p:sp>
        <p:nvSpPr>
          <p:cNvPr id="54" name="Right Arrow 5">
            <a:extLst>
              <a:ext uri="{FF2B5EF4-FFF2-40B4-BE49-F238E27FC236}">
                <a16:creationId xmlns:a16="http://schemas.microsoft.com/office/drawing/2014/main" id="{295B1246-91D9-48B1-8875-8E995395455F}"/>
              </a:ext>
            </a:extLst>
          </p:cNvPr>
          <p:cNvSpPr/>
          <p:nvPr/>
        </p:nvSpPr>
        <p:spPr>
          <a:xfrm rot="5400000">
            <a:off x="2090384" y="3603918"/>
            <a:ext cx="518767" cy="387560"/>
          </a:xfrm>
          <a:prstGeom prst="rightArrow">
            <a:avLst>
              <a:gd name="adj1" fmla="val 50000"/>
              <a:gd name="adj2" fmla="val 581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矩形 55">
            <a:extLst>
              <a:ext uri="{FF2B5EF4-FFF2-40B4-BE49-F238E27FC236}">
                <a16:creationId xmlns:a16="http://schemas.microsoft.com/office/drawing/2014/main" id="{62494014-4AAE-4D15-8A80-E60D3DBDD973}"/>
              </a:ext>
            </a:extLst>
          </p:cNvPr>
          <p:cNvSpPr/>
          <p:nvPr/>
        </p:nvSpPr>
        <p:spPr>
          <a:xfrm>
            <a:off x="936491" y="4165098"/>
            <a:ext cx="3016515" cy="376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Small regions: Direct insertion</a:t>
            </a:r>
          </a:p>
        </p:txBody>
      </p:sp>
      <p:sp>
        <p:nvSpPr>
          <p:cNvPr id="57" name="矩形 56">
            <a:extLst>
              <a:ext uri="{FF2B5EF4-FFF2-40B4-BE49-F238E27FC236}">
                <a16:creationId xmlns:a16="http://schemas.microsoft.com/office/drawing/2014/main" id="{B0739D9E-74B7-4E66-984E-2B501B2D85B4}"/>
              </a:ext>
            </a:extLst>
          </p:cNvPr>
          <p:cNvSpPr/>
          <p:nvPr/>
        </p:nvSpPr>
        <p:spPr>
          <a:xfrm>
            <a:off x="914421" y="4724796"/>
            <a:ext cx="3016515" cy="54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Large regions: </a:t>
            </a:r>
          </a:p>
          <a:p>
            <a:pPr algn="ctr"/>
            <a:r>
              <a:rPr lang="en-US" altLang="zh-CN" dirty="0"/>
              <a:t>Path-sensitive Insertion</a:t>
            </a:r>
          </a:p>
        </p:txBody>
      </p:sp>
      <p:sp>
        <p:nvSpPr>
          <p:cNvPr id="59" name="矩形 58">
            <a:extLst>
              <a:ext uri="{FF2B5EF4-FFF2-40B4-BE49-F238E27FC236}">
                <a16:creationId xmlns:a16="http://schemas.microsoft.com/office/drawing/2014/main" id="{99BCE9F6-E430-4157-9671-0E1E9B6DCE88}"/>
              </a:ext>
            </a:extLst>
          </p:cNvPr>
          <p:cNvSpPr/>
          <p:nvPr/>
        </p:nvSpPr>
        <p:spPr>
          <a:xfrm>
            <a:off x="4415478" y="4677021"/>
            <a:ext cx="4157359" cy="110941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Region 2</a:t>
            </a:r>
          </a:p>
          <a:p>
            <a:endParaRPr lang="en-US" altLang="zh-CN" dirty="0">
              <a:solidFill>
                <a:schemeClr val="tx1"/>
              </a:solidFill>
            </a:endParaRPr>
          </a:p>
          <a:p>
            <a:endParaRPr lang="zh-CN" altLang="en-US" dirty="0">
              <a:solidFill>
                <a:schemeClr val="tx1"/>
              </a:solidFill>
            </a:endParaRPr>
          </a:p>
        </p:txBody>
      </p:sp>
      <p:sp>
        <p:nvSpPr>
          <p:cNvPr id="60" name="Content Placeholder 2">
            <a:extLst>
              <a:ext uri="{FF2B5EF4-FFF2-40B4-BE49-F238E27FC236}">
                <a16:creationId xmlns:a16="http://schemas.microsoft.com/office/drawing/2014/main" id="{BC0D660E-ECFE-4772-8C93-C2CB0E03C2BD}"/>
              </a:ext>
            </a:extLst>
          </p:cNvPr>
          <p:cNvSpPr txBox="1">
            <a:spLocks/>
          </p:cNvSpPr>
          <p:nvPr/>
        </p:nvSpPr>
        <p:spPr>
          <a:xfrm>
            <a:off x="5940453" y="4123531"/>
            <a:ext cx="1040107"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t>
            </a:r>
            <a:endParaRPr lang="zh-CN" altLang="en-US" sz="2000" dirty="0">
              <a:latin typeface="Sitka Banner" panose="02000505000000020004" pitchFamily="2" charset="0"/>
              <a:cs typeface="Times New Roman" panose="02020603050405020304" pitchFamily="18" charset="0"/>
            </a:endParaRPr>
          </a:p>
        </p:txBody>
      </p:sp>
      <p:sp>
        <p:nvSpPr>
          <p:cNvPr id="61" name="Content Placeholder 2">
            <a:extLst>
              <a:ext uri="{FF2B5EF4-FFF2-40B4-BE49-F238E27FC236}">
                <a16:creationId xmlns:a16="http://schemas.microsoft.com/office/drawing/2014/main" id="{D89A8729-BEAE-47DF-822D-F0E411779287}"/>
              </a:ext>
            </a:extLst>
          </p:cNvPr>
          <p:cNvSpPr txBox="1">
            <a:spLocks/>
          </p:cNvSpPr>
          <p:nvPr/>
        </p:nvSpPr>
        <p:spPr>
          <a:xfrm>
            <a:off x="8784535" y="4892262"/>
            <a:ext cx="3221915" cy="653360"/>
          </a:xfrm>
          <a:prstGeom prst="rect">
            <a:avLst/>
          </a:prstGeom>
          <a:solidFill>
            <a:schemeClr val="accent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bg1"/>
                </a:solidFill>
                <a:latin typeface="Sitka Banner" panose="02000505000000020004" pitchFamily="2" charset="0"/>
                <a:cs typeface="Times New Roman" panose="02020603050405020304" pitchFamily="18" charset="0"/>
              </a:rPr>
              <a:t>Direct insertion:</a:t>
            </a:r>
          </a:p>
          <a:p>
            <a:pPr marL="0" indent="0">
              <a:buNone/>
            </a:pPr>
            <a:r>
              <a:rPr lang="en-US" altLang="zh-CN" sz="1800" dirty="0">
                <a:solidFill>
                  <a:schemeClr val="bg1"/>
                </a:solidFill>
                <a:latin typeface="Sitka Banner" panose="02000505000000020004" pitchFamily="2" charset="0"/>
                <a:cs typeface="Times New Roman" panose="02020603050405020304" pitchFamily="18" charset="0"/>
              </a:rPr>
              <a:t>Longest execution path &lt; Target</a:t>
            </a:r>
          </a:p>
        </p:txBody>
      </p:sp>
      <p:sp>
        <p:nvSpPr>
          <p:cNvPr id="62" name="Content Placeholder 2">
            <a:extLst>
              <a:ext uri="{FF2B5EF4-FFF2-40B4-BE49-F238E27FC236}">
                <a16:creationId xmlns:a16="http://schemas.microsoft.com/office/drawing/2014/main" id="{DBE722C4-EC7B-4324-9272-D0AA393B1F7B}"/>
              </a:ext>
            </a:extLst>
          </p:cNvPr>
          <p:cNvSpPr txBox="1">
            <a:spLocks/>
          </p:cNvSpPr>
          <p:nvPr/>
        </p:nvSpPr>
        <p:spPr>
          <a:xfrm>
            <a:off x="5966774" y="4592531"/>
            <a:ext cx="1040107"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79896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up)">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up)">
                                      <p:cBhvr>
                                        <p:cTn id="20" dur="500"/>
                                        <p:tgtEl>
                                          <p:spTgt spid="54"/>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up)">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up)">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8"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500"/>
                                        <p:tgtEl>
                                          <p:spTgt spid="3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par>
                                <p:cTn id="52" presetID="22" presetClass="entr" presetSubtype="8"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par>
                                <p:cTn id="55" presetID="22" presetClass="entr" presetSubtype="8"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par>
                                <p:cTn id="61" presetID="22" presetClass="entr" presetSubtype="8"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par>
                                <p:cTn id="64" presetID="22" presetClass="entr" presetSubtype="8"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par>
                                <p:cTn id="67" presetID="22" presetClass="entr" presetSubtype="8"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500"/>
                                        <p:tgtEl>
                                          <p:spTgt spid="29"/>
                                        </p:tgtEl>
                                      </p:cBhvr>
                                    </p:animEffect>
                                  </p:childTnLst>
                                </p:cTn>
                              </p:par>
                              <p:par>
                                <p:cTn id="70" presetID="22" presetClass="entr" presetSubtype="8"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left)">
                                      <p:cBhvr>
                                        <p:cTn id="81" dur="500"/>
                                        <p:tgtEl>
                                          <p:spTgt spid="17"/>
                                        </p:tgtEl>
                                      </p:cBhvr>
                                    </p:animEffect>
                                  </p:childTnLst>
                                </p:cTn>
                              </p:par>
                              <p:par>
                                <p:cTn id="82" presetID="22" presetClass="entr" presetSubtype="8" fill="hold"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wipe(left)">
                                      <p:cBhvr>
                                        <p:cTn id="90" dur="500"/>
                                        <p:tgtEl>
                                          <p:spTgt spid="14"/>
                                        </p:tgtEl>
                                      </p:cBhvr>
                                    </p:animEffect>
                                  </p:childTnLst>
                                </p:cTn>
                              </p:par>
                              <p:par>
                                <p:cTn id="91" presetID="22" presetClass="entr" presetSubtype="8" fill="hold"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left)">
                                      <p:cBhvr>
                                        <p:cTn id="93" dur="500"/>
                                        <p:tgtEl>
                                          <p:spTgt spid="23"/>
                                        </p:tgtEl>
                                      </p:cBhvr>
                                    </p:animEffect>
                                  </p:childTnLst>
                                </p:cTn>
                              </p:par>
                              <p:par>
                                <p:cTn id="94" presetID="22" presetClass="entr" presetSubtype="8" fill="hold"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par>
                                <p:cTn id="97" presetID="22" presetClass="entr" presetSubtype="8" fill="hold"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left)">
                                      <p:cBhvr>
                                        <p:cTn id="99" dur="500"/>
                                        <p:tgtEl>
                                          <p:spTgt spid="25"/>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left)">
                                      <p:cBhvr>
                                        <p:cTn id="102" dur="500"/>
                                        <p:tgtEl>
                                          <p:spTgt spid="8"/>
                                        </p:tgtEl>
                                      </p:cBhvr>
                                    </p:animEffect>
                                  </p:childTnLst>
                                </p:cTn>
                              </p:par>
                              <p:par>
                                <p:cTn id="103" presetID="22" presetClass="entr" presetSubtype="8" fill="hold"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left)">
                                      <p:cBhvr>
                                        <p:cTn id="105" dur="500"/>
                                        <p:tgtEl>
                                          <p:spTgt spid="21"/>
                                        </p:tgtEl>
                                      </p:cBhvr>
                                    </p:animEffect>
                                  </p:childTnLst>
                                </p:cTn>
                              </p:par>
                              <p:par>
                                <p:cTn id="106" presetID="22" presetClass="entr" presetSubtype="8" fill="hold"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left)">
                                      <p:cBhvr>
                                        <p:cTn id="108" dur="500"/>
                                        <p:tgtEl>
                                          <p:spTgt spid="22"/>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7"/>
                                        </p:tgtEl>
                                        <p:attrNameLst>
                                          <p:attrName>style.visibility</p:attrName>
                                        </p:attrNameLst>
                                      </p:cBhvr>
                                      <p:to>
                                        <p:strVal val="visible"/>
                                      </p:to>
                                    </p:set>
                                    <p:animEffect transition="in" filter="wipe(left)">
                                      <p:cBhvr>
                                        <p:cTn id="111" dur="500"/>
                                        <p:tgtEl>
                                          <p:spTgt spid="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left)">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wipe(left)">
                                      <p:cBhvr>
                                        <p:cTn id="119" dur="500"/>
                                        <p:tgtEl>
                                          <p:spTgt spid="58"/>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59"/>
                                        </p:tgtEl>
                                        <p:attrNameLst>
                                          <p:attrName>style.visibility</p:attrName>
                                        </p:attrNameLst>
                                      </p:cBhvr>
                                      <p:to>
                                        <p:strVal val="visible"/>
                                      </p:to>
                                    </p:set>
                                    <p:animEffect transition="in" filter="wipe(left)">
                                      <p:cBhvr>
                                        <p:cTn id="122" dur="500"/>
                                        <p:tgtEl>
                                          <p:spTgt spid="5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wipe(left)">
                                      <p:cBhvr>
                                        <p:cTn id="127" dur="500"/>
                                        <p:tgtEl>
                                          <p:spTgt spid="34"/>
                                        </p:tgtEl>
                                      </p:cBhvr>
                                    </p:animEffect>
                                  </p:childTnLst>
                                </p:cTn>
                              </p:par>
                            </p:childTnLst>
                          </p:cTn>
                        </p:par>
                      </p:childTnLst>
                    </p:cTn>
                  </p:par>
                  <p:par>
                    <p:cTn id="128" fill="hold">
                      <p:stCondLst>
                        <p:cond delay="indefinite"/>
                      </p:stCondLst>
                      <p:childTnLst>
                        <p:par>
                          <p:cTn id="129" fill="hold">
                            <p:stCondLst>
                              <p:cond delay="0"/>
                            </p:stCondLst>
                            <p:childTnLst>
                              <p:par>
                                <p:cTn id="130" presetID="7" presetClass="emph" presetSubtype="2" fill="hold" nodeType="clickEffect">
                                  <p:stCondLst>
                                    <p:cond delay="0"/>
                                  </p:stCondLst>
                                  <p:childTnLst>
                                    <p:animClr clrSpc="rgb" dir="cw">
                                      <p:cBhvr>
                                        <p:cTn id="131" dur="500" fill="hold"/>
                                        <p:tgtEl>
                                          <p:spTgt spid="28"/>
                                        </p:tgtEl>
                                        <p:attrNameLst>
                                          <p:attrName>stroke.color</p:attrName>
                                        </p:attrNameLst>
                                      </p:cBhvr>
                                      <p:to>
                                        <a:srgbClr val="FF0000"/>
                                      </p:to>
                                    </p:animClr>
                                    <p:set>
                                      <p:cBhvr>
                                        <p:cTn id="132" dur="500" fill="hold"/>
                                        <p:tgtEl>
                                          <p:spTgt spid="28"/>
                                        </p:tgtEl>
                                        <p:attrNameLst>
                                          <p:attrName>stroke.on</p:attrName>
                                        </p:attrNameLst>
                                      </p:cBhvr>
                                      <p:to>
                                        <p:strVal val="true"/>
                                      </p:to>
                                    </p:set>
                                  </p:childTnLst>
                                </p:cTn>
                              </p:par>
                              <p:par>
                                <p:cTn id="133" presetID="7" presetClass="emph" presetSubtype="2" fill="hold" nodeType="withEffect">
                                  <p:stCondLst>
                                    <p:cond delay="0"/>
                                  </p:stCondLst>
                                  <p:childTnLst>
                                    <p:animClr clrSpc="rgb" dir="cw">
                                      <p:cBhvr>
                                        <p:cTn id="134" dur="500" fill="hold"/>
                                        <p:tgtEl>
                                          <p:spTgt spid="25"/>
                                        </p:tgtEl>
                                        <p:attrNameLst>
                                          <p:attrName>stroke.color</p:attrName>
                                        </p:attrNameLst>
                                      </p:cBhvr>
                                      <p:to>
                                        <a:srgbClr val="FF0000"/>
                                      </p:to>
                                    </p:animClr>
                                    <p:set>
                                      <p:cBhvr>
                                        <p:cTn id="135" dur="500" fill="hold"/>
                                        <p:tgtEl>
                                          <p:spTgt spid="25"/>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500" fill="hold"/>
                                        <p:tgtEl>
                                          <p:spTgt spid="22"/>
                                        </p:tgtEl>
                                        <p:attrNameLst>
                                          <p:attrName>stroke.color</p:attrName>
                                        </p:attrNameLst>
                                      </p:cBhvr>
                                      <p:to>
                                        <a:srgbClr val="FF0000"/>
                                      </p:to>
                                    </p:animClr>
                                    <p:set>
                                      <p:cBhvr>
                                        <p:cTn id="138" dur="500" fill="hold"/>
                                        <p:tgtEl>
                                          <p:spTgt spid="22"/>
                                        </p:tgtEl>
                                        <p:attrNameLst>
                                          <p:attrName>stroke.on</p:attrName>
                                        </p:attrNameLst>
                                      </p:cBhvr>
                                      <p:to>
                                        <p:strVal val="tru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wipe(left)">
                                      <p:cBhvr>
                                        <p:cTn id="143" dur="500"/>
                                        <p:tgtEl>
                                          <p:spTgt spid="36"/>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wipe(left)">
                                      <p:cBhvr>
                                        <p:cTn id="148" dur="500"/>
                                        <p:tgtEl>
                                          <p:spTgt spid="38"/>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39"/>
                                        </p:tgtEl>
                                        <p:attrNameLst>
                                          <p:attrName>style.visibility</p:attrName>
                                        </p:attrNameLst>
                                      </p:cBhvr>
                                      <p:to>
                                        <p:strVal val="visible"/>
                                      </p:to>
                                    </p:set>
                                    <p:animEffect transition="in" filter="wipe(left)">
                                      <p:cBhvr>
                                        <p:cTn id="153" dur="500"/>
                                        <p:tgtEl>
                                          <p:spTgt spid="3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wipe(left)">
                                      <p:cBhvr>
                                        <p:cTn id="158" dur="500"/>
                                        <p:tgtEl>
                                          <p:spTgt spid="6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61"/>
                                        </p:tgtEl>
                                        <p:attrNameLst>
                                          <p:attrName>style.visibility</p:attrName>
                                        </p:attrNameLst>
                                      </p:cBhvr>
                                      <p:to>
                                        <p:strVal val="visible"/>
                                      </p:to>
                                    </p:set>
                                    <p:animEffect transition="in" filter="wipe(left)">
                                      <p:cBhvr>
                                        <p:cTn id="163" dur="500"/>
                                        <p:tgtEl>
                                          <p:spTgt spid="61"/>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62"/>
                                        </p:tgtEl>
                                        <p:attrNameLst>
                                          <p:attrName>style.visibility</p:attrName>
                                        </p:attrNameLst>
                                      </p:cBhvr>
                                      <p:to>
                                        <p:strVal val="visible"/>
                                      </p:to>
                                    </p:set>
                                    <p:animEffect transition="in" filter="wipe(left)">
                                      <p:cBhvr>
                                        <p:cTn id="168" dur="500"/>
                                        <p:tgtEl>
                                          <p:spTgt spid="62"/>
                                        </p:tgtEl>
                                      </p:cBhvr>
                                    </p:animEffect>
                                  </p:childTnLst>
                                </p:cTn>
                              </p:par>
                              <p:par>
                                <p:cTn id="169" presetID="22" presetClass="entr" presetSubtype="8" fill="hold" grpId="0" nodeType="with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wipe(left)">
                                      <p:cBhvr>
                                        <p:cTn id="17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 grpId="0"/>
      <p:bldP spid="7" grpId="0" animBg="1"/>
      <p:bldP spid="8" grpId="0" animBg="1"/>
      <p:bldP spid="9" grpId="0" animBg="1"/>
      <p:bldP spid="10" grpId="0" animBg="1"/>
      <p:bldP spid="11" grpId="0"/>
      <p:bldP spid="12" grpId="0" animBg="1"/>
      <p:bldP spid="13" grpId="0"/>
      <p:bldP spid="14" grpId="0" animBg="1"/>
      <p:bldP spid="15" grpId="0" animBg="1"/>
      <p:bldP spid="16" grpId="0" animBg="1"/>
      <p:bldP spid="17" grpId="0" animBg="1"/>
      <p:bldP spid="18" grpId="0" animBg="1"/>
      <p:bldP spid="19" grpId="0" animBg="1"/>
      <p:bldP spid="20" grpId="0" animBg="1"/>
      <p:bldP spid="34" grpId="0" animBg="1"/>
      <p:bldP spid="36" grpId="0" animBg="1"/>
      <p:bldP spid="37" grpId="0" animBg="1"/>
      <p:bldP spid="38" grpId="0" animBg="1"/>
      <p:bldP spid="39" grpId="0" animBg="1"/>
      <p:bldP spid="51" grpId="0" animBg="1"/>
      <p:bldP spid="52" grpId="0" animBg="1"/>
      <p:bldP spid="53" grpId="0" animBg="1"/>
      <p:bldP spid="54" grpId="0" animBg="1"/>
      <p:bldP spid="56" grpId="0" animBg="1"/>
      <p:bldP spid="57" grpId="0" animBg="1"/>
      <p:bldP spid="59" grpId="0" animBg="1"/>
      <p:bldP spid="60" grpId="0" animBg="1"/>
      <p:bldP spid="61" grpId="0" animBg="1"/>
      <p:bldP spid="6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6A4CFC7-AC35-4B44-8EB8-CD5769D3E1B2}"/>
              </a:ext>
            </a:extLst>
          </p:cNvPr>
          <p:cNvSpPr>
            <a:spLocks noGrp="1"/>
          </p:cNvSpPr>
          <p:nvPr>
            <p:ph type="sldNum" sz="quarter" idx="12"/>
          </p:nvPr>
        </p:nvSpPr>
        <p:spPr/>
        <p:txBody>
          <a:bodyPr/>
          <a:lstStyle/>
          <a:p>
            <a:fld id="{A88F1DB0-8B43-D941-A153-7F9DB752BDF8}" type="slidenum">
              <a:rPr lang="en-CN" smtClean="0"/>
              <a:t>46</a:t>
            </a:fld>
            <a:endParaRPr lang="en-CN"/>
          </a:p>
        </p:txBody>
      </p:sp>
      <p:pic>
        <p:nvPicPr>
          <p:cNvPr id="1026" name="Picture 2" descr="Is that really the problem? - Raven Performance Group">
            <a:extLst>
              <a:ext uri="{FF2B5EF4-FFF2-40B4-BE49-F238E27FC236}">
                <a16:creationId xmlns:a16="http://schemas.microsoft.com/office/drawing/2014/main" id="{935F9D0A-FEF6-4142-9D2F-BDA8ECDDA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154" y="1299731"/>
            <a:ext cx="1365250" cy="136525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510FB51-D429-46D3-A4E5-75C541FDF034}"/>
              </a:ext>
            </a:extLst>
          </p:cNvPr>
          <p:cNvSpPr>
            <a:spLocks noGrp="1"/>
          </p:cNvSpPr>
          <p:nvPr>
            <p:ph type="title"/>
          </p:nvPr>
        </p:nvSpPr>
        <p:spPr>
          <a:xfrm>
            <a:off x="554736" y="550257"/>
            <a:ext cx="11082528" cy="733813"/>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Contributions</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10" name="Rectangle: Rounded Corners 43">
            <a:extLst>
              <a:ext uri="{FF2B5EF4-FFF2-40B4-BE49-F238E27FC236}">
                <a16:creationId xmlns:a16="http://schemas.microsoft.com/office/drawing/2014/main" id="{DEB1D349-C46A-4674-918E-6A71D139549B}"/>
              </a:ext>
            </a:extLst>
          </p:cNvPr>
          <p:cNvSpPr/>
          <p:nvPr/>
        </p:nvSpPr>
        <p:spPr>
          <a:xfrm>
            <a:off x="292100" y="2677207"/>
            <a:ext cx="5715325"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Adoption Challenge I: Lack of Composability</a:t>
            </a:r>
            <a:endParaRPr lang="zh-CN" altLang="en-US" sz="2400" dirty="0"/>
          </a:p>
        </p:txBody>
      </p:sp>
      <p:sp>
        <p:nvSpPr>
          <p:cNvPr id="11" name="Rectangle: Rounded Corners 43">
            <a:extLst>
              <a:ext uri="{FF2B5EF4-FFF2-40B4-BE49-F238E27FC236}">
                <a16:creationId xmlns:a16="http://schemas.microsoft.com/office/drawing/2014/main" id="{8FCAC9A5-CF4C-42F8-820F-0976433F9EEA}"/>
              </a:ext>
            </a:extLst>
          </p:cNvPr>
          <p:cNvSpPr/>
          <p:nvPr/>
        </p:nvSpPr>
        <p:spPr>
          <a:xfrm>
            <a:off x="292100" y="3489233"/>
            <a:ext cx="5708650"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Adoption Challenge II: Three-way Tension</a:t>
            </a:r>
            <a:endParaRPr lang="zh-CN" altLang="en-US" sz="2400" dirty="0"/>
          </a:p>
        </p:txBody>
      </p:sp>
      <p:sp>
        <p:nvSpPr>
          <p:cNvPr id="13" name="Rectangle: Rounded Corners 7">
            <a:extLst>
              <a:ext uri="{FF2B5EF4-FFF2-40B4-BE49-F238E27FC236}">
                <a16:creationId xmlns:a16="http://schemas.microsoft.com/office/drawing/2014/main" id="{590DF545-44FC-41F9-9743-D70E42F1606E}"/>
              </a:ext>
            </a:extLst>
          </p:cNvPr>
          <p:cNvSpPr/>
          <p:nvPr/>
        </p:nvSpPr>
        <p:spPr>
          <a:xfrm>
            <a:off x="6637296" y="2660710"/>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EW-conscious Semantics</a:t>
            </a:r>
            <a:endParaRPr lang="zh-CN" altLang="en-US" sz="2400" dirty="0">
              <a:latin typeface="Times New Roman" panose="02020603050405020304" pitchFamily="18" charset="0"/>
              <a:cs typeface="Times New Roman" panose="02020603050405020304" pitchFamily="18" charset="0"/>
            </a:endParaRPr>
          </a:p>
        </p:txBody>
      </p:sp>
      <p:sp>
        <p:nvSpPr>
          <p:cNvPr id="14" name="Rectangle: Rounded Corners 7">
            <a:extLst>
              <a:ext uri="{FF2B5EF4-FFF2-40B4-BE49-F238E27FC236}">
                <a16:creationId xmlns:a16="http://schemas.microsoft.com/office/drawing/2014/main" id="{0FD58F49-CCFE-4B4D-94E0-0F4868BBA790}"/>
              </a:ext>
            </a:extLst>
          </p:cNvPr>
          <p:cNvSpPr/>
          <p:nvPr/>
        </p:nvSpPr>
        <p:spPr>
          <a:xfrm>
            <a:off x="6637295" y="3507946"/>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Compiler Support </a:t>
            </a:r>
            <a:endParaRPr lang="zh-CN" altLang="en-US" sz="2400" dirty="0">
              <a:latin typeface="Times New Roman" panose="02020603050405020304" pitchFamily="18" charset="0"/>
              <a:cs typeface="Times New Roman" panose="02020603050405020304" pitchFamily="18" charset="0"/>
            </a:endParaRPr>
          </a:p>
        </p:txBody>
      </p:sp>
      <p:sp>
        <p:nvSpPr>
          <p:cNvPr id="17" name="Rectangle: Rounded Corners 7">
            <a:extLst>
              <a:ext uri="{FF2B5EF4-FFF2-40B4-BE49-F238E27FC236}">
                <a16:creationId xmlns:a16="http://schemas.microsoft.com/office/drawing/2014/main" id="{0152BAF1-4F82-4740-B5B3-851E7263BFA4}"/>
              </a:ext>
            </a:extLst>
          </p:cNvPr>
          <p:cNvSpPr/>
          <p:nvPr/>
        </p:nvSpPr>
        <p:spPr>
          <a:xfrm>
            <a:off x="6637296" y="4318233"/>
            <a:ext cx="5053055" cy="56176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Architecture Support to Combine EWs</a:t>
            </a:r>
            <a:endParaRPr lang="zh-CN" altLang="en-US" sz="2400" dirty="0">
              <a:latin typeface="Times New Roman" panose="02020603050405020304" pitchFamily="18" charset="0"/>
              <a:cs typeface="Times New Roman" panose="02020603050405020304" pitchFamily="18" charset="0"/>
            </a:endParaRPr>
          </a:p>
        </p:txBody>
      </p:sp>
      <p:sp>
        <p:nvSpPr>
          <p:cNvPr id="18" name="等腰三角形 17">
            <a:extLst>
              <a:ext uri="{FF2B5EF4-FFF2-40B4-BE49-F238E27FC236}">
                <a16:creationId xmlns:a16="http://schemas.microsoft.com/office/drawing/2014/main" id="{97B77EAE-3026-47CB-A0A8-9DE3EF4F5D35}"/>
              </a:ext>
            </a:extLst>
          </p:cNvPr>
          <p:cNvSpPr/>
          <p:nvPr/>
        </p:nvSpPr>
        <p:spPr>
          <a:xfrm>
            <a:off x="2709962" y="4759499"/>
            <a:ext cx="1251454" cy="107884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4A44491-0FAA-4635-B873-751C376BB6B5}"/>
              </a:ext>
            </a:extLst>
          </p:cNvPr>
          <p:cNvSpPr/>
          <p:nvPr/>
        </p:nvSpPr>
        <p:spPr>
          <a:xfrm>
            <a:off x="2507461" y="4572952"/>
            <a:ext cx="1752207" cy="28974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Programmability</a:t>
            </a:r>
            <a:endParaRPr lang="zh-CN" altLang="en-US" dirty="0">
              <a:solidFill>
                <a:schemeClr val="tx1"/>
              </a:solidFill>
            </a:endParaRPr>
          </a:p>
        </p:txBody>
      </p:sp>
      <p:sp>
        <p:nvSpPr>
          <p:cNvPr id="20" name="矩形 19">
            <a:extLst>
              <a:ext uri="{FF2B5EF4-FFF2-40B4-BE49-F238E27FC236}">
                <a16:creationId xmlns:a16="http://schemas.microsoft.com/office/drawing/2014/main" id="{31B0B1D1-02C5-49DB-8831-B97F42ED5A27}"/>
              </a:ext>
            </a:extLst>
          </p:cNvPr>
          <p:cNvSpPr/>
          <p:nvPr/>
        </p:nvSpPr>
        <p:spPr>
          <a:xfrm>
            <a:off x="1836312" y="5704366"/>
            <a:ext cx="1110789" cy="2984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Efficiency</a:t>
            </a:r>
            <a:endParaRPr lang="zh-CN" altLang="en-US" dirty="0">
              <a:solidFill>
                <a:schemeClr val="tx1"/>
              </a:solidFill>
            </a:endParaRPr>
          </a:p>
        </p:txBody>
      </p:sp>
      <p:sp>
        <p:nvSpPr>
          <p:cNvPr id="21" name="矩形 20">
            <a:extLst>
              <a:ext uri="{FF2B5EF4-FFF2-40B4-BE49-F238E27FC236}">
                <a16:creationId xmlns:a16="http://schemas.microsoft.com/office/drawing/2014/main" id="{308AF6CC-9ED4-4BB8-AE81-402295064A97}"/>
              </a:ext>
            </a:extLst>
          </p:cNvPr>
          <p:cNvSpPr/>
          <p:nvPr/>
        </p:nvSpPr>
        <p:spPr>
          <a:xfrm>
            <a:off x="3724276" y="5704366"/>
            <a:ext cx="1403154" cy="32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Effectiveness</a:t>
            </a:r>
            <a:endParaRPr lang="zh-CN" altLang="en-US" dirty="0">
              <a:solidFill>
                <a:schemeClr val="tx1"/>
              </a:solidFill>
            </a:endParaRPr>
          </a:p>
        </p:txBody>
      </p:sp>
      <p:sp>
        <p:nvSpPr>
          <p:cNvPr id="22" name="文本框 23">
            <a:extLst>
              <a:ext uri="{FF2B5EF4-FFF2-40B4-BE49-F238E27FC236}">
                <a16:creationId xmlns:a16="http://schemas.microsoft.com/office/drawing/2014/main" id="{1E887713-B4F3-435D-96A2-48910D2E5EEA}"/>
              </a:ext>
            </a:extLst>
          </p:cNvPr>
          <p:cNvSpPr txBox="1"/>
          <p:nvPr/>
        </p:nvSpPr>
        <p:spPr>
          <a:xfrm>
            <a:off x="6000750" y="1755121"/>
            <a:ext cx="6026150" cy="461665"/>
          </a:xfrm>
          <a:prstGeom prst="rect">
            <a:avLst/>
          </a:prstGeom>
          <a:solidFill>
            <a:schemeClr val="accent2"/>
          </a:solidFill>
        </p:spPr>
        <p:txBody>
          <a:bodyPr wrap="square" rtlCol="0">
            <a:spAutoFit/>
          </a:bodyPr>
          <a:lstStyle/>
          <a:p>
            <a:r>
              <a:rPr lang="en-US" altLang="zh-CN" sz="2400" dirty="0">
                <a:solidFill>
                  <a:schemeClr val="lt1"/>
                </a:solidFill>
              </a:rPr>
              <a:t>TERP: Temporal Exposure Reduction Protection</a:t>
            </a:r>
            <a:endParaRPr lang="zh-CN" altLang="en-US" sz="2400" dirty="0">
              <a:solidFill>
                <a:schemeClr val="lt1"/>
              </a:solidFill>
            </a:endParaRPr>
          </a:p>
        </p:txBody>
      </p:sp>
      <p:sp>
        <p:nvSpPr>
          <p:cNvPr id="23" name="椭圆 22">
            <a:extLst>
              <a:ext uri="{FF2B5EF4-FFF2-40B4-BE49-F238E27FC236}">
                <a16:creationId xmlns:a16="http://schemas.microsoft.com/office/drawing/2014/main" id="{31341888-C6CA-4B68-B3D4-A4E7C6AF5F57}"/>
              </a:ext>
            </a:extLst>
          </p:cNvPr>
          <p:cNvSpPr/>
          <p:nvPr/>
        </p:nvSpPr>
        <p:spPr>
          <a:xfrm>
            <a:off x="2267987" y="5365933"/>
            <a:ext cx="2289268" cy="918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4D6F8B2-9246-44F1-944E-E100FA3841E5}"/>
              </a:ext>
            </a:extLst>
          </p:cNvPr>
          <p:cNvSpPr/>
          <p:nvPr/>
        </p:nvSpPr>
        <p:spPr>
          <a:xfrm>
            <a:off x="6483349" y="2640349"/>
            <a:ext cx="5419725" cy="709705"/>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920CD98-4232-4095-B770-1BDFA4C2B27E}"/>
              </a:ext>
            </a:extLst>
          </p:cNvPr>
          <p:cNvSpPr/>
          <p:nvPr/>
        </p:nvSpPr>
        <p:spPr>
          <a:xfrm>
            <a:off x="6414832" y="3470997"/>
            <a:ext cx="5419725" cy="709705"/>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2564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a:extLst>
              <a:ext uri="{FF2B5EF4-FFF2-40B4-BE49-F238E27FC236}">
                <a16:creationId xmlns:a16="http://schemas.microsoft.com/office/drawing/2014/main" id="{7E46548C-7D22-B540-9CD9-4503083A775A}"/>
              </a:ext>
            </a:extLst>
          </p:cNvPr>
          <p:cNvSpPr txBox="1">
            <a:spLocks/>
          </p:cNvSpPr>
          <p:nvPr/>
        </p:nvSpPr>
        <p:spPr>
          <a:xfrm>
            <a:off x="1799353" y="4099773"/>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attach (A) </a:t>
            </a:r>
            <a:endParaRPr lang="zh-CN" altLang="en-US" sz="2000" strike="sngStrike" dirty="0">
              <a:latin typeface="Sitka Banner" panose="02000505000000020004" pitchFamily="2" charset="0"/>
              <a:cs typeface="Times New Roman" panose="02020603050405020304" pitchFamily="18" charset="0"/>
            </a:endParaRPr>
          </a:p>
        </p:txBody>
      </p:sp>
      <p:sp>
        <p:nvSpPr>
          <p:cNvPr id="37" name="Content Placeholder 2">
            <a:extLst>
              <a:ext uri="{FF2B5EF4-FFF2-40B4-BE49-F238E27FC236}">
                <a16:creationId xmlns:a16="http://schemas.microsoft.com/office/drawing/2014/main" id="{2FF034E8-FEA7-D54D-BDCE-CFA2A19446BB}"/>
              </a:ext>
            </a:extLst>
          </p:cNvPr>
          <p:cNvSpPr txBox="1">
            <a:spLocks/>
          </p:cNvSpPr>
          <p:nvPr/>
        </p:nvSpPr>
        <p:spPr>
          <a:xfrm>
            <a:off x="1808194" y="3714730"/>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detach(A)</a:t>
            </a:r>
            <a:endParaRPr lang="zh-CN" altLang="en-US" sz="2000" strike="sngStrike" dirty="0">
              <a:latin typeface="Sitka Banner" panose="02000505000000020004" pitchFamily="2" charset="0"/>
              <a:cs typeface="Times New Roman" panose="02020603050405020304" pitchFamily="18" charset="0"/>
            </a:endParaRPr>
          </a:p>
        </p:txBody>
      </p:sp>
      <p:sp>
        <p:nvSpPr>
          <p:cNvPr id="4" name="Title 1">
            <a:extLst>
              <a:ext uri="{FF2B5EF4-FFF2-40B4-BE49-F238E27FC236}">
                <a16:creationId xmlns:a16="http://schemas.microsoft.com/office/drawing/2014/main" id="{00DF95CC-DBA7-D844-9122-A074FA542449}"/>
              </a:ext>
            </a:extLst>
          </p:cNvPr>
          <p:cNvSpPr txBox="1">
            <a:spLocks/>
          </p:cNvSpPr>
          <p:nvPr/>
        </p:nvSpPr>
        <p:spPr>
          <a:xfrm>
            <a:off x="554736" y="550257"/>
            <a:ext cx="11082528" cy="733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646B5F"/>
                </a:solidFill>
                <a:latin typeface="Rockwell" panose="02060603020205020403" pitchFamily="18" charset="0"/>
                <a:cs typeface="Times New Roman" panose="02020603050405020304" pitchFamily="18" charset="0"/>
              </a:rPr>
              <a:t>Exposure Window Combining</a:t>
            </a:r>
          </a:p>
        </p:txBody>
      </p:sp>
      <p:sp>
        <p:nvSpPr>
          <p:cNvPr id="3" name="Content Placeholder 2">
            <a:extLst>
              <a:ext uri="{FF2B5EF4-FFF2-40B4-BE49-F238E27FC236}">
                <a16:creationId xmlns:a16="http://schemas.microsoft.com/office/drawing/2014/main" id="{F53ED8CC-249F-EF42-A212-5D82EA171F6E}"/>
              </a:ext>
            </a:extLst>
          </p:cNvPr>
          <p:cNvSpPr txBox="1">
            <a:spLocks/>
          </p:cNvSpPr>
          <p:nvPr/>
        </p:nvSpPr>
        <p:spPr>
          <a:xfrm>
            <a:off x="739553" y="1399640"/>
            <a:ext cx="8336579" cy="147395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Code is inserted with small EW (2us) security goal.</a:t>
            </a:r>
          </a:p>
          <a:p>
            <a:pPr marL="0" indent="0">
              <a:buNone/>
            </a:pPr>
            <a:r>
              <a:rPr lang="en-US" altLang="zh-CN" sz="2000" dirty="0">
                <a:latin typeface="Sitka Banner" panose="02000505000000020004" pitchFamily="2" charset="0"/>
                <a:cs typeface="Times New Roman" panose="02020603050405020304" pitchFamily="18" charset="0"/>
              </a:rPr>
              <a:t>Dynamic combining to achieve the security goals</a:t>
            </a:r>
          </a:p>
          <a:p>
            <a:r>
              <a:rPr lang="en-US" altLang="zh-CN" sz="2000" dirty="0">
                <a:latin typeface="Sitka Banner" panose="02000505000000020004" pitchFamily="2" charset="0"/>
                <a:cs typeface="Times New Roman" panose="02020603050405020304" pitchFamily="18" charset="0"/>
              </a:rPr>
              <a:t>EW (randomization) (e.g., 40us)</a:t>
            </a:r>
          </a:p>
          <a:p>
            <a:r>
              <a:rPr lang="en-US" altLang="zh-CN" sz="2000" dirty="0">
                <a:latin typeface="Sitka Banner" panose="02000505000000020004" pitchFamily="2" charset="0"/>
                <a:cs typeface="Times New Roman" panose="02020603050405020304" pitchFamily="18" charset="0"/>
              </a:rPr>
              <a:t>TEW (permission) (e.g., 2us)</a:t>
            </a:r>
          </a:p>
        </p:txBody>
      </p:sp>
      <p:cxnSp>
        <p:nvCxnSpPr>
          <p:cNvPr id="5" name="Straight Connector 4">
            <a:extLst>
              <a:ext uri="{FF2B5EF4-FFF2-40B4-BE49-F238E27FC236}">
                <a16:creationId xmlns:a16="http://schemas.microsoft.com/office/drawing/2014/main" id="{21E1AB95-B8CF-764B-8A75-C183CFC330F5}"/>
              </a:ext>
            </a:extLst>
          </p:cNvPr>
          <p:cNvCxnSpPr>
            <a:cxnSpLocks/>
          </p:cNvCxnSpPr>
          <p:nvPr/>
        </p:nvCxnSpPr>
        <p:spPr>
          <a:xfrm>
            <a:off x="1659241" y="3073406"/>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F4EDAD-E414-FE42-BD99-81E646E1D4F2}"/>
              </a:ext>
            </a:extLst>
          </p:cNvPr>
          <p:cNvCxnSpPr>
            <a:cxnSpLocks/>
          </p:cNvCxnSpPr>
          <p:nvPr/>
        </p:nvCxnSpPr>
        <p:spPr>
          <a:xfrm>
            <a:off x="1628408" y="3389308"/>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D1CCA4-8A15-714D-9D93-DE06705E7A9B}"/>
              </a:ext>
            </a:extLst>
          </p:cNvPr>
          <p:cNvCxnSpPr>
            <a:cxnSpLocks/>
          </p:cNvCxnSpPr>
          <p:nvPr/>
        </p:nvCxnSpPr>
        <p:spPr>
          <a:xfrm>
            <a:off x="1628408" y="3722368"/>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B47C4FD-5343-0048-AE10-3C4267BBFA57}"/>
              </a:ext>
            </a:extLst>
          </p:cNvPr>
          <p:cNvCxnSpPr>
            <a:cxnSpLocks/>
          </p:cNvCxnSpPr>
          <p:nvPr/>
        </p:nvCxnSpPr>
        <p:spPr>
          <a:xfrm>
            <a:off x="1628407" y="4086716"/>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B815237-D3FC-F244-BC04-08F8EA3C8E81}"/>
              </a:ext>
            </a:extLst>
          </p:cNvPr>
          <p:cNvSpPr txBox="1">
            <a:spLocks/>
          </p:cNvSpPr>
          <p:nvPr/>
        </p:nvSpPr>
        <p:spPr>
          <a:xfrm>
            <a:off x="1810078" y="308734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12658681-5E6D-B640-8139-90D2043B93EB}"/>
              </a:ext>
            </a:extLst>
          </p:cNvPr>
          <p:cNvSpPr txBox="1">
            <a:spLocks/>
          </p:cNvSpPr>
          <p:nvPr/>
        </p:nvSpPr>
        <p:spPr>
          <a:xfrm>
            <a:off x="2014216" y="3394021"/>
            <a:ext cx="155776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Computation</a:t>
            </a:r>
            <a:endParaRPr lang="zh-CN" altLang="en-US" sz="2000" dirty="0">
              <a:latin typeface="Sitka Banner" panose="02000505000000020004" pitchFamily="2"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3057B709-1691-A443-A4B1-AD427C56800A}"/>
              </a:ext>
            </a:extLst>
          </p:cNvPr>
          <p:cNvSpPr txBox="1">
            <a:spLocks/>
          </p:cNvSpPr>
          <p:nvPr/>
        </p:nvSpPr>
        <p:spPr>
          <a:xfrm>
            <a:off x="1810078" y="372236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detach(A)</a:t>
            </a:r>
            <a:endParaRPr lang="zh-CN" altLang="en-US" sz="2000" dirty="0">
              <a:latin typeface="Sitka Banner" panose="02000505000000020004" pitchFamily="2"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4B8187B4-C029-3047-B7CD-CF96901E7016}"/>
              </a:ext>
            </a:extLst>
          </p:cNvPr>
          <p:cNvCxnSpPr>
            <a:cxnSpLocks/>
          </p:cNvCxnSpPr>
          <p:nvPr/>
        </p:nvCxnSpPr>
        <p:spPr>
          <a:xfrm>
            <a:off x="1628406" y="4426840"/>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98CE0ECD-5E5E-FD42-B16E-66DBF3FC4AAD}"/>
              </a:ext>
            </a:extLst>
          </p:cNvPr>
          <p:cNvSpPr txBox="1">
            <a:spLocks/>
          </p:cNvSpPr>
          <p:nvPr/>
        </p:nvSpPr>
        <p:spPr>
          <a:xfrm>
            <a:off x="4995501" y="2991594"/>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sp>
        <p:nvSpPr>
          <p:cNvPr id="19" name="Content Placeholder 2">
            <a:extLst>
              <a:ext uri="{FF2B5EF4-FFF2-40B4-BE49-F238E27FC236}">
                <a16:creationId xmlns:a16="http://schemas.microsoft.com/office/drawing/2014/main" id="{6365071F-CE37-3249-B67E-480BA7EB36F0}"/>
              </a:ext>
            </a:extLst>
          </p:cNvPr>
          <p:cNvSpPr txBox="1">
            <a:spLocks/>
          </p:cNvSpPr>
          <p:nvPr/>
        </p:nvSpPr>
        <p:spPr>
          <a:xfrm>
            <a:off x="5164473" y="3371520"/>
            <a:ext cx="1554369"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Computation</a:t>
            </a:r>
            <a:endParaRPr lang="zh-CN" altLang="en-US" sz="2000" dirty="0">
              <a:latin typeface="Sitka Banner" panose="02000505000000020004" pitchFamily="2" charset="0"/>
              <a:cs typeface="Times New Roman" panose="02020603050405020304" pitchFamily="18" charset="0"/>
            </a:endParaRPr>
          </a:p>
        </p:txBody>
      </p:sp>
      <p:sp>
        <p:nvSpPr>
          <p:cNvPr id="20" name="Content Placeholder 2">
            <a:extLst>
              <a:ext uri="{FF2B5EF4-FFF2-40B4-BE49-F238E27FC236}">
                <a16:creationId xmlns:a16="http://schemas.microsoft.com/office/drawing/2014/main" id="{EB2BE105-754A-1F42-B3D2-DF92634A2CFC}"/>
              </a:ext>
            </a:extLst>
          </p:cNvPr>
          <p:cNvSpPr txBox="1">
            <a:spLocks/>
          </p:cNvSpPr>
          <p:nvPr/>
        </p:nvSpPr>
        <p:spPr>
          <a:xfrm>
            <a:off x="4995500" y="3764187"/>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a:t>
            </a:r>
            <a:endParaRPr lang="zh-CN" altLang="en-US" sz="2000" dirty="0">
              <a:latin typeface="Sitka Banner" panose="02000505000000020004" pitchFamily="2"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33AE7606-BBA4-8440-BC41-0B7BA4D7C12F}"/>
              </a:ext>
            </a:extLst>
          </p:cNvPr>
          <p:cNvCxnSpPr>
            <a:cxnSpLocks/>
          </p:cNvCxnSpPr>
          <p:nvPr/>
        </p:nvCxnSpPr>
        <p:spPr>
          <a:xfrm>
            <a:off x="1628406" y="4772138"/>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6A80F0-86AB-2C4C-957C-EEA514909316}"/>
              </a:ext>
            </a:extLst>
          </p:cNvPr>
          <p:cNvCxnSpPr>
            <a:cxnSpLocks/>
          </p:cNvCxnSpPr>
          <p:nvPr/>
        </p:nvCxnSpPr>
        <p:spPr>
          <a:xfrm>
            <a:off x="1628406" y="5135414"/>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6BB02A-F28D-8848-A21A-9DEFD50894DB}"/>
              </a:ext>
            </a:extLst>
          </p:cNvPr>
          <p:cNvCxnSpPr/>
          <p:nvPr/>
        </p:nvCxnSpPr>
        <p:spPr>
          <a:xfrm>
            <a:off x="1544185" y="3175989"/>
            <a:ext cx="0" cy="19030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ED85544-69A8-F94A-A25B-18FFFDF11E9D}"/>
              </a:ext>
            </a:extLst>
          </p:cNvPr>
          <p:cNvSpPr txBox="1">
            <a:spLocks/>
          </p:cNvSpPr>
          <p:nvPr/>
        </p:nvSpPr>
        <p:spPr>
          <a:xfrm>
            <a:off x="385598" y="3989418"/>
            <a:ext cx="111150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Target Exposure Window</a:t>
            </a:r>
            <a:endParaRPr lang="zh-CN" altLang="en-US" sz="2000" dirty="0">
              <a:latin typeface="Sitka Banner" panose="02000505000000020004" pitchFamily="2" charset="0"/>
              <a:cs typeface="Times New Roman" panose="02020603050405020304" pitchFamily="18" charset="0"/>
            </a:endParaRPr>
          </a:p>
        </p:txBody>
      </p:sp>
      <p:sp>
        <p:nvSpPr>
          <p:cNvPr id="34" name="Content Placeholder 2">
            <a:extLst>
              <a:ext uri="{FF2B5EF4-FFF2-40B4-BE49-F238E27FC236}">
                <a16:creationId xmlns:a16="http://schemas.microsoft.com/office/drawing/2014/main" id="{0117F2B7-736E-FE4C-A986-83B12304BF4A}"/>
              </a:ext>
            </a:extLst>
          </p:cNvPr>
          <p:cNvSpPr txBox="1">
            <a:spLocks/>
          </p:cNvSpPr>
          <p:nvPr/>
        </p:nvSpPr>
        <p:spPr>
          <a:xfrm>
            <a:off x="1806211" y="4107959"/>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sp>
        <p:nvSpPr>
          <p:cNvPr id="35" name="Content Placeholder 2">
            <a:extLst>
              <a:ext uri="{FF2B5EF4-FFF2-40B4-BE49-F238E27FC236}">
                <a16:creationId xmlns:a16="http://schemas.microsoft.com/office/drawing/2014/main" id="{00409079-FA54-2746-A4F9-718D39ED0282}"/>
              </a:ext>
            </a:extLst>
          </p:cNvPr>
          <p:cNvSpPr txBox="1">
            <a:spLocks/>
          </p:cNvSpPr>
          <p:nvPr/>
        </p:nvSpPr>
        <p:spPr>
          <a:xfrm>
            <a:off x="1968646" y="4438181"/>
            <a:ext cx="155776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Computation</a:t>
            </a:r>
            <a:endParaRPr lang="zh-CN" altLang="en-US" sz="2000" dirty="0">
              <a:latin typeface="Sitka Banner" panose="02000505000000020004" pitchFamily="2" charset="0"/>
              <a:cs typeface="Times New Roman" panose="02020603050405020304" pitchFamily="18" charset="0"/>
            </a:endParaRPr>
          </a:p>
        </p:txBody>
      </p:sp>
      <p:sp>
        <p:nvSpPr>
          <p:cNvPr id="36" name="Content Placeholder 2">
            <a:extLst>
              <a:ext uri="{FF2B5EF4-FFF2-40B4-BE49-F238E27FC236}">
                <a16:creationId xmlns:a16="http://schemas.microsoft.com/office/drawing/2014/main" id="{FB76668C-46F0-CC47-920D-C7FE7C8490E8}"/>
              </a:ext>
            </a:extLst>
          </p:cNvPr>
          <p:cNvSpPr txBox="1">
            <a:spLocks/>
          </p:cNvSpPr>
          <p:nvPr/>
        </p:nvSpPr>
        <p:spPr>
          <a:xfrm>
            <a:off x="1776365" y="477213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a:t>
            </a:r>
            <a:endParaRPr lang="zh-CN" altLang="en-US" sz="2000" dirty="0">
              <a:latin typeface="Sitka Banner" panose="02000505000000020004" pitchFamily="2" charset="0"/>
              <a:cs typeface="Times New Roman" panose="02020603050405020304" pitchFamily="18" charset="0"/>
            </a:endParaRPr>
          </a:p>
        </p:txBody>
      </p:sp>
      <p:sp>
        <p:nvSpPr>
          <p:cNvPr id="39" name="Content Placeholder 2">
            <a:extLst>
              <a:ext uri="{FF2B5EF4-FFF2-40B4-BE49-F238E27FC236}">
                <a16:creationId xmlns:a16="http://schemas.microsoft.com/office/drawing/2014/main" id="{FF3C4135-6EB3-EF49-AA53-1466FA29CD7D}"/>
              </a:ext>
            </a:extLst>
          </p:cNvPr>
          <p:cNvSpPr txBox="1">
            <a:spLocks/>
          </p:cNvSpPr>
          <p:nvPr/>
        </p:nvSpPr>
        <p:spPr>
          <a:xfrm>
            <a:off x="868682" y="5875580"/>
            <a:ext cx="2330555"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Courier" pitchFamily="2" charset="0"/>
                <a:cs typeface="Times New Roman" panose="02020603050405020304" pitchFamily="18" charset="0"/>
              </a:rPr>
              <a:t>Full Combining</a:t>
            </a:r>
            <a:endParaRPr lang="zh-CN" altLang="en-US" sz="2000" b="1" dirty="0">
              <a:latin typeface="Courier" pitchFamily="2" charset="0"/>
              <a:cs typeface="Times New Roman" panose="02020603050405020304" pitchFamily="18" charset="0"/>
            </a:endParaRPr>
          </a:p>
        </p:txBody>
      </p:sp>
      <p:sp>
        <p:nvSpPr>
          <p:cNvPr id="40" name="Content Placeholder 2">
            <a:extLst>
              <a:ext uri="{FF2B5EF4-FFF2-40B4-BE49-F238E27FC236}">
                <a16:creationId xmlns:a16="http://schemas.microsoft.com/office/drawing/2014/main" id="{A1D33EC8-A915-D749-8D7D-C6E3ECDFAFDC}"/>
              </a:ext>
            </a:extLst>
          </p:cNvPr>
          <p:cNvSpPr txBox="1">
            <a:spLocks/>
          </p:cNvSpPr>
          <p:nvPr/>
        </p:nvSpPr>
        <p:spPr>
          <a:xfrm>
            <a:off x="4350567" y="5875580"/>
            <a:ext cx="2330555"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Courier" pitchFamily="2" charset="0"/>
                <a:cs typeface="Times New Roman" panose="02020603050405020304" pitchFamily="18" charset="0"/>
              </a:rPr>
              <a:t>Mis-combining</a:t>
            </a:r>
            <a:endParaRPr lang="zh-CN" altLang="en-US" sz="2000" b="1" dirty="0">
              <a:latin typeface="Courier" pitchFamily="2" charset="0"/>
              <a:cs typeface="Times New Roman" panose="02020603050405020304" pitchFamily="18" charset="0"/>
            </a:endParaRPr>
          </a:p>
        </p:txBody>
      </p:sp>
      <p:sp>
        <p:nvSpPr>
          <p:cNvPr id="42" name="Content Placeholder 2">
            <a:extLst>
              <a:ext uri="{FF2B5EF4-FFF2-40B4-BE49-F238E27FC236}">
                <a16:creationId xmlns:a16="http://schemas.microsoft.com/office/drawing/2014/main" id="{D4462EEE-C000-844C-A7BA-1D0961A17A86}"/>
              </a:ext>
            </a:extLst>
          </p:cNvPr>
          <p:cNvSpPr txBox="1">
            <a:spLocks/>
          </p:cNvSpPr>
          <p:nvPr/>
        </p:nvSpPr>
        <p:spPr>
          <a:xfrm>
            <a:off x="4995501" y="376308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detach (A)</a:t>
            </a:r>
            <a:endParaRPr lang="zh-CN" altLang="en-US" sz="2000" strike="sngStrike" dirty="0">
              <a:latin typeface="Sitka Banner" panose="02000505000000020004" pitchFamily="2"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A83A263-1CEC-6B48-A2D1-6855920C6683}"/>
              </a:ext>
            </a:extLst>
          </p:cNvPr>
          <p:cNvSpPr txBox="1">
            <a:spLocks/>
          </p:cNvSpPr>
          <p:nvPr/>
        </p:nvSpPr>
        <p:spPr>
          <a:xfrm>
            <a:off x="5164473" y="4075991"/>
            <a:ext cx="211609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Long Computation</a:t>
            </a:r>
            <a:endParaRPr lang="zh-CN" altLang="en-US" sz="2000" dirty="0">
              <a:latin typeface="Sitka Banner" panose="02000505000000020004" pitchFamily="2" charset="0"/>
              <a:cs typeface="Times New Roman" panose="02020603050405020304" pitchFamily="18" charset="0"/>
            </a:endParaRPr>
          </a:p>
        </p:txBody>
      </p:sp>
      <p:cxnSp>
        <p:nvCxnSpPr>
          <p:cNvPr id="45" name="Straight Arrow Connector 44">
            <a:extLst>
              <a:ext uri="{FF2B5EF4-FFF2-40B4-BE49-F238E27FC236}">
                <a16:creationId xmlns:a16="http://schemas.microsoft.com/office/drawing/2014/main" id="{E1EC4518-6B71-A44E-8BE7-4B76AE766DD3}"/>
              </a:ext>
            </a:extLst>
          </p:cNvPr>
          <p:cNvCxnSpPr>
            <a:cxnSpLocks/>
          </p:cNvCxnSpPr>
          <p:nvPr/>
        </p:nvCxnSpPr>
        <p:spPr>
          <a:xfrm>
            <a:off x="4820870" y="3151664"/>
            <a:ext cx="0" cy="162047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056F13FA-CD85-5741-BD0A-DF3CD29A65C4}"/>
              </a:ext>
            </a:extLst>
          </p:cNvPr>
          <p:cNvSpPr txBox="1">
            <a:spLocks/>
          </p:cNvSpPr>
          <p:nvPr/>
        </p:nvSpPr>
        <p:spPr>
          <a:xfrm>
            <a:off x="3652210" y="3740683"/>
            <a:ext cx="111150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Target Exposure Window</a:t>
            </a:r>
            <a:endParaRPr lang="zh-CN" altLang="en-US" sz="2000" dirty="0">
              <a:latin typeface="Sitka Banner" panose="02000505000000020004" pitchFamily="2" charset="0"/>
              <a:cs typeface="Times New Roman" panose="02020603050405020304" pitchFamily="18" charset="0"/>
            </a:endParaRPr>
          </a:p>
        </p:txBody>
      </p:sp>
      <p:sp>
        <p:nvSpPr>
          <p:cNvPr id="47" name="Content Placeholder 2">
            <a:extLst>
              <a:ext uri="{FF2B5EF4-FFF2-40B4-BE49-F238E27FC236}">
                <a16:creationId xmlns:a16="http://schemas.microsoft.com/office/drawing/2014/main" id="{33454F4E-C0CE-4541-ACE6-161F7A58C9F2}"/>
              </a:ext>
            </a:extLst>
          </p:cNvPr>
          <p:cNvSpPr txBox="1">
            <a:spLocks/>
          </p:cNvSpPr>
          <p:nvPr/>
        </p:nvSpPr>
        <p:spPr>
          <a:xfrm>
            <a:off x="5001915" y="4426840"/>
            <a:ext cx="1801178"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Auto-detach (A) </a:t>
            </a:r>
            <a:endParaRPr lang="zh-CN" altLang="en-US" sz="2000" dirty="0">
              <a:latin typeface="Sitka Banner" panose="02000505000000020004" pitchFamily="2" charset="0"/>
              <a:cs typeface="Times New Roman" panose="02020603050405020304" pitchFamily="18" charset="0"/>
            </a:endParaRPr>
          </a:p>
        </p:txBody>
      </p:sp>
      <p:sp>
        <p:nvSpPr>
          <p:cNvPr id="48" name="Content Placeholder 2">
            <a:extLst>
              <a:ext uri="{FF2B5EF4-FFF2-40B4-BE49-F238E27FC236}">
                <a16:creationId xmlns:a16="http://schemas.microsoft.com/office/drawing/2014/main" id="{4663D6CC-01C0-184A-8630-6E79A919AF9D}"/>
              </a:ext>
            </a:extLst>
          </p:cNvPr>
          <p:cNvSpPr txBox="1">
            <a:spLocks/>
          </p:cNvSpPr>
          <p:nvPr/>
        </p:nvSpPr>
        <p:spPr>
          <a:xfrm>
            <a:off x="7906230" y="5875580"/>
            <a:ext cx="2848567"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Courier" pitchFamily="2" charset="0"/>
                <a:cs typeface="Times New Roman" panose="02020603050405020304" pitchFamily="18" charset="0"/>
              </a:rPr>
              <a:t>Partial Combining</a:t>
            </a:r>
            <a:endParaRPr lang="zh-CN" altLang="en-US" sz="2000" b="1" dirty="0">
              <a:latin typeface="Courier" pitchFamily="2" charset="0"/>
              <a:cs typeface="Times New Roman" panose="02020603050405020304" pitchFamily="18" charset="0"/>
            </a:endParaRPr>
          </a:p>
        </p:txBody>
      </p:sp>
      <p:sp>
        <p:nvSpPr>
          <p:cNvPr id="49" name="Content Placeholder 2">
            <a:extLst>
              <a:ext uri="{FF2B5EF4-FFF2-40B4-BE49-F238E27FC236}">
                <a16:creationId xmlns:a16="http://schemas.microsoft.com/office/drawing/2014/main" id="{12A5F40B-532D-B141-B014-2087C28EA791}"/>
              </a:ext>
            </a:extLst>
          </p:cNvPr>
          <p:cNvSpPr txBox="1">
            <a:spLocks/>
          </p:cNvSpPr>
          <p:nvPr/>
        </p:nvSpPr>
        <p:spPr>
          <a:xfrm>
            <a:off x="8215719" y="3022174"/>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sp>
        <p:nvSpPr>
          <p:cNvPr id="50" name="Content Placeholder 2">
            <a:extLst>
              <a:ext uri="{FF2B5EF4-FFF2-40B4-BE49-F238E27FC236}">
                <a16:creationId xmlns:a16="http://schemas.microsoft.com/office/drawing/2014/main" id="{B627BDB6-0E0F-5441-857E-388436946F23}"/>
              </a:ext>
            </a:extLst>
          </p:cNvPr>
          <p:cNvSpPr txBox="1">
            <a:spLocks/>
          </p:cNvSpPr>
          <p:nvPr/>
        </p:nvSpPr>
        <p:spPr>
          <a:xfrm>
            <a:off x="8384691" y="3402100"/>
            <a:ext cx="1554369"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Computation</a:t>
            </a:r>
            <a:endParaRPr lang="zh-CN" altLang="en-US" sz="2000" dirty="0">
              <a:latin typeface="Sitka Banner" panose="02000505000000020004" pitchFamily="2" charset="0"/>
              <a:cs typeface="Times New Roman" panose="02020603050405020304" pitchFamily="18" charset="0"/>
            </a:endParaRPr>
          </a:p>
        </p:txBody>
      </p:sp>
      <p:sp>
        <p:nvSpPr>
          <p:cNvPr id="51" name="Content Placeholder 2">
            <a:extLst>
              <a:ext uri="{FF2B5EF4-FFF2-40B4-BE49-F238E27FC236}">
                <a16:creationId xmlns:a16="http://schemas.microsoft.com/office/drawing/2014/main" id="{A4DF3741-04A7-A94D-BC37-5FD774D93DC7}"/>
              </a:ext>
            </a:extLst>
          </p:cNvPr>
          <p:cNvSpPr txBox="1">
            <a:spLocks/>
          </p:cNvSpPr>
          <p:nvPr/>
        </p:nvSpPr>
        <p:spPr>
          <a:xfrm>
            <a:off x="8213835" y="3794601"/>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detach (A)</a:t>
            </a:r>
            <a:endParaRPr lang="zh-CN" altLang="en-US" sz="2000" strike="sngStrike" dirty="0">
              <a:latin typeface="Sitka Banner" panose="02000505000000020004" pitchFamily="2" charset="0"/>
              <a:cs typeface="Times New Roman" panose="02020603050405020304" pitchFamily="18" charset="0"/>
            </a:endParaRPr>
          </a:p>
        </p:txBody>
      </p:sp>
      <p:sp>
        <p:nvSpPr>
          <p:cNvPr id="52" name="Content Placeholder 2">
            <a:extLst>
              <a:ext uri="{FF2B5EF4-FFF2-40B4-BE49-F238E27FC236}">
                <a16:creationId xmlns:a16="http://schemas.microsoft.com/office/drawing/2014/main" id="{391DECC4-03E5-7643-B298-ED8FE60B2F4B}"/>
              </a:ext>
            </a:extLst>
          </p:cNvPr>
          <p:cNvSpPr txBox="1">
            <a:spLocks/>
          </p:cNvSpPr>
          <p:nvPr/>
        </p:nvSpPr>
        <p:spPr>
          <a:xfrm>
            <a:off x="8209026" y="3794601"/>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a:t>
            </a:r>
            <a:endParaRPr lang="zh-CN" altLang="en-US" sz="2000" dirty="0">
              <a:latin typeface="Sitka Banner" panose="02000505000000020004" pitchFamily="2" charset="0"/>
              <a:cs typeface="Times New Roman" panose="02020603050405020304" pitchFamily="18" charset="0"/>
            </a:endParaRPr>
          </a:p>
        </p:txBody>
      </p:sp>
      <p:sp>
        <p:nvSpPr>
          <p:cNvPr id="54" name="Content Placeholder 2">
            <a:extLst>
              <a:ext uri="{FF2B5EF4-FFF2-40B4-BE49-F238E27FC236}">
                <a16:creationId xmlns:a16="http://schemas.microsoft.com/office/drawing/2014/main" id="{EC242EDA-94F0-5041-AB78-F9F2A9FDA5A0}"/>
              </a:ext>
            </a:extLst>
          </p:cNvPr>
          <p:cNvSpPr txBox="1">
            <a:spLocks/>
          </p:cNvSpPr>
          <p:nvPr/>
        </p:nvSpPr>
        <p:spPr>
          <a:xfrm>
            <a:off x="8233703" y="4111636"/>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attach (A) </a:t>
            </a:r>
            <a:endParaRPr lang="zh-CN" altLang="en-US" sz="2000" strike="sngStrike" dirty="0">
              <a:latin typeface="Sitka Banner" panose="02000505000000020004" pitchFamily="2" charset="0"/>
              <a:cs typeface="Times New Roman" panose="02020603050405020304" pitchFamily="18" charset="0"/>
            </a:endParaRPr>
          </a:p>
        </p:txBody>
      </p:sp>
      <p:sp>
        <p:nvSpPr>
          <p:cNvPr id="55" name="Content Placeholder 2">
            <a:extLst>
              <a:ext uri="{FF2B5EF4-FFF2-40B4-BE49-F238E27FC236}">
                <a16:creationId xmlns:a16="http://schemas.microsoft.com/office/drawing/2014/main" id="{C23A0B9C-112C-3840-A08B-43AF29A0E9D4}"/>
              </a:ext>
            </a:extLst>
          </p:cNvPr>
          <p:cNvSpPr txBox="1">
            <a:spLocks/>
          </p:cNvSpPr>
          <p:nvPr/>
        </p:nvSpPr>
        <p:spPr>
          <a:xfrm>
            <a:off x="8233703" y="411825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9F0EBF0F-37C4-4443-AA53-7AC3D016AB47}"/>
              </a:ext>
            </a:extLst>
          </p:cNvPr>
          <p:cNvCxnSpPr>
            <a:cxnSpLocks/>
          </p:cNvCxnSpPr>
          <p:nvPr/>
        </p:nvCxnSpPr>
        <p:spPr>
          <a:xfrm>
            <a:off x="8189610" y="3098439"/>
            <a:ext cx="0" cy="162047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0CE29176-B88C-E341-8703-7BC000570A9B}"/>
              </a:ext>
            </a:extLst>
          </p:cNvPr>
          <p:cNvSpPr txBox="1">
            <a:spLocks/>
          </p:cNvSpPr>
          <p:nvPr/>
        </p:nvSpPr>
        <p:spPr>
          <a:xfrm>
            <a:off x="7020950" y="3687458"/>
            <a:ext cx="111150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Target Exposure window</a:t>
            </a:r>
            <a:endParaRPr lang="zh-CN" altLang="en-US" sz="2000" dirty="0">
              <a:latin typeface="Sitka Banner" panose="02000505000000020004" pitchFamily="2" charset="0"/>
              <a:cs typeface="Times New Roman" panose="02020603050405020304" pitchFamily="18" charset="0"/>
            </a:endParaRPr>
          </a:p>
        </p:txBody>
      </p:sp>
      <p:sp>
        <p:nvSpPr>
          <p:cNvPr id="58" name="Content Placeholder 2">
            <a:extLst>
              <a:ext uri="{FF2B5EF4-FFF2-40B4-BE49-F238E27FC236}">
                <a16:creationId xmlns:a16="http://schemas.microsoft.com/office/drawing/2014/main" id="{AD6FAB20-523C-154B-B97D-621E3681497B}"/>
              </a:ext>
            </a:extLst>
          </p:cNvPr>
          <p:cNvSpPr txBox="1">
            <a:spLocks/>
          </p:cNvSpPr>
          <p:nvPr/>
        </p:nvSpPr>
        <p:spPr>
          <a:xfrm>
            <a:off x="8286943" y="4408863"/>
            <a:ext cx="1801178"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Randomize (A) </a:t>
            </a:r>
            <a:endParaRPr lang="zh-CN" altLang="en-US" sz="2000" dirty="0">
              <a:latin typeface="Sitka Banner" panose="02000505000000020004" pitchFamily="2" charset="0"/>
              <a:cs typeface="Times New Roman" panose="02020603050405020304" pitchFamily="18" charset="0"/>
            </a:endParaRPr>
          </a:p>
        </p:txBody>
      </p:sp>
      <p:sp>
        <p:nvSpPr>
          <p:cNvPr id="61" name="Content Placeholder 2">
            <a:extLst>
              <a:ext uri="{FF2B5EF4-FFF2-40B4-BE49-F238E27FC236}">
                <a16:creationId xmlns:a16="http://schemas.microsoft.com/office/drawing/2014/main" id="{FBE72E6A-45E7-B444-ABAC-32FC06CE8EFC}"/>
              </a:ext>
            </a:extLst>
          </p:cNvPr>
          <p:cNvSpPr txBox="1">
            <a:spLocks/>
          </p:cNvSpPr>
          <p:nvPr/>
        </p:nvSpPr>
        <p:spPr>
          <a:xfrm>
            <a:off x="8295177" y="4778945"/>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a:t>
            </a:r>
            <a:endParaRPr lang="zh-CN" altLang="en-US" sz="2000" dirty="0">
              <a:latin typeface="Sitka Banner" panose="02000505000000020004" pitchFamily="2" charset="0"/>
              <a:cs typeface="Times New Roman" panose="02020603050405020304" pitchFamily="18" charset="0"/>
            </a:endParaRPr>
          </a:p>
        </p:txBody>
      </p:sp>
      <p:sp>
        <p:nvSpPr>
          <p:cNvPr id="62" name="Slide Number Placeholder 61">
            <a:extLst>
              <a:ext uri="{FF2B5EF4-FFF2-40B4-BE49-F238E27FC236}">
                <a16:creationId xmlns:a16="http://schemas.microsoft.com/office/drawing/2014/main" id="{FF05C680-C2AF-7042-A449-5B1CABA8E821}"/>
              </a:ext>
            </a:extLst>
          </p:cNvPr>
          <p:cNvSpPr>
            <a:spLocks noGrp="1"/>
          </p:cNvSpPr>
          <p:nvPr>
            <p:ph type="sldNum" sz="quarter" idx="12"/>
          </p:nvPr>
        </p:nvSpPr>
        <p:spPr/>
        <p:txBody>
          <a:bodyPr/>
          <a:lstStyle/>
          <a:p>
            <a:fld id="{A88F1DB0-8B43-D941-A153-7F9DB752BDF8}" type="slidenum">
              <a:rPr lang="en-CN" smtClean="0"/>
              <a:t>47</a:t>
            </a:fld>
            <a:endParaRPr lang="en-CN"/>
          </a:p>
        </p:txBody>
      </p:sp>
      <p:sp>
        <p:nvSpPr>
          <p:cNvPr id="44" name="Frame 14">
            <a:extLst>
              <a:ext uri="{FF2B5EF4-FFF2-40B4-BE49-F238E27FC236}">
                <a16:creationId xmlns:a16="http://schemas.microsoft.com/office/drawing/2014/main" id="{1E521B8F-1793-4774-A2D4-DF3386184FF9}"/>
              </a:ext>
            </a:extLst>
          </p:cNvPr>
          <p:cNvSpPr/>
          <p:nvPr/>
        </p:nvSpPr>
        <p:spPr>
          <a:xfrm>
            <a:off x="1754025" y="3740682"/>
            <a:ext cx="1210021" cy="722293"/>
          </a:xfrm>
          <a:prstGeom prst="frame">
            <a:avLst>
              <a:gd name="adj1" fmla="val 2083"/>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3" name="Frame 14">
            <a:extLst>
              <a:ext uri="{FF2B5EF4-FFF2-40B4-BE49-F238E27FC236}">
                <a16:creationId xmlns:a16="http://schemas.microsoft.com/office/drawing/2014/main" id="{F87ED5F6-5435-40FD-806E-FD12E8AF5137}"/>
              </a:ext>
            </a:extLst>
          </p:cNvPr>
          <p:cNvSpPr/>
          <p:nvPr/>
        </p:nvSpPr>
        <p:spPr>
          <a:xfrm>
            <a:off x="5050856" y="3789571"/>
            <a:ext cx="1210021" cy="345197"/>
          </a:xfrm>
          <a:prstGeom prst="frame">
            <a:avLst>
              <a:gd name="adj1" fmla="val 2083"/>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9" name="Frame 14">
            <a:extLst>
              <a:ext uri="{FF2B5EF4-FFF2-40B4-BE49-F238E27FC236}">
                <a16:creationId xmlns:a16="http://schemas.microsoft.com/office/drawing/2014/main" id="{FDCB29E8-8096-46FF-9E87-7FF55DF7F4AB}"/>
              </a:ext>
            </a:extLst>
          </p:cNvPr>
          <p:cNvSpPr/>
          <p:nvPr/>
        </p:nvSpPr>
        <p:spPr>
          <a:xfrm>
            <a:off x="8283026" y="3816299"/>
            <a:ext cx="1146724" cy="646676"/>
          </a:xfrm>
          <a:prstGeom prst="frame">
            <a:avLst>
              <a:gd name="adj1" fmla="val 2083"/>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3" name="Rectangle: Rounded Corners 43">
            <a:extLst>
              <a:ext uri="{FF2B5EF4-FFF2-40B4-BE49-F238E27FC236}">
                <a16:creationId xmlns:a16="http://schemas.microsoft.com/office/drawing/2014/main" id="{277B886B-7110-465B-9265-10B632984012}"/>
              </a:ext>
            </a:extLst>
          </p:cNvPr>
          <p:cNvSpPr/>
          <p:nvPr/>
        </p:nvSpPr>
        <p:spPr>
          <a:xfrm>
            <a:off x="3793767" y="2969345"/>
            <a:ext cx="3750031"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How to silent attach/detach? </a:t>
            </a:r>
            <a:endParaRPr lang="zh-CN" altLang="en-US" dirty="0"/>
          </a:p>
        </p:txBody>
      </p:sp>
    </p:spTree>
    <p:extLst>
      <p:ext uri="{BB962C8B-B14F-4D97-AF65-F5344CB8AC3E}">
        <p14:creationId xmlns:p14="http://schemas.microsoft.com/office/powerpoint/2010/main" val="320730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1" nodeType="clickEffect">
                                  <p:stCondLst>
                                    <p:cond delay="0"/>
                                  </p:stCondLst>
                                  <p:childTnLst>
                                    <p:animEffect transition="out" filter="blinds(horizontal)">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3" presetClass="exit" presetSubtype="10" fill="hold" grpId="1" nodeType="withEffect">
                                  <p:stCondLst>
                                    <p:cond delay="0"/>
                                  </p:stCondLst>
                                  <p:childTnLst>
                                    <p:animEffect transition="out" filter="blinds(horizontal)">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3" presetClass="exit" presetSubtype="10" fill="hold" grpId="1" nodeType="withEffect">
                                  <p:stCondLst>
                                    <p:cond delay="0"/>
                                  </p:stCondLst>
                                  <p:childTnLst>
                                    <p:animEffect transition="out" filter="blinds(horizontal)">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9"/>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51"/>
                                        </p:tgtEl>
                                        <p:attrNameLst>
                                          <p:attrName>style.visibility</p:attrName>
                                        </p:attrNameLst>
                                      </p:cBhvr>
                                      <p:to>
                                        <p:strVal val="visible"/>
                                      </p:to>
                                    </p:set>
                                  </p:childTnLst>
                                </p:cTn>
                              </p:par>
                              <p:par>
                                <p:cTn id="106" presetID="3" presetClass="exit" presetSubtype="10" fill="hold" grpId="1" nodeType="withEffect">
                                  <p:stCondLst>
                                    <p:cond delay="0"/>
                                  </p:stCondLst>
                                  <p:childTnLst>
                                    <p:animEffect transition="out" filter="blinds(horizontal)">
                                      <p:cBhvr>
                                        <p:cTn id="107" dur="500"/>
                                        <p:tgtEl>
                                          <p:spTgt spid="52"/>
                                        </p:tgtEl>
                                      </p:cBhvr>
                                    </p:animEffect>
                                    <p:set>
                                      <p:cBhvr>
                                        <p:cTn id="108" dur="1" fill="hold">
                                          <p:stCondLst>
                                            <p:cond delay="499"/>
                                          </p:stCondLst>
                                        </p:cTn>
                                        <p:tgtEl>
                                          <p:spTgt spid="52"/>
                                        </p:tgtEl>
                                        <p:attrNameLst>
                                          <p:attrName>style.visibility</p:attrName>
                                        </p:attrNameLst>
                                      </p:cBhvr>
                                      <p:to>
                                        <p:strVal val="hidden"/>
                                      </p:to>
                                    </p:set>
                                  </p:childTnLst>
                                </p:cTn>
                              </p:par>
                              <p:par>
                                <p:cTn id="109" presetID="3" presetClass="exit" presetSubtype="10" fill="hold" grpId="1" nodeType="withEffect">
                                  <p:stCondLst>
                                    <p:cond delay="0"/>
                                  </p:stCondLst>
                                  <p:childTnLst>
                                    <p:animEffect transition="out" filter="blinds(horizontal)">
                                      <p:cBhvr>
                                        <p:cTn id="110" dur="500"/>
                                        <p:tgtEl>
                                          <p:spTgt spid="55"/>
                                        </p:tgtEl>
                                      </p:cBhvr>
                                    </p:animEffect>
                                    <p:set>
                                      <p:cBhvr>
                                        <p:cTn id="111" dur="1" fill="hold">
                                          <p:stCondLst>
                                            <p:cond delay="499"/>
                                          </p:stCondLst>
                                        </p:cTn>
                                        <p:tgtEl>
                                          <p:spTgt spid="55"/>
                                        </p:tgtEl>
                                        <p:attrNameLst>
                                          <p:attrName>style.visibility</p:attrName>
                                        </p:attrNameLst>
                                      </p:cBhvr>
                                      <p:to>
                                        <p:strVal val="hidden"/>
                                      </p:to>
                                    </p:set>
                                  </p:childTnLst>
                                </p:cTn>
                              </p:par>
                              <p:par>
                                <p:cTn id="112" presetID="1" presetClass="entr" presetSubtype="0" fill="hold" grpId="0" nodeType="withEffect">
                                  <p:stCondLst>
                                    <p:cond delay="0"/>
                                  </p:stCondLst>
                                  <p:childTnLst>
                                    <p:set>
                                      <p:cBhvr>
                                        <p:cTn id="113" dur="1" fill="hold">
                                          <p:stCondLst>
                                            <p:cond delay="0"/>
                                          </p:stCondLst>
                                        </p:cTn>
                                        <p:tgtEl>
                                          <p:spTgt spid="5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57"/>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58"/>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61"/>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44"/>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59"/>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7" grpId="0"/>
      <p:bldP spid="11" grpId="0"/>
      <p:bldP spid="12" grpId="0"/>
      <p:bldP spid="13" grpId="0"/>
      <p:bldP spid="13" grpId="1"/>
      <p:bldP spid="18" grpId="0"/>
      <p:bldP spid="19" grpId="0"/>
      <p:bldP spid="20" grpId="0"/>
      <p:bldP spid="20" grpId="1"/>
      <p:bldP spid="28" grpId="0"/>
      <p:bldP spid="34" grpId="0"/>
      <p:bldP spid="34" grpId="1"/>
      <p:bldP spid="35" grpId="0"/>
      <p:bldP spid="36" grpId="0"/>
      <p:bldP spid="39" grpId="0"/>
      <p:bldP spid="40" grpId="0"/>
      <p:bldP spid="42" grpId="0"/>
      <p:bldP spid="43" grpId="0"/>
      <p:bldP spid="46" grpId="0"/>
      <p:bldP spid="47" grpId="0"/>
      <p:bldP spid="48" grpId="0"/>
      <p:bldP spid="49" grpId="0"/>
      <p:bldP spid="50" grpId="0"/>
      <p:bldP spid="51" grpId="0"/>
      <p:bldP spid="52" grpId="0"/>
      <p:bldP spid="52" grpId="1"/>
      <p:bldP spid="54" grpId="0"/>
      <p:bldP spid="55" grpId="0"/>
      <p:bldP spid="55" grpId="1"/>
      <p:bldP spid="57" grpId="0"/>
      <p:bldP spid="58" grpId="0"/>
      <p:bldP spid="61" grpId="0"/>
      <p:bldP spid="44" grpId="0" animBg="1"/>
      <p:bldP spid="53" grpId="0" animBg="1"/>
      <p:bldP spid="59" grpId="0" animBg="1"/>
      <p:bldP spid="6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DF95CC-DBA7-D844-9122-A074FA542449}"/>
              </a:ext>
            </a:extLst>
          </p:cNvPr>
          <p:cNvSpPr txBox="1">
            <a:spLocks/>
          </p:cNvSpPr>
          <p:nvPr/>
        </p:nvSpPr>
        <p:spPr>
          <a:xfrm>
            <a:off x="554736" y="550257"/>
            <a:ext cx="11082528" cy="733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646B5F"/>
                </a:solidFill>
                <a:latin typeface="Rockwell" panose="02060603020205020403" pitchFamily="18" charset="0"/>
                <a:cs typeface="Times New Roman" panose="02020603050405020304" pitchFamily="18" charset="0"/>
              </a:rPr>
              <a:t>Architectural Support</a:t>
            </a:r>
          </a:p>
        </p:txBody>
      </p:sp>
      <p:graphicFrame>
        <p:nvGraphicFramePr>
          <p:cNvPr id="2" name="Table 2">
            <a:extLst>
              <a:ext uri="{FF2B5EF4-FFF2-40B4-BE49-F238E27FC236}">
                <a16:creationId xmlns:a16="http://schemas.microsoft.com/office/drawing/2014/main" id="{1F5127B2-78FF-1649-B332-DC0ED49C94E3}"/>
              </a:ext>
            </a:extLst>
          </p:cNvPr>
          <p:cNvGraphicFramePr>
            <a:graphicFrameLocks noGrp="1"/>
          </p:cNvGraphicFramePr>
          <p:nvPr/>
        </p:nvGraphicFramePr>
        <p:xfrm>
          <a:off x="6716597" y="1857597"/>
          <a:ext cx="5424603" cy="2123440"/>
        </p:xfrm>
        <a:graphic>
          <a:graphicData uri="http://schemas.openxmlformats.org/drawingml/2006/table">
            <a:tbl>
              <a:tblPr firstRow="1" bandRow="1">
                <a:tableStyleId>{5C22544A-7EE6-4342-B048-85BDC9FD1C3A}</a:tableStyleId>
              </a:tblPr>
              <a:tblGrid>
                <a:gridCol w="947661">
                  <a:extLst>
                    <a:ext uri="{9D8B030D-6E8A-4147-A177-3AD203B41FA5}">
                      <a16:colId xmlns:a16="http://schemas.microsoft.com/office/drawing/2014/main" val="3460227165"/>
                    </a:ext>
                  </a:extLst>
                </a:gridCol>
                <a:gridCol w="1211560">
                  <a:extLst>
                    <a:ext uri="{9D8B030D-6E8A-4147-A177-3AD203B41FA5}">
                      <a16:colId xmlns:a16="http://schemas.microsoft.com/office/drawing/2014/main" val="3010268772"/>
                    </a:ext>
                  </a:extLst>
                </a:gridCol>
                <a:gridCol w="1930721">
                  <a:extLst>
                    <a:ext uri="{9D8B030D-6E8A-4147-A177-3AD203B41FA5}">
                      <a16:colId xmlns:a16="http://schemas.microsoft.com/office/drawing/2014/main" val="457868229"/>
                    </a:ext>
                  </a:extLst>
                </a:gridCol>
                <a:gridCol w="1334661">
                  <a:extLst>
                    <a:ext uri="{9D8B030D-6E8A-4147-A177-3AD203B41FA5}">
                      <a16:colId xmlns:a16="http://schemas.microsoft.com/office/drawing/2014/main" val="3110437246"/>
                    </a:ext>
                  </a:extLst>
                </a:gridCol>
              </a:tblGrid>
              <a:tr h="370840">
                <a:tc>
                  <a:txBody>
                    <a:bodyPr/>
                    <a:lstStyle/>
                    <a:p>
                      <a:r>
                        <a:rPr lang="en-CN" dirty="0"/>
                        <a:t>PMOID</a:t>
                      </a:r>
                    </a:p>
                  </a:txBody>
                  <a:tcPr/>
                </a:tc>
                <a:tc>
                  <a:txBody>
                    <a:bodyPr/>
                    <a:lstStyle/>
                    <a:p>
                      <a:r>
                        <a:rPr lang="en-CN" dirty="0"/>
                        <a:t>Time stamp (TS)</a:t>
                      </a:r>
                    </a:p>
                  </a:txBody>
                  <a:tcPr/>
                </a:tc>
                <a:tc>
                  <a:txBody>
                    <a:bodyPr/>
                    <a:lstStyle/>
                    <a:p>
                      <a:r>
                        <a:rPr lang="en-CN" dirty="0"/>
                        <a:t>Counter of attached threads</a:t>
                      </a:r>
                    </a:p>
                  </a:txBody>
                  <a:tcPr/>
                </a:tc>
                <a:tc>
                  <a:txBody>
                    <a:bodyPr/>
                    <a:lstStyle/>
                    <a:p>
                      <a:r>
                        <a:rPr lang="en-CN" dirty="0"/>
                        <a:t>Delayed detach</a:t>
                      </a:r>
                      <a:r>
                        <a:rPr lang="en-US" dirty="0"/>
                        <a:t> (DD)</a:t>
                      </a:r>
                      <a:endParaRPr lang="en-CN" dirty="0"/>
                    </a:p>
                  </a:txBody>
                  <a:tcPr/>
                </a:tc>
                <a:extLst>
                  <a:ext uri="{0D108BD9-81ED-4DB2-BD59-A6C34878D82A}">
                    <a16:rowId xmlns:a16="http://schemas.microsoft.com/office/drawing/2014/main" val="2728380416"/>
                  </a:ext>
                </a:extLst>
              </a:tr>
              <a:tr h="370840">
                <a:tc>
                  <a:txBody>
                    <a:bodyPr/>
                    <a:lstStyle/>
                    <a:p>
                      <a:r>
                        <a:rPr lang="en-CN" dirty="0"/>
                        <a:t>100</a:t>
                      </a:r>
                    </a:p>
                  </a:txBody>
                  <a:tcPr/>
                </a:tc>
                <a:tc>
                  <a:txBody>
                    <a:bodyPr/>
                    <a:lstStyle/>
                    <a:p>
                      <a:r>
                        <a:rPr lang="en-CN" dirty="0"/>
                        <a:t>3</a:t>
                      </a:r>
                    </a:p>
                  </a:txBody>
                  <a:tcPr/>
                </a:tc>
                <a:tc>
                  <a:txBody>
                    <a:bodyPr/>
                    <a:lstStyle/>
                    <a:p>
                      <a:r>
                        <a:rPr lang="en-CN" dirty="0"/>
                        <a:t>0</a:t>
                      </a:r>
                    </a:p>
                  </a:txBody>
                  <a:tcPr/>
                </a:tc>
                <a:tc>
                  <a:txBody>
                    <a:bodyPr/>
                    <a:lstStyle/>
                    <a:p>
                      <a:r>
                        <a:rPr lang="en-CN" dirty="0"/>
                        <a:t>1</a:t>
                      </a:r>
                    </a:p>
                  </a:txBody>
                  <a:tcPr/>
                </a:tc>
                <a:extLst>
                  <a:ext uri="{0D108BD9-81ED-4DB2-BD59-A6C34878D82A}">
                    <a16:rowId xmlns:a16="http://schemas.microsoft.com/office/drawing/2014/main" val="2354707900"/>
                  </a:ext>
                </a:extLst>
              </a:tr>
              <a:tr h="370840">
                <a:tc>
                  <a:txBody>
                    <a:bodyPr/>
                    <a:lstStyle/>
                    <a:p>
                      <a:r>
                        <a:rPr lang="en-CN" dirty="0"/>
                        <a:t>200</a:t>
                      </a:r>
                    </a:p>
                  </a:txBody>
                  <a:tcPr/>
                </a:tc>
                <a:tc>
                  <a:txBody>
                    <a:bodyPr/>
                    <a:lstStyle/>
                    <a:p>
                      <a:r>
                        <a:rPr lang="en-CN" dirty="0"/>
                        <a:t>5</a:t>
                      </a:r>
                    </a:p>
                  </a:txBody>
                  <a:tcPr/>
                </a:tc>
                <a:tc>
                  <a:txBody>
                    <a:bodyPr/>
                    <a:lstStyle/>
                    <a:p>
                      <a:r>
                        <a:rPr lang="en-CN" dirty="0"/>
                        <a:t>2</a:t>
                      </a:r>
                    </a:p>
                  </a:txBody>
                  <a:tcPr/>
                </a:tc>
                <a:tc>
                  <a:txBody>
                    <a:bodyPr/>
                    <a:lstStyle/>
                    <a:p>
                      <a:r>
                        <a:rPr lang="en-CN" dirty="0"/>
                        <a:t>0</a:t>
                      </a:r>
                    </a:p>
                  </a:txBody>
                  <a:tcPr/>
                </a:tc>
                <a:extLst>
                  <a:ext uri="{0D108BD9-81ED-4DB2-BD59-A6C34878D82A}">
                    <a16:rowId xmlns:a16="http://schemas.microsoft.com/office/drawing/2014/main" val="3795902657"/>
                  </a:ext>
                </a:extLst>
              </a:tr>
              <a:tr h="370840">
                <a:tc>
                  <a:txBody>
                    <a:bodyPr/>
                    <a:lstStyle/>
                    <a:p>
                      <a:endParaRPr lang="en-CN" dirty="0"/>
                    </a:p>
                  </a:txBody>
                  <a:tcPr/>
                </a:tc>
                <a:tc>
                  <a:txBody>
                    <a:bodyPr/>
                    <a:lstStyle/>
                    <a:p>
                      <a:endParaRPr lang="en-CN"/>
                    </a:p>
                  </a:txBody>
                  <a:tcPr/>
                </a:tc>
                <a:tc>
                  <a:txBody>
                    <a:bodyPr/>
                    <a:lstStyle/>
                    <a:p>
                      <a:endParaRPr lang="en-CN"/>
                    </a:p>
                  </a:txBody>
                  <a:tcPr/>
                </a:tc>
                <a:tc>
                  <a:txBody>
                    <a:bodyPr/>
                    <a:lstStyle/>
                    <a:p>
                      <a:endParaRPr lang="en-CN"/>
                    </a:p>
                  </a:txBody>
                  <a:tcPr/>
                </a:tc>
                <a:extLst>
                  <a:ext uri="{0D108BD9-81ED-4DB2-BD59-A6C34878D82A}">
                    <a16:rowId xmlns:a16="http://schemas.microsoft.com/office/drawing/2014/main" val="1655983992"/>
                  </a:ext>
                </a:extLst>
              </a:tr>
              <a:tr h="370840">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763946092"/>
                  </a:ext>
                </a:extLst>
              </a:tr>
            </a:tbl>
          </a:graphicData>
        </a:graphic>
      </p:graphicFrame>
      <p:sp>
        <p:nvSpPr>
          <p:cNvPr id="5" name="Content Placeholder 2">
            <a:extLst>
              <a:ext uri="{FF2B5EF4-FFF2-40B4-BE49-F238E27FC236}">
                <a16:creationId xmlns:a16="http://schemas.microsoft.com/office/drawing/2014/main" id="{6B9C8E8F-72AF-8942-B24D-32681195E76E}"/>
              </a:ext>
            </a:extLst>
          </p:cNvPr>
          <p:cNvSpPr txBox="1">
            <a:spLocks/>
          </p:cNvSpPr>
          <p:nvPr/>
        </p:nvSpPr>
        <p:spPr>
          <a:xfrm>
            <a:off x="8100550" y="1404349"/>
            <a:ext cx="2864460"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Sitka Banner" panose="02000505000000020004" pitchFamily="2" charset="0"/>
                <a:cs typeface="Times New Roman" panose="02020603050405020304" pitchFamily="18" charset="0"/>
              </a:rPr>
              <a:t>Circular Buffer</a:t>
            </a:r>
            <a:endParaRPr lang="zh-CN" altLang="en-US" dirty="0">
              <a:latin typeface="Sitka Banner" panose="02000505000000020004" pitchFamily="2"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C489ECD4-DF1C-3641-AA76-16BB3284AC0F}"/>
              </a:ext>
            </a:extLst>
          </p:cNvPr>
          <p:cNvSpPr txBox="1">
            <a:spLocks/>
          </p:cNvSpPr>
          <p:nvPr/>
        </p:nvSpPr>
        <p:spPr>
          <a:xfrm>
            <a:off x="3221687" y="3105473"/>
            <a:ext cx="1844606"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(300, RW)</a:t>
            </a:r>
            <a:endParaRPr lang="zh-CN" altLang="en-US" sz="2000" dirty="0">
              <a:latin typeface="Sitka Banner" panose="02000505000000020004" pitchFamily="2" charset="0"/>
              <a:cs typeface="Times New Roman" panose="02020603050405020304" pitchFamily="18" charset="0"/>
            </a:endParaRPr>
          </a:p>
        </p:txBody>
      </p:sp>
      <p:sp>
        <p:nvSpPr>
          <p:cNvPr id="7" name="Right Arrow 6">
            <a:extLst>
              <a:ext uri="{FF2B5EF4-FFF2-40B4-BE49-F238E27FC236}">
                <a16:creationId xmlns:a16="http://schemas.microsoft.com/office/drawing/2014/main" id="{424B5E15-73E2-EC47-9785-F679D2D2D17B}"/>
              </a:ext>
            </a:extLst>
          </p:cNvPr>
          <p:cNvSpPr/>
          <p:nvPr/>
        </p:nvSpPr>
        <p:spPr>
          <a:xfrm>
            <a:off x="5603728" y="3117593"/>
            <a:ext cx="511701" cy="387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Slide Number Placeholder 18">
            <a:extLst>
              <a:ext uri="{FF2B5EF4-FFF2-40B4-BE49-F238E27FC236}">
                <a16:creationId xmlns:a16="http://schemas.microsoft.com/office/drawing/2014/main" id="{93C85C1A-C9A3-214A-9577-8CD18645EB1D}"/>
              </a:ext>
            </a:extLst>
          </p:cNvPr>
          <p:cNvSpPr>
            <a:spLocks noGrp="1"/>
          </p:cNvSpPr>
          <p:nvPr>
            <p:ph type="sldNum" sz="quarter" idx="12"/>
          </p:nvPr>
        </p:nvSpPr>
        <p:spPr/>
        <p:txBody>
          <a:bodyPr/>
          <a:lstStyle/>
          <a:p>
            <a:fld id="{A88F1DB0-8B43-D941-A153-7F9DB752BDF8}" type="slidenum">
              <a:rPr lang="en-CN" smtClean="0"/>
              <a:t>48</a:t>
            </a:fld>
            <a:endParaRPr lang="en-CN"/>
          </a:p>
        </p:txBody>
      </p:sp>
      <p:sp>
        <p:nvSpPr>
          <p:cNvPr id="20" name="Content Placeholder 2">
            <a:extLst>
              <a:ext uri="{FF2B5EF4-FFF2-40B4-BE49-F238E27FC236}">
                <a16:creationId xmlns:a16="http://schemas.microsoft.com/office/drawing/2014/main" id="{9EBBC6E3-FA6F-4382-ABCE-8E5404F8BBAF}"/>
              </a:ext>
            </a:extLst>
          </p:cNvPr>
          <p:cNvSpPr txBox="1">
            <a:spLocks/>
          </p:cNvSpPr>
          <p:nvPr/>
        </p:nvSpPr>
        <p:spPr>
          <a:xfrm>
            <a:off x="369816" y="2078602"/>
            <a:ext cx="1502960" cy="37084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Sitka Banner" panose="02000505000000020004" pitchFamily="2" charset="0"/>
                <a:cs typeface="Times New Roman" panose="02020603050405020304" pitchFamily="18" charset="0"/>
              </a:rPr>
              <a:t>Cond_Attach</a:t>
            </a:r>
            <a:endParaRPr lang="zh-CN" altLang="en-US" sz="2000" dirty="0">
              <a:latin typeface="Sitka Banner" panose="02000505000000020004" pitchFamily="2" charset="0"/>
              <a:cs typeface="Times New Roman" panose="02020603050405020304" pitchFamily="18" charset="0"/>
            </a:endParaRPr>
          </a:p>
        </p:txBody>
      </p:sp>
      <p:cxnSp>
        <p:nvCxnSpPr>
          <p:cNvPr id="21" name="直接箭头连接符 15">
            <a:extLst>
              <a:ext uri="{FF2B5EF4-FFF2-40B4-BE49-F238E27FC236}">
                <a16:creationId xmlns:a16="http://schemas.microsoft.com/office/drawing/2014/main" id="{67F56B15-3AD8-460C-9FEE-47C1097E7B80}"/>
              </a:ext>
            </a:extLst>
          </p:cNvPr>
          <p:cNvCxnSpPr>
            <a:cxnSpLocks/>
          </p:cNvCxnSpPr>
          <p:nvPr/>
        </p:nvCxnSpPr>
        <p:spPr>
          <a:xfrm>
            <a:off x="1872776" y="2278351"/>
            <a:ext cx="55927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流程图: 决策 24">
            <a:extLst>
              <a:ext uri="{FF2B5EF4-FFF2-40B4-BE49-F238E27FC236}">
                <a16:creationId xmlns:a16="http://schemas.microsoft.com/office/drawing/2014/main" id="{D6C86096-3666-4278-8D38-E24EF81B00D1}"/>
              </a:ext>
            </a:extLst>
          </p:cNvPr>
          <p:cNvSpPr/>
          <p:nvPr/>
        </p:nvSpPr>
        <p:spPr>
          <a:xfrm>
            <a:off x="2463325" y="2000539"/>
            <a:ext cx="2054225" cy="55562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Attached?</a:t>
            </a:r>
            <a:endParaRPr lang="zh-CN" altLang="en-US" dirty="0">
              <a:solidFill>
                <a:schemeClr val="tx1"/>
              </a:solidFill>
            </a:endParaRPr>
          </a:p>
        </p:txBody>
      </p:sp>
      <p:cxnSp>
        <p:nvCxnSpPr>
          <p:cNvPr id="26" name="直接箭头连接符 15">
            <a:extLst>
              <a:ext uri="{FF2B5EF4-FFF2-40B4-BE49-F238E27FC236}">
                <a16:creationId xmlns:a16="http://schemas.microsoft.com/office/drawing/2014/main" id="{1E0160E2-9422-4006-98DE-9DB39F48EFCC}"/>
              </a:ext>
            </a:extLst>
          </p:cNvPr>
          <p:cNvCxnSpPr>
            <a:cxnSpLocks/>
          </p:cNvCxnSpPr>
          <p:nvPr/>
        </p:nvCxnSpPr>
        <p:spPr>
          <a:xfrm>
            <a:off x="4517550" y="2278351"/>
            <a:ext cx="559274" cy="0"/>
          </a:xfrm>
          <a:prstGeom prst="straightConnector1">
            <a:avLst/>
          </a:prstGeom>
          <a:ln w="28575">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27" name="Content Placeholder 2">
            <a:extLst>
              <a:ext uri="{FF2B5EF4-FFF2-40B4-BE49-F238E27FC236}">
                <a16:creationId xmlns:a16="http://schemas.microsoft.com/office/drawing/2014/main" id="{E212741D-2FDE-49F8-B446-75B4EBBBAAA8}"/>
              </a:ext>
            </a:extLst>
          </p:cNvPr>
          <p:cNvSpPr txBox="1">
            <a:spLocks/>
          </p:cNvSpPr>
          <p:nvPr/>
        </p:nvSpPr>
        <p:spPr>
          <a:xfrm>
            <a:off x="5108099" y="2052755"/>
            <a:ext cx="1502960" cy="87459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Enable Perm.</a:t>
            </a:r>
          </a:p>
          <a:p>
            <a:pPr marL="0" indent="0">
              <a:buNone/>
            </a:pPr>
            <a:r>
              <a:rPr lang="en-US" altLang="zh-CN" sz="2000" dirty="0">
                <a:latin typeface="Sitka Banner" panose="02000505000000020004" pitchFamily="2" charset="0"/>
                <a:cs typeface="Times New Roman" panose="02020603050405020304" pitchFamily="18" charset="0"/>
              </a:rPr>
              <a:t>Inc. Counter</a:t>
            </a:r>
            <a:endParaRPr lang="zh-CN" altLang="en-US" sz="2000" dirty="0">
              <a:latin typeface="Sitka Banner" panose="02000505000000020004" pitchFamily="2" charset="0"/>
              <a:cs typeface="Times New Roman" panose="02020603050405020304" pitchFamily="18" charset="0"/>
            </a:endParaRPr>
          </a:p>
        </p:txBody>
      </p:sp>
      <p:cxnSp>
        <p:nvCxnSpPr>
          <p:cNvPr id="28" name="直接箭头连接符 15">
            <a:extLst>
              <a:ext uri="{FF2B5EF4-FFF2-40B4-BE49-F238E27FC236}">
                <a16:creationId xmlns:a16="http://schemas.microsoft.com/office/drawing/2014/main" id="{E3888CCB-CB30-496D-B9D5-21611E12B664}"/>
              </a:ext>
            </a:extLst>
          </p:cNvPr>
          <p:cNvCxnSpPr>
            <a:cxnSpLocks/>
            <a:stCxn id="25" idx="2"/>
          </p:cNvCxnSpPr>
          <p:nvPr/>
        </p:nvCxnSpPr>
        <p:spPr>
          <a:xfrm>
            <a:off x="3490438" y="2556163"/>
            <a:ext cx="0" cy="56143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1" name="Content Placeholder 2">
            <a:extLst>
              <a:ext uri="{FF2B5EF4-FFF2-40B4-BE49-F238E27FC236}">
                <a16:creationId xmlns:a16="http://schemas.microsoft.com/office/drawing/2014/main" id="{BDECACF5-5B07-4371-ADF3-49D9D805F5A2}"/>
              </a:ext>
            </a:extLst>
          </p:cNvPr>
          <p:cNvSpPr txBox="1">
            <a:spLocks/>
          </p:cNvSpPr>
          <p:nvPr/>
        </p:nvSpPr>
        <p:spPr>
          <a:xfrm>
            <a:off x="4507019" y="1768604"/>
            <a:ext cx="559274"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Yes</a:t>
            </a:r>
            <a:endParaRPr lang="zh-CN" altLang="en-US" sz="2000" dirty="0">
              <a:latin typeface="Sitka Banner" panose="02000505000000020004" pitchFamily="2" charset="0"/>
              <a:cs typeface="Times New Roman" panose="02020603050405020304" pitchFamily="18" charset="0"/>
            </a:endParaRPr>
          </a:p>
        </p:txBody>
      </p:sp>
      <p:sp>
        <p:nvSpPr>
          <p:cNvPr id="32" name="Content Placeholder 2">
            <a:extLst>
              <a:ext uri="{FF2B5EF4-FFF2-40B4-BE49-F238E27FC236}">
                <a16:creationId xmlns:a16="http://schemas.microsoft.com/office/drawing/2014/main" id="{58B2A480-F401-455B-A93B-184766B963AE}"/>
              </a:ext>
            </a:extLst>
          </p:cNvPr>
          <p:cNvSpPr txBox="1">
            <a:spLocks/>
          </p:cNvSpPr>
          <p:nvPr/>
        </p:nvSpPr>
        <p:spPr>
          <a:xfrm>
            <a:off x="2796789" y="2655169"/>
            <a:ext cx="559274"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No</a:t>
            </a:r>
            <a:endParaRPr lang="zh-CN" altLang="en-US" sz="2000" dirty="0">
              <a:latin typeface="Sitka Banner" panose="02000505000000020004" pitchFamily="2"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3396A1A6-D85D-4036-AE45-9FFBFEA84D66}"/>
              </a:ext>
            </a:extLst>
          </p:cNvPr>
          <p:cNvSpPr txBox="1">
            <a:spLocks/>
          </p:cNvSpPr>
          <p:nvPr/>
        </p:nvSpPr>
        <p:spPr>
          <a:xfrm>
            <a:off x="369373" y="4676551"/>
            <a:ext cx="1502960" cy="37084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Sitka Banner" panose="02000505000000020004" pitchFamily="2" charset="0"/>
                <a:cs typeface="Times New Roman" panose="02020603050405020304" pitchFamily="18" charset="0"/>
              </a:rPr>
              <a:t>Cond_Detach</a:t>
            </a:r>
            <a:endParaRPr lang="zh-CN" altLang="en-US" sz="2000" dirty="0">
              <a:latin typeface="Sitka Banner" panose="02000505000000020004" pitchFamily="2" charset="0"/>
              <a:cs typeface="Times New Roman" panose="02020603050405020304" pitchFamily="18" charset="0"/>
            </a:endParaRPr>
          </a:p>
        </p:txBody>
      </p:sp>
      <p:cxnSp>
        <p:nvCxnSpPr>
          <p:cNvPr id="34" name="直接箭头连接符 15">
            <a:extLst>
              <a:ext uri="{FF2B5EF4-FFF2-40B4-BE49-F238E27FC236}">
                <a16:creationId xmlns:a16="http://schemas.microsoft.com/office/drawing/2014/main" id="{1077B962-5E9A-40DD-ABE0-9639B6413C1C}"/>
              </a:ext>
            </a:extLst>
          </p:cNvPr>
          <p:cNvCxnSpPr>
            <a:cxnSpLocks/>
            <a:endCxn id="35" idx="1"/>
          </p:cNvCxnSpPr>
          <p:nvPr/>
        </p:nvCxnSpPr>
        <p:spPr>
          <a:xfrm>
            <a:off x="1872333" y="4876300"/>
            <a:ext cx="27397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流程图: 决策 34">
            <a:extLst>
              <a:ext uri="{FF2B5EF4-FFF2-40B4-BE49-F238E27FC236}">
                <a16:creationId xmlns:a16="http://schemas.microsoft.com/office/drawing/2014/main" id="{F8D511FD-72E2-448D-8B18-2B7353E88E02}"/>
              </a:ext>
            </a:extLst>
          </p:cNvPr>
          <p:cNvSpPr/>
          <p:nvPr/>
        </p:nvSpPr>
        <p:spPr>
          <a:xfrm>
            <a:off x="2146303" y="4598488"/>
            <a:ext cx="2370805" cy="55562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Counter=0?</a:t>
            </a:r>
            <a:endParaRPr lang="zh-CN" altLang="en-US" dirty="0">
              <a:solidFill>
                <a:schemeClr val="tx1"/>
              </a:solidFill>
            </a:endParaRPr>
          </a:p>
        </p:txBody>
      </p:sp>
      <p:cxnSp>
        <p:nvCxnSpPr>
          <p:cNvPr id="36" name="直接箭头连接符 15">
            <a:extLst>
              <a:ext uri="{FF2B5EF4-FFF2-40B4-BE49-F238E27FC236}">
                <a16:creationId xmlns:a16="http://schemas.microsoft.com/office/drawing/2014/main" id="{6D71DAE3-0292-4E50-8B3D-E0BB49487B63}"/>
              </a:ext>
            </a:extLst>
          </p:cNvPr>
          <p:cNvCxnSpPr>
            <a:cxnSpLocks/>
          </p:cNvCxnSpPr>
          <p:nvPr/>
        </p:nvCxnSpPr>
        <p:spPr>
          <a:xfrm>
            <a:off x="4517107" y="4876300"/>
            <a:ext cx="559274" cy="0"/>
          </a:xfrm>
          <a:prstGeom prst="straightConnector1">
            <a:avLst/>
          </a:prstGeom>
          <a:ln w="28575">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340FAEE0-5330-4936-9FE8-D138345F4885}"/>
              </a:ext>
            </a:extLst>
          </p:cNvPr>
          <p:cNvSpPr txBox="1">
            <a:spLocks/>
          </p:cNvSpPr>
          <p:nvPr/>
        </p:nvSpPr>
        <p:spPr>
          <a:xfrm>
            <a:off x="8080550" y="4665783"/>
            <a:ext cx="1502960" cy="78786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Disable Perm.</a:t>
            </a:r>
          </a:p>
          <a:p>
            <a:pPr marL="0" indent="0">
              <a:buNone/>
            </a:pPr>
            <a:r>
              <a:rPr lang="en-US" altLang="zh-CN" sz="2000" dirty="0">
                <a:latin typeface="Sitka Banner" panose="02000505000000020004" pitchFamily="2" charset="0"/>
                <a:cs typeface="Times New Roman" panose="02020603050405020304" pitchFamily="18" charset="0"/>
              </a:rPr>
              <a:t>DD=1</a:t>
            </a:r>
            <a:endParaRPr lang="zh-CN" altLang="en-US" sz="2000" dirty="0">
              <a:latin typeface="Sitka Banner" panose="02000505000000020004" pitchFamily="2" charset="0"/>
              <a:cs typeface="Times New Roman" panose="02020603050405020304" pitchFamily="18" charset="0"/>
            </a:endParaRPr>
          </a:p>
        </p:txBody>
      </p:sp>
      <p:sp>
        <p:nvSpPr>
          <p:cNvPr id="38" name="Content Placeholder 2">
            <a:extLst>
              <a:ext uri="{FF2B5EF4-FFF2-40B4-BE49-F238E27FC236}">
                <a16:creationId xmlns:a16="http://schemas.microsoft.com/office/drawing/2014/main" id="{0741C11A-54B9-4F3C-B0A2-1F4B44C8427F}"/>
              </a:ext>
            </a:extLst>
          </p:cNvPr>
          <p:cNvSpPr txBox="1">
            <a:spLocks/>
          </p:cNvSpPr>
          <p:nvPr/>
        </p:nvSpPr>
        <p:spPr>
          <a:xfrm>
            <a:off x="4506576" y="4366553"/>
            <a:ext cx="559274"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Yes</a:t>
            </a:r>
            <a:endParaRPr lang="zh-CN" altLang="en-US" sz="2000" dirty="0">
              <a:latin typeface="Sitka Banner" panose="02000505000000020004" pitchFamily="2" charset="0"/>
              <a:cs typeface="Times New Roman" panose="02020603050405020304" pitchFamily="18" charset="0"/>
            </a:endParaRPr>
          </a:p>
        </p:txBody>
      </p:sp>
      <p:sp>
        <p:nvSpPr>
          <p:cNvPr id="39" name="Content Placeholder 2">
            <a:extLst>
              <a:ext uri="{FF2B5EF4-FFF2-40B4-BE49-F238E27FC236}">
                <a16:creationId xmlns:a16="http://schemas.microsoft.com/office/drawing/2014/main" id="{A91F8723-D16C-493A-8F5C-852FBFCDC30A}"/>
              </a:ext>
            </a:extLst>
          </p:cNvPr>
          <p:cNvSpPr txBox="1">
            <a:spLocks/>
          </p:cNvSpPr>
          <p:nvPr/>
        </p:nvSpPr>
        <p:spPr>
          <a:xfrm>
            <a:off x="2796346" y="5253118"/>
            <a:ext cx="559274"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No</a:t>
            </a:r>
            <a:endParaRPr lang="zh-CN" altLang="en-US" sz="2000" dirty="0">
              <a:latin typeface="Sitka Banner" panose="02000505000000020004" pitchFamily="2" charset="0"/>
              <a:cs typeface="Times New Roman" panose="02020603050405020304" pitchFamily="18" charset="0"/>
            </a:endParaRPr>
          </a:p>
        </p:txBody>
      </p:sp>
      <p:sp>
        <p:nvSpPr>
          <p:cNvPr id="40" name="Content Placeholder 2">
            <a:extLst>
              <a:ext uri="{FF2B5EF4-FFF2-40B4-BE49-F238E27FC236}">
                <a16:creationId xmlns:a16="http://schemas.microsoft.com/office/drawing/2014/main" id="{A1DB3539-6442-4C3F-96D3-05D030518D55}"/>
              </a:ext>
            </a:extLst>
          </p:cNvPr>
          <p:cNvSpPr txBox="1">
            <a:spLocks/>
          </p:cNvSpPr>
          <p:nvPr/>
        </p:nvSpPr>
        <p:spPr>
          <a:xfrm>
            <a:off x="2604583" y="5742140"/>
            <a:ext cx="1502960" cy="68987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Disable Perm.</a:t>
            </a:r>
          </a:p>
          <a:p>
            <a:pPr marL="0" indent="0">
              <a:buNone/>
            </a:pPr>
            <a:r>
              <a:rPr lang="en-US" altLang="zh-CN" sz="2000" dirty="0">
                <a:latin typeface="Sitka Banner" panose="02000505000000020004" pitchFamily="2" charset="0"/>
                <a:cs typeface="Times New Roman" panose="02020603050405020304" pitchFamily="18" charset="0"/>
              </a:rPr>
              <a:t>Dec. Counter</a:t>
            </a:r>
            <a:endParaRPr lang="zh-CN" altLang="en-US" sz="2000" dirty="0">
              <a:latin typeface="Sitka Banner" panose="02000505000000020004" pitchFamily="2" charset="0"/>
              <a:cs typeface="Times New Roman" panose="02020603050405020304" pitchFamily="18" charset="0"/>
            </a:endParaRPr>
          </a:p>
        </p:txBody>
      </p:sp>
      <p:cxnSp>
        <p:nvCxnSpPr>
          <p:cNvPr id="41" name="直接箭头连接符 15">
            <a:extLst>
              <a:ext uri="{FF2B5EF4-FFF2-40B4-BE49-F238E27FC236}">
                <a16:creationId xmlns:a16="http://schemas.microsoft.com/office/drawing/2014/main" id="{103BF4B0-10DC-4A3B-B102-43769B2DCA92}"/>
              </a:ext>
            </a:extLst>
          </p:cNvPr>
          <p:cNvCxnSpPr>
            <a:cxnSpLocks/>
          </p:cNvCxnSpPr>
          <p:nvPr/>
        </p:nvCxnSpPr>
        <p:spPr>
          <a:xfrm>
            <a:off x="3305402" y="5170831"/>
            <a:ext cx="0" cy="56143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3" name="流程图: 决策 42">
            <a:extLst>
              <a:ext uri="{FF2B5EF4-FFF2-40B4-BE49-F238E27FC236}">
                <a16:creationId xmlns:a16="http://schemas.microsoft.com/office/drawing/2014/main" id="{C1F28BF8-2741-4577-8B12-00E697417136}"/>
              </a:ext>
            </a:extLst>
          </p:cNvPr>
          <p:cNvSpPr/>
          <p:nvPr/>
        </p:nvSpPr>
        <p:spPr>
          <a:xfrm>
            <a:off x="5108099" y="4598488"/>
            <a:ext cx="2370805" cy="55562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T-TS&lt;EW?</a:t>
            </a:r>
            <a:endParaRPr lang="zh-CN" altLang="en-US" dirty="0">
              <a:solidFill>
                <a:schemeClr val="tx1"/>
              </a:solidFill>
            </a:endParaRPr>
          </a:p>
        </p:txBody>
      </p:sp>
      <p:sp>
        <p:nvSpPr>
          <p:cNvPr id="44" name="Content Placeholder 2">
            <a:extLst>
              <a:ext uri="{FF2B5EF4-FFF2-40B4-BE49-F238E27FC236}">
                <a16:creationId xmlns:a16="http://schemas.microsoft.com/office/drawing/2014/main" id="{ADF5D46A-2115-4293-8886-A51CB9E1A5BB}"/>
              </a:ext>
            </a:extLst>
          </p:cNvPr>
          <p:cNvSpPr txBox="1">
            <a:spLocks/>
          </p:cNvSpPr>
          <p:nvPr/>
        </p:nvSpPr>
        <p:spPr>
          <a:xfrm>
            <a:off x="5790753" y="5253118"/>
            <a:ext cx="559274"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No</a:t>
            </a:r>
            <a:endParaRPr lang="zh-CN" altLang="en-US" sz="2000" dirty="0">
              <a:latin typeface="Sitka Banner" panose="02000505000000020004" pitchFamily="2" charset="0"/>
              <a:cs typeface="Times New Roman" panose="02020603050405020304" pitchFamily="18" charset="0"/>
            </a:endParaRPr>
          </a:p>
        </p:txBody>
      </p:sp>
      <p:sp>
        <p:nvSpPr>
          <p:cNvPr id="45" name="Content Placeholder 2">
            <a:extLst>
              <a:ext uri="{FF2B5EF4-FFF2-40B4-BE49-F238E27FC236}">
                <a16:creationId xmlns:a16="http://schemas.microsoft.com/office/drawing/2014/main" id="{41043D39-3E82-453D-AFB6-F628556483F2}"/>
              </a:ext>
            </a:extLst>
          </p:cNvPr>
          <p:cNvSpPr txBox="1">
            <a:spLocks/>
          </p:cNvSpPr>
          <p:nvPr/>
        </p:nvSpPr>
        <p:spPr>
          <a:xfrm>
            <a:off x="5598990" y="5742141"/>
            <a:ext cx="1502960" cy="3708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a:t>
            </a:r>
          </a:p>
        </p:txBody>
      </p:sp>
      <p:cxnSp>
        <p:nvCxnSpPr>
          <p:cNvPr id="46" name="直接箭头连接符 15">
            <a:extLst>
              <a:ext uri="{FF2B5EF4-FFF2-40B4-BE49-F238E27FC236}">
                <a16:creationId xmlns:a16="http://schemas.microsoft.com/office/drawing/2014/main" id="{B2BC5D55-B2F7-4916-BD33-EB6B31BE2643}"/>
              </a:ext>
            </a:extLst>
          </p:cNvPr>
          <p:cNvCxnSpPr>
            <a:cxnSpLocks/>
          </p:cNvCxnSpPr>
          <p:nvPr/>
        </p:nvCxnSpPr>
        <p:spPr>
          <a:xfrm>
            <a:off x="6299809" y="5170831"/>
            <a:ext cx="0" cy="56143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接箭头连接符 15">
            <a:extLst>
              <a:ext uri="{FF2B5EF4-FFF2-40B4-BE49-F238E27FC236}">
                <a16:creationId xmlns:a16="http://schemas.microsoft.com/office/drawing/2014/main" id="{B1445505-5D95-458E-8340-A1503617E933}"/>
              </a:ext>
            </a:extLst>
          </p:cNvPr>
          <p:cNvCxnSpPr>
            <a:cxnSpLocks/>
          </p:cNvCxnSpPr>
          <p:nvPr/>
        </p:nvCxnSpPr>
        <p:spPr>
          <a:xfrm>
            <a:off x="7510621" y="4876300"/>
            <a:ext cx="559274" cy="0"/>
          </a:xfrm>
          <a:prstGeom prst="straightConnector1">
            <a:avLst/>
          </a:prstGeom>
          <a:ln w="28575">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49" name="Content Placeholder 2">
            <a:extLst>
              <a:ext uri="{FF2B5EF4-FFF2-40B4-BE49-F238E27FC236}">
                <a16:creationId xmlns:a16="http://schemas.microsoft.com/office/drawing/2014/main" id="{CF264AE1-533D-4E35-80D5-B2A97718B4FD}"/>
              </a:ext>
            </a:extLst>
          </p:cNvPr>
          <p:cNvSpPr txBox="1">
            <a:spLocks/>
          </p:cNvSpPr>
          <p:nvPr/>
        </p:nvSpPr>
        <p:spPr>
          <a:xfrm>
            <a:off x="7500090" y="4366553"/>
            <a:ext cx="559274"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Yes</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16386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20" grpId="0" animBg="1"/>
      <p:bldP spid="25" grpId="0" animBg="1"/>
      <p:bldP spid="27" grpId="0" animBg="1"/>
      <p:bldP spid="31" grpId="0" animBg="1"/>
      <p:bldP spid="32" grpId="0" animBg="1"/>
      <p:bldP spid="33" grpId="0" animBg="1"/>
      <p:bldP spid="35" grpId="0" animBg="1"/>
      <p:bldP spid="37" grpId="0" animBg="1"/>
      <p:bldP spid="38" grpId="0" animBg="1"/>
      <p:bldP spid="39" grpId="0" animBg="1"/>
      <p:bldP spid="40" grpId="0" animBg="1"/>
      <p:bldP spid="43" grpId="0" animBg="1"/>
      <p:bldP spid="44" grpId="0" animBg="1"/>
      <p:bldP spid="45" grpId="0" animBg="1"/>
      <p:bldP spid="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a:extLst>
              <a:ext uri="{FF2B5EF4-FFF2-40B4-BE49-F238E27FC236}">
                <a16:creationId xmlns:a16="http://schemas.microsoft.com/office/drawing/2014/main" id="{7E46548C-7D22-B540-9CD9-4503083A775A}"/>
              </a:ext>
            </a:extLst>
          </p:cNvPr>
          <p:cNvSpPr txBox="1">
            <a:spLocks/>
          </p:cNvSpPr>
          <p:nvPr/>
        </p:nvSpPr>
        <p:spPr>
          <a:xfrm>
            <a:off x="1799353" y="4099773"/>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attach (A) </a:t>
            </a:r>
            <a:endParaRPr lang="zh-CN" altLang="en-US" sz="2000" strike="sngStrike" dirty="0">
              <a:latin typeface="Sitka Banner" panose="02000505000000020004" pitchFamily="2" charset="0"/>
              <a:cs typeface="Times New Roman" panose="02020603050405020304" pitchFamily="18" charset="0"/>
            </a:endParaRPr>
          </a:p>
        </p:txBody>
      </p:sp>
      <p:sp>
        <p:nvSpPr>
          <p:cNvPr id="37" name="Content Placeholder 2">
            <a:extLst>
              <a:ext uri="{FF2B5EF4-FFF2-40B4-BE49-F238E27FC236}">
                <a16:creationId xmlns:a16="http://schemas.microsoft.com/office/drawing/2014/main" id="{2FF034E8-FEA7-D54D-BDCE-CFA2A19446BB}"/>
              </a:ext>
            </a:extLst>
          </p:cNvPr>
          <p:cNvSpPr txBox="1">
            <a:spLocks/>
          </p:cNvSpPr>
          <p:nvPr/>
        </p:nvSpPr>
        <p:spPr>
          <a:xfrm>
            <a:off x="1808194" y="3714730"/>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detach(A)</a:t>
            </a:r>
            <a:endParaRPr lang="zh-CN" altLang="en-US" sz="2000" strike="sngStrike" dirty="0">
              <a:latin typeface="Sitka Banner" panose="02000505000000020004" pitchFamily="2" charset="0"/>
              <a:cs typeface="Times New Roman" panose="02020603050405020304" pitchFamily="18" charset="0"/>
            </a:endParaRPr>
          </a:p>
        </p:txBody>
      </p:sp>
      <p:sp>
        <p:nvSpPr>
          <p:cNvPr id="4" name="Title 1">
            <a:extLst>
              <a:ext uri="{FF2B5EF4-FFF2-40B4-BE49-F238E27FC236}">
                <a16:creationId xmlns:a16="http://schemas.microsoft.com/office/drawing/2014/main" id="{00DF95CC-DBA7-D844-9122-A074FA542449}"/>
              </a:ext>
            </a:extLst>
          </p:cNvPr>
          <p:cNvSpPr txBox="1">
            <a:spLocks/>
          </p:cNvSpPr>
          <p:nvPr/>
        </p:nvSpPr>
        <p:spPr>
          <a:xfrm>
            <a:off x="554736" y="550257"/>
            <a:ext cx="11082528" cy="733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646B5F"/>
                </a:solidFill>
                <a:latin typeface="Rockwell" panose="02060603020205020403" pitchFamily="18" charset="0"/>
                <a:cs typeface="Times New Roman" panose="02020603050405020304" pitchFamily="18" charset="0"/>
              </a:rPr>
              <a:t>Exposure Window Combining</a:t>
            </a:r>
          </a:p>
        </p:txBody>
      </p:sp>
      <p:sp>
        <p:nvSpPr>
          <p:cNvPr id="3" name="Content Placeholder 2">
            <a:extLst>
              <a:ext uri="{FF2B5EF4-FFF2-40B4-BE49-F238E27FC236}">
                <a16:creationId xmlns:a16="http://schemas.microsoft.com/office/drawing/2014/main" id="{F53ED8CC-249F-EF42-A212-5D82EA171F6E}"/>
              </a:ext>
            </a:extLst>
          </p:cNvPr>
          <p:cNvSpPr txBox="1">
            <a:spLocks/>
          </p:cNvSpPr>
          <p:nvPr/>
        </p:nvSpPr>
        <p:spPr>
          <a:xfrm>
            <a:off x="795309" y="1424938"/>
            <a:ext cx="8336579" cy="124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Dynamic combining to achieve the security goals</a:t>
            </a:r>
          </a:p>
          <a:p>
            <a:r>
              <a:rPr lang="en-US" altLang="zh-CN" sz="2000" dirty="0">
                <a:latin typeface="Sitka Banner" panose="02000505000000020004" pitchFamily="2" charset="0"/>
                <a:cs typeface="Times New Roman" panose="02020603050405020304" pitchFamily="18" charset="0"/>
              </a:rPr>
              <a:t>Exposure window (randomization) (e.g., 40us)</a:t>
            </a:r>
          </a:p>
          <a:p>
            <a:r>
              <a:rPr lang="en-US" altLang="zh-CN" sz="2000" dirty="0">
                <a:latin typeface="Sitka Banner" panose="02000505000000020004" pitchFamily="2" charset="0"/>
                <a:cs typeface="Times New Roman" panose="02020603050405020304" pitchFamily="18" charset="0"/>
              </a:rPr>
              <a:t>Thread exposure window (permission) (e.g., 2us)</a:t>
            </a:r>
          </a:p>
        </p:txBody>
      </p:sp>
      <p:cxnSp>
        <p:nvCxnSpPr>
          <p:cNvPr id="5" name="Straight Connector 4">
            <a:extLst>
              <a:ext uri="{FF2B5EF4-FFF2-40B4-BE49-F238E27FC236}">
                <a16:creationId xmlns:a16="http://schemas.microsoft.com/office/drawing/2014/main" id="{21E1AB95-B8CF-764B-8A75-C183CFC330F5}"/>
              </a:ext>
            </a:extLst>
          </p:cNvPr>
          <p:cNvCxnSpPr>
            <a:cxnSpLocks/>
          </p:cNvCxnSpPr>
          <p:nvPr/>
        </p:nvCxnSpPr>
        <p:spPr>
          <a:xfrm>
            <a:off x="1659241" y="3073406"/>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F4EDAD-E414-FE42-BD99-81E646E1D4F2}"/>
              </a:ext>
            </a:extLst>
          </p:cNvPr>
          <p:cNvCxnSpPr>
            <a:cxnSpLocks/>
          </p:cNvCxnSpPr>
          <p:nvPr/>
        </p:nvCxnSpPr>
        <p:spPr>
          <a:xfrm>
            <a:off x="1628408" y="3389308"/>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D1CCA4-8A15-714D-9D93-DE06705E7A9B}"/>
              </a:ext>
            </a:extLst>
          </p:cNvPr>
          <p:cNvCxnSpPr>
            <a:cxnSpLocks/>
          </p:cNvCxnSpPr>
          <p:nvPr/>
        </p:nvCxnSpPr>
        <p:spPr>
          <a:xfrm>
            <a:off x="1628408" y="3722368"/>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B47C4FD-5343-0048-AE10-3C4267BBFA57}"/>
              </a:ext>
            </a:extLst>
          </p:cNvPr>
          <p:cNvCxnSpPr>
            <a:cxnSpLocks/>
          </p:cNvCxnSpPr>
          <p:nvPr/>
        </p:nvCxnSpPr>
        <p:spPr>
          <a:xfrm>
            <a:off x="1628407" y="4086716"/>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B815237-D3FC-F244-BC04-08F8EA3C8E81}"/>
              </a:ext>
            </a:extLst>
          </p:cNvPr>
          <p:cNvSpPr txBox="1">
            <a:spLocks/>
          </p:cNvSpPr>
          <p:nvPr/>
        </p:nvSpPr>
        <p:spPr>
          <a:xfrm>
            <a:off x="1810078" y="308734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12658681-5E6D-B640-8139-90D2043B93EB}"/>
              </a:ext>
            </a:extLst>
          </p:cNvPr>
          <p:cNvSpPr txBox="1">
            <a:spLocks/>
          </p:cNvSpPr>
          <p:nvPr/>
        </p:nvSpPr>
        <p:spPr>
          <a:xfrm>
            <a:off x="2014216" y="3394021"/>
            <a:ext cx="155776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Computation</a:t>
            </a:r>
            <a:endParaRPr lang="zh-CN" altLang="en-US" sz="2000" dirty="0">
              <a:latin typeface="Sitka Banner" panose="02000505000000020004" pitchFamily="2"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3057B709-1691-A443-A4B1-AD427C56800A}"/>
              </a:ext>
            </a:extLst>
          </p:cNvPr>
          <p:cNvSpPr txBox="1">
            <a:spLocks/>
          </p:cNvSpPr>
          <p:nvPr/>
        </p:nvSpPr>
        <p:spPr>
          <a:xfrm>
            <a:off x="1810078" y="372236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detach(A)</a:t>
            </a:r>
            <a:endParaRPr lang="zh-CN" altLang="en-US" sz="2000" dirty="0">
              <a:latin typeface="Sitka Banner" panose="02000505000000020004" pitchFamily="2"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4B8187B4-C029-3047-B7CD-CF96901E7016}"/>
              </a:ext>
            </a:extLst>
          </p:cNvPr>
          <p:cNvCxnSpPr>
            <a:cxnSpLocks/>
          </p:cNvCxnSpPr>
          <p:nvPr/>
        </p:nvCxnSpPr>
        <p:spPr>
          <a:xfrm>
            <a:off x="1628406" y="4426840"/>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98CE0ECD-5E5E-FD42-B16E-66DBF3FC4AAD}"/>
              </a:ext>
            </a:extLst>
          </p:cNvPr>
          <p:cNvSpPr txBox="1">
            <a:spLocks/>
          </p:cNvSpPr>
          <p:nvPr/>
        </p:nvSpPr>
        <p:spPr>
          <a:xfrm>
            <a:off x="4995501" y="2991594"/>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sp>
        <p:nvSpPr>
          <p:cNvPr id="19" name="Content Placeholder 2">
            <a:extLst>
              <a:ext uri="{FF2B5EF4-FFF2-40B4-BE49-F238E27FC236}">
                <a16:creationId xmlns:a16="http://schemas.microsoft.com/office/drawing/2014/main" id="{6365071F-CE37-3249-B67E-480BA7EB36F0}"/>
              </a:ext>
            </a:extLst>
          </p:cNvPr>
          <p:cNvSpPr txBox="1">
            <a:spLocks/>
          </p:cNvSpPr>
          <p:nvPr/>
        </p:nvSpPr>
        <p:spPr>
          <a:xfrm>
            <a:off x="5164473" y="3371520"/>
            <a:ext cx="1554369"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Computation</a:t>
            </a:r>
            <a:endParaRPr lang="zh-CN" altLang="en-US" sz="2000" dirty="0">
              <a:latin typeface="Sitka Banner" panose="02000505000000020004" pitchFamily="2" charset="0"/>
              <a:cs typeface="Times New Roman" panose="02020603050405020304" pitchFamily="18" charset="0"/>
            </a:endParaRPr>
          </a:p>
        </p:txBody>
      </p:sp>
      <p:sp>
        <p:nvSpPr>
          <p:cNvPr id="20" name="Content Placeholder 2">
            <a:extLst>
              <a:ext uri="{FF2B5EF4-FFF2-40B4-BE49-F238E27FC236}">
                <a16:creationId xmlns:a16="http://schemas.microsoft.com/office/drawing/2014/main" id="{EB2BE105-754A-1F42-B3D2-DF92634A2CFC}"/>
              </a:ext>
            </a:extLst>
          </p:cNvPr>
          <p:cNvSpPr txBox="1">
            <a:spLocks/>
          </p:cNvSpPr>
          <p:nvPr/>
        </p:nvSpPr>
        <p:spPr>
          <a:xfrm>
            <a:off x="4995500" y="3764187"/>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a:t>
            </a:r>
            <a:endParaRPr lang="zh-CN" altLang="en-US" sz="2000" dirty="0">
              <a:latin typeface="Sitka Banner" panose="02000505000000020004" pitchFamily="2"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33AE7606-BBA4-8440-BC41-0B7BA4D7C12F}"/>
              </a:ext>
            </a:extLst>
          </p:cNvPr>
          <p:cNvCxnSpPr>
            <a:cxnSpLocks/>
          </p:cNvCxnSpPr>
          <p:nvPr/>
        </p:nvCxnSpPr>
        <p:spPr>
          <a:xfrm>
            <a:off x="1628406" y="4772138"/>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6A80F0-86AB-2C4C-957C-EEA514909316}"/>
              </a:ext>
            </a:extLst>
          </p:cNvPr>
          <p:cNvCxnSpPr>
            <a:cxnSpLocks/>
          </p:cNvCxnSpPr>
          <p:nvPr/>
        </p:nvCxnSpPr>
        <p:spPr>
          <a:xfrm>
            <a:off x="1628406" y="5135414"/>
            <a:ext cx="84476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6BB02A-F28D-8848-A21A-9DEFD50894DB}"/>
              </a:ext>
            </a:extLst>
          </p:cNvPr>
          <p:cNvCxnSpPr/>
          <p:nvPr/>
        </p:nvCxnSpPr>
        <p:spPr>
          <a:xfrm>
            <a:off x="1544185" y="3175989"/>
            <a:ext cx="0" cy="19030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ED85544-69A8-F94A-A25B-18FFFDF11E9D}"/>
              </a:ext>
            </a:extLst>
          </p:cNvPr>
          <p:cNvSpPr txBox="1">
            <a:spLocks/>
          </p:cNvSpPr>
          <p:nvPr/>
        </p:nvSpPr>
        <p:spPr>
          <a:xfrm>
            <a:off x="385598" y="3989418"/>
            <a:ext cx="111150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Target Exposure Window</a:t>
            </a:r>
            <a:endParaRPr lang="zh-CN" altLang="en-US" sz="2000" dirty="0">
              <a:latin typeface="Sitka Banner" panose="02000505000000020004" pitchFamily="2" charset="0"/>
              <a:cs typeface="Times New Roman" panose="02020603050405020304" pitchFamily="18" charset="0"/>
            </a:endParaRPr>
          </a:p>
        </p:txBody>
      </p:sp>
      <p:sp>
        <p:nvSpPr>
          <p:cNvPr id="34" name="Content Placeholder 2">
            <a:extLst>
              <a:ext uri="{FF2B5EF4-FFF2-40B4-BE49-F238E27FC236}">
                <a16:creationId xmlns:a16="http://schemas.microsoft.com/office/drawing/2014/main" id="{0117F2B7-736E-FE4C-A986-83B12304BF4A}"/>
              </a:ext>
            </a:extLst>
          </p:cNvPr>
          <p:cNvSpPr txBox="1">
            <a:spLocks/>
          </p:cNvSpPr>
          <p:nvPr/>
        </p:nvSpPr>
        <p:spPr>
          <a:xfrm>
            <a:off x="1806211" y="4107959"/>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sp>
        <p:nvSpPr>
          <p:cNvPr id="35" name="Content Placeholder 2">
            <a:extLst>
              <a:ext uri="{FF2B5EF4-FFF2-40B4-BE49-F238E27FC236}">
                <a16:creationId xmlns:a16="http://schemas.microsoft.com/office/drawing/2014/main" id="{00409079-FA54-2746-A4F9-718D39ED0282}"/>
              </a:ext>
            </a:extLst>
          </p:cNvPr>
          <p:cNvSpPr txBox="1">
            <a:spLocks/>
          </p:cNvSpPr>
          <p:nvPr/>
        </p:nvSpPr>
        <p:spPr>
          <a:xfrm>
            <a:off x="1968646" y="4438181"/>
            <a:ext cx="155776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Computation</a:t>
            </a:r>
            <a:endParaRPr lang="zh-CN" altLang="en-US" sz="2000" dirty="0">
              <a:latin typeface="Sitka Banner" panose="02000505000000020004" pitchFamily="2" charset="0"/>
              <a:cs typeface="Times New Roman" panose="02020603050405020304" pitchFamily="18" charset="0"/>
            </a:endParaRPr>
          </a:p>
        </p:txBody>
      </p:sp>
      <p:sp>
        <p:nvSpPr>
          <p:cNvPr id="36" name="Content Placeholder 2">
            <a:extLst>
              <a:ext uri="{FF2B5EF4-FFF2-40B4-BE49-F238E27FC236}">
                <a16:creationId xmlns:a16="http://schemas.microsoft.com/office/drawing/2014/main" id="{FB76668C-46F0-CC47-920D-C7FE7C8490E8}"/>
              </a:ext>
            </a:extLst>
          </p:cNvPr>
          <p:cNvSpPr txBox="1">
            <a:spLocks/>
          </p:cNvSpPr>
          <p:nvPr/>
        </p:nvSpPr>
        <p:spPr>
          <a:xfrm>
            <a:off x="1776365" y="477213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a:t>
            </a:r>
            <a:endParaRPr lang="zh-CN" altLang="en-US" sz="2000" dirty="0">
              <a:latin typeface="Sitka Banner" panose="02000505000000020004" pitchFamily="2" charset="0"/>
              <a:cs typeface="Times New Roman" panose="02020603050405020304" pitchFamily="18" charset="0"/>
            </a:endParaRPr>
          </a:p>
        </p:txBody>
      </p:sp>
      <p:sp>
        <p:nvSpPr>
          <p:cNvPr id="39" name="Content Placeholder 2">
            <a:extLst>
              <a:ext uri="{FF2B5EF4-FFF2-40B4-BE49-F238E27FC236}">
                <a16:creationId xmlns:a16="http://schemas.microsoft.com/office/drawing/2014/main" id="{FF3C4135-6EB3-EF49-AA53-1466FA29CD7D}"/>
              </a:ext>
            </a:extLst>
          </p:cNvPr>
          <p:cNvSpPr txBox="1">
            <a:spLocks/>
          </p:cNvSpPr>
          <p:nvPr/>
        </p:nvSpPr>
        <p:spPr>
          <a:xfrm>
            <a:off x="868682" y="5875580"/>
            <a:ext cx="2330555"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Courier" pitchFamily="2" charset="0"/>
                <a:cs typeface="Times New Roman" panose="02020603050405020304" pitchFamily="18" charset="0"/>
              </a:rPr>
              <a:t>Full Combining</a:t>
            </a:r>
            <a:endParaRPr lang="zh-CN" altLang="en-US" sz="2000" b="1" dirty="0">
              <a:latin typeface="Courier" pitchFamily="2" charset="0"/>
              <a:cs typeface="Times New Roman" panose="02020603050405020304" pitchFamily="18" charset="0"/>
            </a:endParaRPr>
          </a:p>
        </p:txBody>
      </p:sp>
      <p:sp>
        <p:nvSpPr>
          <p:cNvPr id="40" name="Content Placeholder 2">
            <a:extLst>
              <a:ext uri="{FF2B5EF4-FFF2-40B4-BE49-F238E27FC236}">
                <a16:creationId xmlns:a16="http://schemas.microsoft.com/office/drawing/2014/main" id="{A1D33EC8-A915-D749-8D7D-C6E3ECDFAFDC}"/>
              </a:ext>
            </a:extLst>
          </p:cNvPr>
          <p:cNvSpPr txBox="1">
            <a:spLocks/>
          </p:cNvSpPr>
          <p:nvPr/>
        </p:nvSpPr>
        <p:spPr>
          <a:xfrm>
            <a:off x="4350567" y="5875580"/>
            <a:ext cx="2330555"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Courier" pitchFamily="2" charset="0"/>
                <a:cs typeface="Times New Roman" panose="02020603050405020304" pitchFamily="18" charset="0"/>
              </a:rPr>
              <a:t>Mis-combining</a:t>
            </a:r>
            <a:endParaRPr lang="zh-CN" altLang="en-US" sz="2000" b="1" dirty="0">
              <a:latin typeface="Courier" pitchFamily="2" charset="0"/>
              <a:cs typeface="Times New Roman" panose="02020603050405020304" pitchFamily="18" charset="0"/>
            </a:endParaRPr>
          </a:p>
        </p:txBody>
      </p:sp>
      <p:sp>
        <p:nvSpPr>
          <p:cNvPr id="42" name="Content Placeholder 2">
            <a:extLst>
              <a:ext uri="{FF2B5EF4-FFF2-40B4-BE49-F238E27FC236}">
                <a16:creationId xmlns:a16="http://schemas.microsoft.com/office/drawing/2014/main" id="{D4462EEE-C000-844C-A7BA-1D0961A17A86}"/>
              </a:ext>
            </a:extLst>
          </p:cNvPr>
          <p:cNvSpPr txBox="1">
            <a:spLocks/>
          </p:cNvSpPr>
          <p:nvPr/>
        </p:nvSpPr>
        <p:spPr>
          <a:xfrm>
            <a:off x="4995501" y="376308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detach (A)</a:t>
            </a:r>
            <a:endParaRPr lang="zh-CN" altLang="en-US" sz="2000" strike="sngStrike" dirty="0">
              <a:latin typeface="Sitka Banner" panose="02000505000000020004" pitchFamily="2"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A83A263-1CEC-6B48-A2D1-6855920C6683}"/>
              </a:ext>
            </a:extLst>
          </p:cNvPr>
          <p:cNvSpPr txBox="1">
            <a:spLocks/>
          </p:cNvSpPr>
          <p:nvPr/>
        </p:nvSpPr>
        <p:spPr>
          <a:xfrm>
            <a:off x="5164473" y="4075991"/>
            <a:ext cx="211609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Long Computation</a:t>
            </a:r>
            <a:endParaRPr lang="zh-CN" altLang="en-US" sz="2000" dirty="0">
              <a:latin typeface="Sitka Banner" panose="02000505000000020004" pitchFamily="2" charset="0"/>
              <a:cs typeface="Times New Roman" panose="02020603050405020304" pitchFamily="18" charset="0"/>
            </a:endParaRPr>
          </a:p>
        </p:txBody>
      </p:sp>
      <p:cxnSp>
        <p:nvCxnSpPr>
          <p:cNvPr id="45" name="Straight Arrow Connector 44">
            <a:extLst>
              <a:ext uri="{FF2B5EF4-FFF2-40B4-BE49-F238E27FC236}">
                <a16:creationId xmlns:a16="http://schemas.microsoft.com/office/drawing/2014/main" id="{E1EC4518-6B71-A44E-8BE7-4B76AE766DD3}"/>
              </a:ext>
            </a:extLst>
          </p:cNvPr>
          <p:cNvCxnSpPr>
            <a:cxnSpLocks/>
          </p:cNvCxnSpPr>
          <p:nvPr/>
        </p:nvCxnSpPr>
        <p:spPr>
          <a:xfrm>
            <a:off x="4820870" y="3151664"/>
            <a:ext cx="0" cy="162047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056F13FA-CD85-5741-BD0A-DF3CD29A65C4}"/>
              </a:ext>
            </a:extLst>
          </p:cNvPr>
          <p:cNvSpPr txBox="1">
            <a:spLocks/>
          </p:cNvSpPr>
          <p:nvPr/>
        </p:nvSpPr>
        <p:spPr>
          <a:xfrm>
            <a:off x="3652210" y="3740683"/>
            <a:ext cx="111150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Target Exposure Window</a:t>
            </a:r>
            <a:endParaRPr lang="zh-CN" altLang="en-US" sz="2000" dirty="0">
              <a:latin typeface="Sitka Banner" panose="02000505000000020004" pitchFamily="2" charset="0"/>
              <a:cs typeface="Times New Roman" panose="02020603050405020304" pitchFamily="18" charset="0"/>
            </a:endParaRPr>
          </a:p>
        </p:txBody>
      </p:sp>
      <p:sp>
        <p:nvSpPr>
          <p:cNvPr id="47" name="Content Placeholder 2">
            <a:extLst>
              <a:ext uri="{FF2B5EF4-FFF2-40B4-BE49-F238E27FC236}">
                <a16:creationId xmlns:a16="http://schemas.microsoft.com/office/drawing/2014/main" id="{33454F4E-C0CE-4541-ACE6-161F7A58C9F2}"/>
              </a:ext>
            </a:extLst>
          </p:cNvPr>
          <p:cNvSpPr txBox="1">
            <a:spLocks/>
          </p:cNvSpPr>
          <p:nvPr/>
        </p:nvSpPr>
        <p:spPr>
          <a:xfrm>
            <a:off x="5001915" y="4426840"/>
            <a:ext cx="1801178"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Auto-detach (A) </a:t>
            </a:r>
            <a:endParaRPr lang="zh-CN" altLang="en-US" sz="2000" dirty="0">
              <a:latin typeface="Sitka Banner" panose="02000505000000020004" pitchFamily="2" charset="0"/>
              <a:cs typeface="Times New Roman" panose="02020603050405020304" pitchFamily="18" charset="0"/>
            </a:endParaRPr>
          </a:p>
        </p:txBody>
      </p:sp>
      <p:sp>
        <p:nvSpPr>
          <p:cNvPr id="48" name="Content Placeholder 2">
            <a:extLst>
              <a:ext uri="{FF2B5EF4-FFF2-40B4-BE49-F238E27FC236}">
                <a16:creationId xmlns:a16="http://schemas.microsoft.com/office/drawing/2014/main" id="{4663D6CC-01C0-184A-8630-6E79A919AF9D}"/>
              </a:ext>
            </a:extLst>
          </p:cNvPr>
          <p:cNvSpPr txBox="1">
            <a:spLocks/>
          </p:cNvSpPr>
          <p:nvPr/>
        </p:nvSpPr>
        <p:spPr>
          <a:xfrm>
            <a:off x="7906230" y="5875580"/>
            <a:ext cx="2848567"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Courier" pitchFamily="2" charset="0"/>
                <a:cs typeface="Times New Roman" panose="02020603050405020304" pitchFamily="18" charset="0"/>
              </a:rPr>
              <a:t>Partial Combining</a:t>
            </a:r>
            <a:endParaRPr lang="zh-CN" altLang="en-US" sz="2000" b="1" dirty="0">
              <a:latin typeface="Courier" pitchFamily="2" charset="0"/>
              <a:cs typeface="Times New Roman" panose="02020603050405020304" pitchFamily="18" charset="0"/>
            </a:endParaRPr>
          </a:p>
        </p:txBody>
      </p:sp>
      <p:sp>
        <p:nvSpPr>
          <p:cNvPr id="49" name="Content Placeholder 2">
            <a:extLst>
              <a:ext uri="{FF2B5EF4-FFF2-40B4-BE49-F238E27FC236}">
                <a16:creationId xmlns:a16="http://schemas.microsoft.com/office/drawing/2014/main" id="{12A5F40B-532D-B141-B014-2087C28EA791}"/>
              </a:ext>
            </a:extLst>
          </p:cNvPr>
          <p:cNvSpPr txBox="1">
            <a:spLocks/>
          </p:cNvSpPr>
          <p:nvPr/>
        </p:nvSpPr>
        <p:spPr>
          <a:xfrm>
            <a:off x="8215719" y="3022174"/>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sp>
        <p:nvSpPr>
          <p:cNvPr id="50" name="Content Placeholder 2">
            <a:extLst>
              <a:ext uri="{FF2B5EF4-FFF2-40B4-BE49-F238E27FC236}">
                <a16:creationId xmlns:a16="http://schemas.microsoft.com/office/drawing/2014/main" id="{B627BDB6-0E0F-5441-857E-388436946F23}"/>
              </a:ext>
            </a:extLst>
          </p:cNvPr>
          <p:cNvSpPr txBox="1">
            <a:spLocks/>
          </p:cNvSpPr>
          <p:nvPr/>
        </p:nvSpPr>
        <p:spPr>
          <a:xfrm>
            <a:off x="8384691" y="3402100"/>
            <a:ext cx="1554369"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Computation</a:t>
            </a:r>
            <a:endParaRPr lang="zh-CN" altLang="en-US" sz="2000" dirty="0">
              <a:latin typeface="Sitka Banner" panose="02000505000000020004" pitchFamily="2" charset="0"/>
              <a:cs typeface="Times New Roman" panose="02020603050405020304" pitchFamily="18" charset="0"/>
            </a:endParaRPr>
          </a:p>
        </p:txBody>
      </p:sp>
      <p:sp>
        <p:nvSpPr>
          <p:cNvPr id="51" name="Content Placeholder 2">
            <a:extLst>
              <a:ext uri="{FF2B5EF4-FFF2-40B4-BE49-F238E27FC236}">
                <a16:creationId xmlns:a16="http://schemas.microsoft.com/office/drawing/2014/main" id="{A4DF3741-04A7-A94D-BC37-5FD774D93DC7}"/>
              </a:ext>
            </a:extLst>
          </p:cNvPr>
          <p:cNvSpPr txBox="1">
            <a:spLocks/>
          </p:cNvSpPr>
          <p:nvPr/>
        </p:nvSpPr>
        <p:spPr>
          <a:xfrm>
            <a:off x="8213835" y="3794601"/>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detach (A)</a:t>
            </a:r>
            <a:endParaRPr lang="zh-CN" altLang="en-US" sz="2000" strike="sngStrike" dirty="0">
              <a:latin typeface="Sitka Banner" panose="02000505000000020004" pitchFamily="2" charset="0"/>
              <a:cs typeface="Times New Roman" panose="02020603050405020304" pitchFamily="18" charset="0"/>
            </a:endParaRPr>
          </a:p>
        </p:txBody>
      </p:sp>
      <p:sp>
        <p:nvSpPr>
          <p:cNvPr id="52" name="Content Placeholder 2">
            <a:extLst>
              <a:ext uri="{FF2B5EF4-FFF2-40B4-BE49-F238E27FC236}">
                <a16:creationId xmlns:a16="http://schemas.microsoft.com/office/drawing/2014/main" id="{391DECC4-03E5-7643-B298-ED8FE60B2F4B}"/>
              </a:ext>
            </a:extLst>
          </p:cNvPr>
          <p:cNvSpPr txBox="1">
            <a:spLocks/>
          </p:cNvSpPr>
          <p:nvPr/>
        </p:nvSpPr>
        <p:spPr>
          <a:xfrm>
            <a:off x="8209026" y="3794601"/>
            <a:ext cx="1561797"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a:t>
            </a:r>
            <a:endParaRPr lang="zh-CN" altLang="en-US" sz="2000" dirty="0">
              <a:latin typeface="Sitka Banner" panose="02000505000000020004" pitchFamily="2" charset="0"/>
              <a:cs typeface="Times New Roman" panose="02020603050405020304" pitchFamily="18" charset="0"/>
            </a:endParaRPr>
          </a:p>
        </p:txBody>
      </p:sp>
      <p:sp>
        <p:nvSpPr>
          <p:cNvPr id="54" name="Content Placeholder 2">
            <a:extLst>
              <a:ext uri="{FF2B5EF4-FFF2-40B4-BE49-F238E27FC236}">
                <a16:creationId xmlns:a16="http://schemas.microsoft.com/office/drawing/2014/main" id="{EC242EDA-94F0-5041-AB78-F9F2A9FDA5A0}"/>
              </a:ext>
            </a:extLst>
          </p:cNvPr>
          <p:cNvSpPr txBox="1">
            <a:spLocks/>
          </p:cNvSpPr>
          <p:nvPr/>
        </p:nvSpPr>
        <p:spPr>
          <a:xfrm>
            <a:off x="8233703" y="4111636"/>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strike="sngStrike" dirty="0">
                <a:latin typeface="Sitka Banner" panose="02000505000000020004" pitchFamily="2" charset="0"/>
                <a:cs typeface="Times New Roman" panose="02020603050405020304" pitchFamily="18" charset="0"/>
              </a:rPr>
              <a:t>attach (A) </a:t>
            </a:r>
            <a:endParaRPr lang="zh-CN" altLang="en-US" sz="2000" strike="sngStrike" dirty="0">
              <a:latin typeface="Sitka Banner" panose="02000505000000020004" pitchFamily="2" charset="0"/>
              <a:cs typeface="Times New Roman" panose="02020603050405020304" pitchFamily="18" charset="0"/>
            </a:endParaRPr>
          </a:p>
        </p:txBody>
      </p:sp>
      <p:sp>
        <p:nvSpPr>
          <p:cNvPr id="55" name="Content Placeholder 2">
            <a:extLst>
              <a:ext uri="{FF2B5EF4-FFF2-40B4-BE49-F238E27FC236}">
                <a16:creationId xmlns:a16="http://schemas.microsoft.com/office/drawing/2014/main" id="{C23A0B9C-112C-3840-A08B-43AF29A0E9D4}"/>
              </a:ext>
            </a:extLst>
          </p:cNvPr>
          <p:cNvSpPr txBox="1">
            <a:spLocks/>
          </p:cNvSpPr>
          <p:nvPr/>
        </p:nvSpPr>
        <p:spPr>
          <a:xfrm>
            <a:off x="8233703" y="4118258"/>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(A) </a:t>
            </a:r>
            <a:endParaRPr lang="zh-CN" altLang="en-US" sz="2000" dirty="0">
              <a:latin typeface="Sitka Banner" panose="02000505000000020004" pitchFamily="2"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9F0EBF0F-37C4-4443-AA53-7AC3D016AB47}"/>
              </a:ext>
            </a:extLst>
          </p:cNvPr>
          <p:cNvCxnSpPr>
            <a:cxnSpLocks/>
          </p:cNvCxnSpPr>
          <p:nvPr/>
        </p:nvCxnSpPr>
        <p:spPr>
          <a:xfrm>
            <a:off x="8189610" y="3098439"/>
            <a:ext cx="0" cy="162047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0CE29176-B88C-E341-8703-7BC000570A9B}"/>
              </a:ext>
            </a:extLst>
          </p:cNvPr>
          <p:cNvSpPr txBox="1">
            <a:spLocks/>
          </p:cNvSpPr>
          <p:nvPr/>
        </p:nvSpPr>
        <p:spPr>
          <a:xfrm>
            <a:off x="7020950" y="3687458"/>
            <a:ext cx="1111505"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Target Exposure window</a:t>
            </a:r>
            <a:endParaRPr lang="zh-CN" altLang="en-US" sz="2000" dirty="0">
              <a:latin typeface="Sitka Banner" panose="02000505000000020004" pitchFamily="2" charset="0"/>
              <a:cs typeface="Times New Roman" panose="02020603050405020304" pitchFamily="18" charset="0"/>
            </a:endParaRPr>
          </a:p>
        </p:txBody>
      </p:sp>
      <p:sp>
        <p:nvSpPr>
          <p:cNvPr id="58" name="Content Placeholder 2">
            <a:extLst>
              <a:ext uri="{FF2B5EF4-FFF2-40B4-BE49-F238E27FC236}">
                <a16:creationId xmlns:a16="http://schemas.microsoft.com/office/drawing/2014/main" id="{AD6FAB20-523C-154B-B97D-621E3681497B}"/>
              </a:ext>
            </a:extLst>
          </p:cNvPr>
          <p:cNvSpPr txBox="1">
            <a:spLocks/>
          </p:cNvSpPr>
          <p:nvPr/>
        </p:nvSpPr>
        <p:spPr>
          <a:xfrm>
            <a:off x="8286943" y="4408863"/>
            <a:ext cx="1801178"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Randomize (A) </a:t>
            </a:r>
            <a:endParaRPr lang="zh-CN" altLang="en-US" sz="2000" dirty="0">
              <a:latin typeface="Sitka Banner" panose="02000505000000020004" pitchFamily="2" charset="0"/>
              <a:cs typeface="Times New Roman" panose="02020603050405020304" pitchFamily="18" charset="0"/>
            </a:endParaRPr>
          </a:p>
        </p:txBody>
      </p:sp>
      <p:sp>
        <p:nvSpPr>
          <p:cNvPr id="61" name="Content Placeholder 2">
            <a:extLst>
              <a:ext uri="{FF2B5EF4-FFF2-40B4-BE49-F238E27FC236}">
                <a16:creationId xmlns:a16="http://schemas.microsoft.com/office/drawing/2014/main" id="{FBE72E6A-45E7-B444-ABAC-32FC06CE8EFC}"/>
              </a:ext>
            </a:extLst>
          </p:cNvPr>
          <p:cNvSpPr txBox="1">
            <a:spLocks/>
          </p:cNvSpPr>
          <p:nvPr/>
        </p:nvSpPr>
        <p:spPr>
          <a:xfrm>
            <a:off x="8295177" y="4778945"/>
            <a:ext cx="1405460" cy="3019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 (A)</a:t>
            </a:r>
            <a:endParaRPr lang="zh-CN" altLang="en-US" sz="2000" dirty="0">
              <a:latin typeface="Sitka Banner" panose="02000505000000020004" pitchFamily="2" charset="0"/>
              <a:cs typeface="Times New Roman" panose="02020603050405020304" pitchFamily="18" charset="0"/>
            </a:endParaRPr>
          </a:p>
        </p:txBody>
      </p:sp>
      <p:sp>
        <p:nvSpPr>
          <p:cNvPr id="62" name="Slide Number Placeholder 61">
            <a:extLst>
              <a:ext uri="{FF2B5EF4-FFF2-40B4-BE49-F238E27FC236}">
                <a16:creationId xmlns:a16="http://schemas.microsoft.com/office/drawing/2014/main" id="{FF05C680-C2AF-7042-A449-5B1CABA8E821}"/>
              </a:ext>
            </a:extLst>
          </p:cNvPr>
          <p:cNvSpPr>
            <a:spLocks noGrp="1"/>
          </p:cNvSpPr>
          <p:nvPr>
            <p:ph type="sldNum" sz="quarter" idx="12"/>
          </p:nvPr>
        </p:nvSpPr>
        <p:spPr/>
        <p:txBody>
          <a:bodyPr/>
          <a:lstStyle/>
          <a:p>
            <a:fld id="{A88F1DB0-8B43-D941-A153-7F9DB752BDF8}" type="slidenum">
              <a:rPr lang="en-CN" smtClean="0"/>
              <a:t>49</a:t>
            </a:fld>
            <a:endParaRPr lang="en-CN"/>
          </a:p>
        </p:txBody>
      </p:sp>
      <p:sp>
        <p:nvSpPr>
          <p:cNvPr id="53" name="Frame 14">
            <a:extLst>
              <a:ext uri="{FF2B5EF4-FFF2-40B4-BE49-F238E27FC236}">
                <a16:creationId xmlns:a16="http://schemas.microsoft.com/office/drawing/2014/main" id="{F87ED5F6-5435-40FD-806E-FD12E8AF5137}"/>
              </a:ext>
            </a:extLst>
          </p:cNvPr>
          <p:cNvSpPr/>
          <p:nvPr/>
        </p:nvSpPr>
        <p:spPr>
          <a:xfrm>
            <a:off x="5001915" y="4462534"/>
            <a:ext cx="1716927" cy="345197"/>
          </a:xfrm>
          <a:prstGeom prst="frame">
            <a:avLst>
              <a:gd name="adj1" fmla="val 2083"/>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9" name="Frame 14">
            <a:extLst>
              <a:ext uri="{FF2B5EF4-FFF2-40B4-BE49-F238E27FC236}">
                <a16:creationId xmlns:a16="http://schemas.microsoft.com/office/drawing/2014/main" id="{FDCB29E8-8096-46FF-9E87-7FF55DF7F4AB}"/>
              </a:ext>
            </a:extLst>
          </p:cNvPr>
          <p:cNvSpPr/>
          <p:nvPr/>
        </p:nvSpPr>
        <p:spPr>
          <a:xfrm>
            <a:off x="8295177" y="4413127"/>
            <a:ext cx="1716926" cy="359011"/>
          </a:xfrm>
          <a:prstGeom prst="frame">
            <a:avLst>
              <a:gd name="adj1" fmla="val 2083"/>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3" name="Rectangle: Rounded Corners 43">
            <a:extLst>
              <a:ext uri="{FF2B5EF4-FFF2-40B4-BE49-F238E27FC236}">
                <a16:creationId xmlns:a16="http://schemas.microsoft.com/office/drawing/2014/main" id="{277B886B-7110-465B-9265-10B632984012}"/>
              </a:ext>
            </a:extLst>
          </p:cNvPr>
          <p:cNvSpPr/>
          <p:nvPr/>
        </p:nvSpPr>
        <p:spPr>
          <a:xfrm>
            <a:off x="3481430" y="2962995"/>
            <a:ext cx="5336690" cy="528772"/>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How to auto-detach and randomization?</a:t>
            </a:r>
            <a:endParaRPr lang="zh-CN" altLang="en-US" dirty="0"/>
          </a:p>
        </p:txBody>
      </p:sp>
    </p:spTree>
    <p:extLst>
      <p:ext uri="{BB962C8B-B14F-4D97-AF65-F5344CB8AC3E}">
        <p14:creationId xmlns:p14="http://schemas.microsoft.com/office/powerpoint/2010/main" val="1544506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1471-1463-AE4D-8956-8C152C717019}"/>
              </a:ext>
            </a:extLst>
          </p:cNvPr>
          <p:cNvSpPr>
            <a:spLocks noGrp="1"/>
          </p:cNvSpPr>
          <p:nvPr>
            <p:ph type="title"/>
          </p:nvPr>
        </p:nvSpPr>
        <p:spPr/>
        <p:txBody>
          <a:bodyPr/>
          <a:lstStyle/>
          <a:p>
            <a:r>
              <a:rPr lang="en-CN" dirty="0"/>
              <a:t>Memory Expousure Reduction Background</a:t>
            </a:r>
          </a:p>
        </p:txBody>
      </p:sp>
      <p:sp>
        <p:nvSpPr>
          <p:cNvPr id="4" name="Content Placeholder 2">
            <a:extLst>
              <a:ext uri="{FF2B5EF4-FFF2-40B4-BE49-F238E27FC236}">
                <a16:creationId xmlns:a16="http://schemas.microsoft.com/office/drawing/2014/main" id="{2C24A273-5100-384C-8AE1-3EF06B263B2B}"/>
              </a:ext>
            </a:extLst>
          </p:cNvPr>
          <p:cNvSpPr txBox="1">
            <a:spLocks/>
          </p:cNvSpPr>
          <p:nvPr/>
        </p:nvSpPr>
        <p:spPr>
          <a:xfrm>
            <a:off x="952500" y="1758888"/>
            <a:ext cx="9798050" cy="9308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Sitka Banner" panose="02000505000000020004" pitchFamily="2" charset="0"/>
                <a:cs typeface="Times New Roman" panose="02020603050405020304" pitchFamily="18" charset="0"/>
              </a:rPr>
              <a:t>Trusted/Untrusted regions are unidentifiable</a:t>
            </a:r>
          </a:p>
          <a:p>
            <a:r>
              <a:rPr lang="en-US" altLang="zh-CN" dirty="0">
                <a:latin typeface="Sitka Banner" panose="02000505000000020004" pitchFamily="2" charset="0"/>
                <a:cs typeface="Times New Roman" panose="02020603050405020304" pitchFamily="18" charset="0"/>
              </a:rPr>
              <a:t>Solution: </a:t>
            </a:r>
            <a:r>
              <a:rPr lang="en-US" dirty="0">
                <a:latin typeface="Sitka Banner" panose="02000505000000020004" pitchFamily="2" charset="0"/>
                <a:cs typeface="Times New Roman" panose="02020603050405020304" pitchFamily="18" charset="0"/>
              </a:rPr>
              <a:t>Principle of least privilege, reduce memory exposure</a:t>
            </a:r>
            <a:endParaRPr lang="en-US" altLang="zh-CN" dirty="0">
              <a:latin typeface="Sitka Banner" panose="02000505000000020004" pitchFamily="2" charset="0"/>
              <a:cs typeface="Times New Roman" panose="02020603050405020304" pitchFamily="18" charset="0"/>
            </a:endParaRPr>
          </a:p>
        </p:txBody>
      </p:sp>
      <p:sp>
        <p:nvSpPr>
          <p:cNvPr id="5" name="Rectangle 4">
            <a:extLst>
              <a:ext uri="{FF2B5EF4-FFF2-40B4-BE49-F238E27FC236}">
                <a16:creationId xmlns:a16="http://schemas.microsoft.com/office/drawing/2014/main" id="{74B4F30A-6E91-1C44-BE8A-29F9F36DDD43}"/>
              </a:ext>
            </a:extLst>
          </p:cNvPr>
          <p:cNvSpPr/>
          <p:nvPr/>
        </p:nvSpPr>
        <p:spPr>
          <a:xfrm>
            <a:off x="1498600" y="3449383"/>
            <a:ext cx="19685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Code A</a:t>
            </a:r>
          </a:p>
        </p:txBody>
      </p:sp>
      <p:sp>
        <p:nvSpPr>
          <p:cNvPr id="6" name="Rectangle 5">
            <a:extLst>
              <a:ext uri="{FF2B5EF4-FFF2-40B4-BE49-F238E27FC236}">
                <a16:creationId xmlns:a16="http://schemas.microsoft.com/office/drawing/2014/main" id="{8079811B-C47E-AE47-B1FB-3AA7DAF0D011}"/>
              </a:ext>
            </a:extLst>
          </p:cNvPr>
          <p:cNvSpPr/>
          <p:nvPr/>
        </p:nvSpPr>
        <p:spPr>
          <a:xfrm>
            <a:off x="1498599" y="4561965"/>
            <a:ext cx="19685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Code B</a:t>
            </a:r>
          </a:p>
        </p:txBody>
      </p:sp>
      <p:sp>
        <p:nvSpPr>
          <p:cNvPr id="7" name="Rectangle 6">
            <a:extLst>
              <a:ext uri="{FF2B5EF4-FFF2-40B4-BE49-F238E27FC236}">
                <a16:creationId xmlns:a16="http://schemas.microsoft.com/office/drawing/2014/main" id="{1FDE82EB-2856-9D45-BBCC-3E3F773496C8}"/>
              </a:ext>
            </a:extLst>
          </p:cNvPr>
          <p:cNvSpPr/>
          <p:nvPr/>
        </p:nvSpPr>
        <p:spPr>
          <a:xfrm>
            <a:off x="1466636" y="5528497"/>
            <a:ext cx="19685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Code C</a:t>
            </a:r>
          </a:p>
        </p:txBody>
      </p:sp>
      <p:sp>
        <p:nvSpPr>
          <p:cNvPr id="8" name="Rectangle 7">
            <a:extLst>
              <a:ext uri="{FF2B5EF4-FFF2-40B4-BE49-F238E27FC236}">
                <a16:creationId xmlns:a16="http://schemas.microsoft.com/office/drawing/2014/main" id="{9FC6C29B-9167-CB49-9E92-2E1A5E2093E4}"/>
              </a:ext>
            </a:extLst>
          </p:cNvPr>
          <p:cNvSpPr/>
          <p:nvPr/>
        </p:nvSpPr>
        <p:spPr>
          <a:xfrm>
            <a:off x="4476750" y="3449383"/>
            <a:ext cx="996950" cy="406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dirty="0"/>
              <a:t>Data A</a:t>
            </a:r>
          </a:p>
        </p:txBody>
      </p:sp>
      <p:sp>
        <p:nvSpPr>
          <p:cNvPr id="9" name="Rectangle 8">
            <a:extLst>
              <a:ext uri="{FF2B5EF4-FFF2-40B4-BE49-F238E27FC236}">
                <a16:creationId xmlns:a16="http://schemas.microsoft.com/office/drawing/2014/main" id="{8C04260D-390D-AA4A-8929-3A5419479DA8}"/>
              </a:ext>
            </a:extLst>
          </p:cNvPr>
          <p:cNvSpPr/>
          <p:nvPr/>
        </p:nvSpPr>
        <p:spPr>
          <a:xfrm>
            <a:off x="4476749" y="4561965"/>
            <a:ext cx="996950" cy="406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dirty="0"/>
              <a:t>Data B</a:t>
            </a:r>
          </a:p>
        </p:txBody>
      </p:sp>
      <p:sp>
        <p:nvSpPr>
          <p:cNvPr id="10" name="Rectangle 9">
            <a:extLst>
              <a:ext uri="{FF2B5EF4-FFF2-40B4-BE49-F238E27FC236}">
                <a16:creationId xmlns:a16="http://schemas.microsoft.com/office/drawing/2014/main" id="{070E6705-C46C-8C44-AB3E-340FF5B95FF1}"/>
              </a:ext>
            </a:extLst>
          </p:cNvPr>
          <p:cNvSpPr/>
          <p:nvPr/>
        </p:nvSpPr>
        <p:spPr>
          <a:xfrm>
            <a:off x="4444786" y="5528497"/>
            <a:ext cx="996950" cy="406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dirty="0"/>
              <a:t>Data C</a:t>
            </a:r>
          </a:p>
        </p:txBody>
      </p:sp>
      <p:sp>
        <p:nvSpPr>
          <p:cNvPr id="11" name="Content Placeholder 2">
            <a:extLst>
              <a:ext uri="{FF2B5EF4-FFF2-40B4-BE49-F238E27FC236}">
                <a16:creationId xmlns:a16="http://schemas.microsoft.com/office/drawing/2014/main" id="{8F8CCC77-8D50-D64D-950D-60B11E95B232}"/>
              </a:ext>
            </a:extLst>
          </p:cNvPr>
          <p:cNvSpPr txBox="1">
            <a:spLocks/>
          </p:cNvSpPr>
          <p:nvPr/>
        </p:nvSpPr>
        <p:spPr>
          <a:xfrm>
            <a:off x="1383663" y="4215890"/>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Enable Data B permission</a:t>
            </a:r>
          </a:p>
        </p:txBody>
      </p:sp>
      <p:sp>
        <p:nvSpPr>
          <p:cNvPr id="13" name="Content Placeholder 2">
            <a:extLst>
              <a:ext uri="{FF2B5EF4-FFF2-40B4-BE49-F238E27FC236}">
                <a16:creationId xmlns:a16="http://schemas.microsoft.com/office/drawing/2014/main" id="{17A3EFA4-0AAA-7F45-859C-E9DC8854BA2A}"/>
              </a:ext>
            </a:extLst>
          </p:cNvPr>
          <p:cNvSpPr txBox="1">
            <a:spLocks/>
          </p:cNvSpPr>
          <p:nvPr/>
        </p:nvSpPr>
        <p:spPr>
          <a:xfrm>
            <a:off x="1415626" y="4929723"/>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Disable Data B permission</a:t>
            </a:r>
          </a:p>
        </p:txBody>
      </p:sp>
      <p:sp>
        <p:nvSpPr>
          <p:cNvPr id="12" name="Content Placeholder 2">
            <a:extLst>
              <a:ext uri="{FF2B5EF4-FFF2-40B4-BE49-F238E27FC236}">
                <a16:creationId xmlns:a16="http://schemas.microsoft.com/office/drawing/2014/main" id="{BEF8D451-8D98-6C43-B49B-58D416AE9354}"/>
              </a:ext>
            </a:extLst>
          </p:cNvPr>
          <p:cNvSpPr txBox="1">
            <a:spLocks/>
          </p:cNvSpPr>
          <p:nvPr/>
        </p:nvSpPr>
        <p:spPr>
          <a:xfrm>
            <a:off x="1415627" y="3083623"/>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Enable Data A permission</a:t>
            </a:r>
          </a:p>
        </p:txBody>
      </p:sp>
      <p:sp>
        <p:nvSpPr>
          <p:cNvPr id="14" name="Content Placeholder 2">
            <a:extLst>
              <a:ext uri="{FF2B5EF4-FFF2-40B4-BE49-F238E27FC236}">
                <a16:creationId xmlns:a16="http://schemas.microsoft.com/office/drawing/2014/main" id="{92A76206-0013-A649-842A-8F71E00F034B}"/>
              </a:ext>
            </a:extLst>
          </p:cNvPr>
          <p:cNvSpPr txBox="1">
            <a:spLocks/>
          </p:cNvSpPr>
          <p:nvPr/>
        </p:nvSpPr>
        <p:spPr>
          <a:xfrm>
            <a:off x="1415627" y="2759077"/>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Disable all data permission</a:t>
            </a:r>
          </a:p>
        </p:txBody>
      </p:sp>
      <p:sp>
        <p:nvSpPr>
          <p:cNvPr id="15" name="Content Placeholder 2">
            <a:extLst>
              <a:ext uri="{FF2B5EF4-FFF2-40B4-BE49-F238E27FC236}">
                <a16:creationId xmlns:a16="http://schemas.microsoft.com/office/drawing/2014/main" id="{678AE719-A480-2442-B2F6-947B740525AC}"/>
              </a:ext>
            </a:extLst>
          </p:cNvPr>
          <p:cNvSpPr txBox="1">
            <a:spLocks/>
          </p:cNvSpPr>
          <p:nvPr/>
        </p:nvSpPr>
        <p:spPr>
          <a:xfrm>
            <a:off x="1383664" y="3888138"/>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Disable Data A permission</a:t>
            </a:r>
          </a:p>
        </p:txBody>
      </p:sp>
      <p:sp>
        <p:nvSpPr>
          <p:cNvPr id="16" name="Content Placeholder 2">
            <a:extLst>
              <a:ext uri="{FF2B5EF4-FFF2-40B4-BE49-F238E27FC236}">
                <a16:creationId xmlns:a16="http://schemas.microsoft.com/office/drawing/2014/main" id="{CBB1CABA-1FFB-6746-8B34-1947C6DBA256}"/>
              </a:ext>
            </a:extLst>
          </p:cNvPr>
          <p:cNvSpPr txBox="1">
            <a:spLocks/>
          </p:cNvSpPr>
          <p:nvPr/>
        </p:nvSpPr>
        <p:spPr>
          <a:xfrm>
            <a:off x="1415626" y="5934897"/>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Disable Data C permission</a:t>
            </a:r>
          </a:p>
        </p:txBody>
      </p:sp>
      <p:sp>
        <p:nvSpPr>
          <p:cNvPr id="17" name="Content Placeholder 2">
            <a:extLst>
              <a:ext uri="{FF2B5EF4-FFF2-40B4-BE49-F238E27FC236}">
                <a16:creationId xmlns:a16="http://schemas.microsoft.com/office/drawing/2014/main" id="{AC4699B1-18B7-EB40-8515-9CE24F1593B4}"/>
              </a:ext>
            </a:extLst>
          </p:cNvPr>
          <p:cNvSpPr txBox="1">
            <a:spLocks/>
          </p:cNvSpPr>
          <p:nvPr/>
        </p:nvSpPr>
        <p:spPr>
          <a:xfrm>
            <a:off x="1415626" y="5201379"/>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Enable Data C permission</a:t>
            </a:r>
          </a:p>
        </p:txBody>
      </p:sp>
      <p:sp>
        <p:nvSpPr>
          <p:cNvPr id="3" name="Slide Number Placeholder 2">
            <a:extLst>
              <a:ext uri="{FF2B5EF4-FFF2-40B4-BE49-F238E27FC236}">
                <a16:creationId xmlns:a16="http://schemas.microsoft.com/office/drawing/2014/main" id="{E0440C75-0D28-544C-89E0-C6CD255DB09D}"/>
              </a:ext>
            </a:extLst>
          </p:cNvPr>
          <p:cNvSpPr>
            <a:spLocks noGrp="1"/>
          </p:cNvSpPr>
          <p:nvPr>
            <p:ph type="sldNum" sz="quarter" idx="12"/>
          </p:nvPr>
        </p:nvSpPr>
        <p:spPr/>
        <p:txBody>
          <a:bodyPr/>
          <a:lstStyle/>
          <a:p>
            <a:fld id="{7C73DA67-806A-084C-A864-2B3ED4D76026}" type="slidenum">
              <a:rPr lang="en-CN" smtClean="0"/>
              <a:t>5</a:t>
            </a:fld>
            <a:endParaRPr lang="en-CN"/>
          </a:p>
        </p:txBody>
      </p:sp>
    </p:spTree>
    <p:extLst>
      <p:ext uri="{BB962C8B-B14F-4D97-AF65-F5344CB8AC3E}">
        <p14:creationId xmlns:p14="http://schemas.microsoft.com/office/powerpoint/2010/main" val="391602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2" grpId="0"/>
      <p:bldP spid="14" grpId="0"/>
      <p:bldP spid="15"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DF95CC-DBA7-D844-9122-A074FA542449}"/>
              </a:ext>
            </a:extLst>
          </p:cNvPr>
          <p:cNvSpPr txBox="1">
            <a:spLocks/>
          </p:cNvSpPr>
          <p:nvPr/>
        </p:nvSpPr>
        <p:spPr>
          <a:xfrm>
            <a:off x="554736" y="550257"/>
            <a:ext cx="11082528" cy="733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646B5F"/>
                </a:solidFill>
                <a:latin typeface="Rockwell" panose="02060603020205020403" pitchFamily="18" charset="0"/>
                <a:cs typeface="Times New Roman" panose="02020603050405020304" pitchFamily="18" charset="0"/>
              </a:rPr>
              <a:t>Architectural Support</a:t>
            </a:r>
          </a:p>
        </p:txBody>
      </p:sp>
      <p:graphicFrame>
        <p:nvGraphicFramePr>
          <p:cNvPr id="2" name="Table 2">
            <a:extLst>
              <a:ext uri="{FF2B5EF4-FFF2-40B4-BE49-F238E27FC236}">
                <a16:creationId xmlns:a16="http://schemas.microsoft.com/office/drawing/2014/main" id="{1F5127B2-78FF-1649-B332-DC0ED49C94E3}"/>
              </a:ext>
            </a:extLst>
          </p:cNvPr>
          <p:cNvGraphicFramePr>
            <a:graphicFrameLocks noGrp="1"/>
          </p:cNvGraphicFramePr>
          <p:nvPr/>
        </p:nvGraphicFramePr>
        <p:xfrm>
          <a:off x="5108099" y="2008867"/>
          <a:ext cx="5424603" cy="2123440"/>
        </p:xfrm>
        <a:graphic>
          <a:graphicData uri="http://schemas.openxmlformats.org/drawingml/2006/table">
            <a:tbl>
              <a:tblPr firstRow="1" bandRow="1">
                <a:tableStyleId>{5C22544A-7EE6-4342-B048-85BDC9FD1C3A}</a:tableStyleId>
              </a:tblPr>
              <a:tblGrid>
                <a:gridCol w="947661">
                  <a:extLst>
                    <a:ext uri="{9D8B030D-6E8A-4147-A177-3AD203B41FA5}">
                      <a16:colId xmlns:a16="http://schemas.microsoft.com/office/drawing/2014/main" val="3460227165"/>
                    </a:ext>
                  </a:extLst>
                </a:gridCol>
                <a:gridCol w="1211560">
                  <a:extLst>
                    <a:ext uri="{9D8B030D-6E8A-4147-A177-3AD203B41FA5}">
                      <a16:colId xmlns:a16="http://schemas.microsoft.com/office/drawing/2014/main" val="3010268772"/>
                    </a:ext>
                  </a:extLst>
                </a:gridCol>
                <a:gridCol w="1930721">
                  <a:extLst>
                    <a:ext uri="{9D8B030D-6E8A-4147-A177-3AD203B41FA5}">
                      <a16:colId xmlns:a16="http://schemas.microsoft.com/office/drawing/2014/main" val="457868229"/>
                    </a:ext>
                  </a:extLst>
                </a:gridCol>
                <a:gridCol w="1334661">
                  <a:extLst>
                    <a:ext uri="{9D8B030D-6E8A-4147-A177-3AD203B41FA5}">
                      <a16:colId xmlns:a16="http://schemas.microsoft.com/office/drawing/2014/main" val="3110437246"/>
                    </a:ext>
                  </a:extLst>
                </a:gridCol>
              </a:tblGrid>
              <a:tr h="370840">
                <a:tc>
                  <a:txBody>
                    <a:bodyPr/>
                    <a:lstStyle/>
                    <a:p>
                      <a:r>
                        <a:rPr lang="en-CN" dirty="0"/>
                        <a:t>PMOID</a:t>
                      </a:r>
                    </a:p>
                  </a:txBody>
                  <a:tcPr/>
                </a:tc>
                <a:tc>
                  <a:txBody>
                    <a:bodyPr/>
                    <a:lstStyle/>
                    <a:p>
                      <a:r>
                        <a:rPr lang="en-CN" dirty="0"/>
                        <a:t>Time stamp (TS)</a:t>
                      </a:r>
                    </a:p>
                  </a:txBody>
                  <a:tcPr/>
                </a:tc>
                <a:tc>
                  <a:txBody>
                    <a:bodyPr/>
                    <a:lstStyle/>
                    <a:p>
                      <a:r>
                        <a:rPr lang="en-CN" dirty="0"/>
                        <a:t>Counter of attached threads</a:t>
                      </a:r>
                    </a:p>
                  </a:txBody>
                  <a:tcPr/>
                </a:tc>
                <a:tc>
                  <a:txBody>
                    <a:bodyPr/>
                    <a:lstStyle/>
                    <a:p>
                      <a:r>
                        <a:rPr lang="en-CN" dirty="0"/>
                        <a:t>Delayed detach</a:t>
                      </a:r>
                      <a:r>
                        <a:rPr lang="en-US" dirty="0"/>
                        <a:t> (DD)</a:t>
                      </a:r>
                      <a:endParaRPr lang="en-CN" dirty="0"/>
                    </a:p>
                  </a:txBody>
                  <a:tcPr/>
                </a:tc>
                <a:extLst>
                  <a:ext uri="{0D108BD9-81ED-4DB2-BD59-A6C34878D82A}">
                    <a16:rowId xmlns:a16="http://schemas.microsoft.com/office/drawing/2014/main" val="2728380416"/>
                  </a:ext>
                </a:extLst>
              </a:tr>
              <a:tr h="370840">
                <a:tc>
                  <a:txBody>
                    <a:bodyPr/>
                    <a:lstStyle/>
                    <a:p>
                      <a:r>
                        <a:rPr lang="en-CN" dirty="0"/>
                        <a:t>100</a:t>
                      </a:r>
                    </a:p>
                  </a:txBody>
                  <a:tcPr/>
                </a:tc>
                <a:tc>
                  <a:txBody>
                    <a:bodyPr/>
                    <a:lstStyle/>
                    <a:p>
                      <a:r>
                        <a:rPr lang="en-CN" dirty="0"/>
                        <a:t>3</a:t>
                      </a:r>
                    </a:p>
                  </a:txBody>
                  <a:tcPr/>
                </a:tc>
                <a:tc>
                  <a:txBody>
                    <a:bodyPr/>
                    <a:lstStyle/>
                    <a:p>
                      <a:r>
                        <a:rPr lang="en-CN" dirty="0"/>
                        <a:t>0</a:t>
                      </a:r>
                    </a:p>
                  </a:txBody>
                  <a:tcPr/>
                </a:tc>
                <a:tc>
                  <a:txBody>
                    <a:bodyPr/>
                    <a:lstStyle/>
                    <a:p>
                      <a:r>
                        <a:rPr lang="en-CN" dirty="0"/>
                        <a:t>1</a:t>
                      </a:r>
                    </a:p>
                  </a:txBody>
                  <a:tcPr/>
                </a:tc>
                <a:extLst>
                  <a:ext uri="{0D108BD9-81ED-4DB2-BD59-A6C34878D82A}">
                    <a16:rowId xmlns:a16="http://schemas.microsoft.com/office/drawing/2014/main" val="2354707900"/>
                  </a:ext>
                </a:extLst>
              </a:tr>
              <a:tr h="370840">
                <a:tc>
                  <a:txBody>
                    <a:bodyPr/>
                    <a:lstStyle/>
                    <a:p>
                      <a:r>
                        <a:rPr lang="en-CN" dirty="0"/>
                        <a:t>200</a:t>
                      </a:r>
                    </a:p>
                  </a:txBody>
                  <a:tcPr/>
                </a:tc>
                <a:tc>
                  <a:txBody>
                    <a:bodyPr/>
                    <a:lstStyle/>
                    <a:p>
                      <a:r>
                        <a:rPr lang="en-CN" dirty="0"/>
                        <a:t>5</a:t>
                      </a:r>
                    </a:p>
                  </a:txBody>
                  <a:tcPr/>
                </a:tc>
                <a:tc>
                  <a:txBody>
                    <a:bodyPr/>
                    <a:lstStyle/>
                    <a:p>
                      <a:r>
                        <a:rPr lang="en-CN" dirty="0"/>
                        <a:t>2</a:t>
                      </a:r>
                    </a:p>
                  </a:txBody>
                  <a:tcPr/>
                </a:tc>
                <a:tc>
                  <a:txBody>
                    <a:bodyPr/>
                    <a:lstStyle/>
                    <a:p>
                      <a:r>
                        <a:rPr lang="en-CN" dirty="0"/>
                        <a:t>0</a:t>
                      </a:r>
                    </a:p>
                  </a:txBody>
                  <a:tcPr/>
                </a:tc>
                <a:extLst>
                  <a:ext uri="{0D108BD9-81ED-4DB2-BD59-A6C34878D82A}">
                    <a16:rowId xmlns:a16="http://schemas.microsoft.com/office/drawing/2014/main" val="3795902657"/>
                  </a:ext>
                </a:extLst>
              </a:tr>
              <a:tr h="370840">
                <a:tc>
                  <a:txBody>
                    <a:bodyPr/>
                    <a:lstStyle/>
                    <a:p>
                      <a:endParaRPr lang="en-CN" dirty="0"/>
                    </a:p>
                  </a:txBody>
                  <a:tcPr/>
                </a:tc>
                <a:tc>
                  <a:txBody>
                    <a:bodyPr/>
                    <a:lstStyle/>
                    <a:p>
                      <a:endParaRPr lang="en-CN"/>
                    </a:p>
                  </a:txBody>
                  <a:tcPr/>
                </a:tc>
                <a:tc>
                  <a:txBody>
                    <a:bodyPr/>
                    <a:lstStyle/>
                    <a:p>
                      <a:endParaRPr lang="en-CN"/>
                    </a:p>
                  </a:txBody>
                  <a:tcPr/>
                </a:tc>
                <a:tc>
                  <a:txBody>
                    <a:bodyPr/>
                    <a:lstStyle/>
                    <a:p>
                      <a:endParaRPr lang="en-CN"/>
                    </a:p>
                  </a:txBody>
                  <a:tcPr/>
                </a:tc>
                <a:extLst>
                  <a:ext uri="{0D108BD9-81ED-4DB2-BD59-A6C34878D82A}">
                    <a16:rowId xmlns:a16="http://schemas.microsoft.com/office/drawing/2014/main" val="1655983992"/>
                  </a:ext>
                </a:extLst>
              </a:tr>
              <a:tr h="370840">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763946092"/>
                  </a:ext>
                </a:extLst>
              </a:tr>
            </a:tbl>
          </a:graphicData>
        </a:graphic>
      </p:graphicFrame>
      <p:sp>
        <p:nvSpPr>
          <p:cNvPr id="5" name="Content Placeholder 2">
            <a:extLst>
              <a:ext uri="{FF2B5EF4-FFF2-40B4-BE49-F238E27FC236}">
                <a16:creationId xmlns:a16="http://schemas.microsoft.com/office/drawing/2014/main" id="{6B9C8E8F-72AF-8942-B24D-32681195E76E}"/>
              </a:ext>
            </a:extLst>
          </p:cNvPr>
          <p:cNvSpPr txBox="1">
            <a:spLocks/>
          </p:cNvSpPr>
          <p:nvPr/>
        </p:nvSpPr>
        <p:spPr>
          <a:xfrm>
            <a:off x="6668320" y="1444341"/>
            <a:ext cx="2864460" cy="4381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Sitka Banner" panose="02000505000000020004" pitchFamily="2" charset="0"/>
                <a:cs typeface="Times New Roman" panose="02020603050405020304" pitchFamily="18" charset="0"/>
              </a:rPr>
              <a:t>Circular Buffer</a:t>
            </a:r>
            <a:endParaRPr lang="zh-CN" altLang="en-US" dirty="0">
              <a:latin typeface="Sitka Banner" panose="02000505000000020004" pitchFamily="2"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C489ECD4-DF1C-3641-AA76-16BB3284AC0F}"/>
              </a:ext>
            </a:extLst>
          </p:cNvPr>
          <p:cNvSpPr txBox="1">
            <a:spLocks/>
          </p:cNvSpPr>
          <p:nvPr/>
        </p:nvSpPr>
        <p:spPr>
          <a:xfrm>
            <a:off x="1613189" y="3256743"/>
            <a:ext cx="1844606" cy="316531"/>
          </a:xfrm>
          <a:prstGeom prst="rect">
            <a:avLst/>
          </a:prstGeom>
          <a:solidFill>
            <a:schemeClr val="accent2"/>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Attach (300, RW)</a:t>
            </a:r>
            <a:endParaRPr lang="zh-CN" altLang="en-US" sz="2000" dirty="0">
              <a:latin typeface="Sitka Banner" panose="02000505000000020004" pitchFamily="2" charset="0"/>
              <a:cs typeface="Times New Roman" panose="02020603050405020304" pitchFamily="18" charset="0"/>
            </a:endParaRPr>
          </a:p>
        </p:txBody>
      </p:sp>
      <p:sp>
        <p:nvSpPr>
          <p:cNvPr id="7" name="Right Arrow 6">
            <a:extLst>
              <a:ext uri="{FF2B5EF4-FFF2-40B4-BE49-F238E27FC236}">
                <a16:creationId xmlns:a16="http://schemas.microsoft.com/office/drawing/2014/main" id="{424B5E15-73E2-EC47-9785-F679D2D2D17B}"/>
              </a:ext>
            </a:extLst>
          </p:cNvPr>
          <p:cNvSpPr/>
          <p:nvPr/>
        </p:nvSpPr>
        <p:spPr>
          <a:xfrm>
            <a:off x="3995230" y="3268863"/>
            <a:ext cx="511701" cy="387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Slide Number Placeholder 18">
            <a:extLst>
              <a:ext uri="{FF2B5EF4-FFF2-40B4-BE49-F238E27FC236}">
                <a16:creationId xmlns:a16="http://schemas.microsoft.com/office/drawing/2014/main" id="{93C85C1A-C9A3-214A-9577-8CD18645EB1D}"/>
              </a:ext>
            </a:extLst>
          </p:cNvPr>
          <p:cNvSpPr>
            <a:spLocks noGrp="1"/>
          </p:cNvSpPr>
          <p:nvPr>
            <p:ph type="sldNum" sz="quarter" idx="12"/>
          </p:nvPr>
        </p:nvSpPr>
        <p:spPr/>
        <p:txBody>
          <a:bodyPr/>
          <a:lstStyle/>
          <a:p>
            <a:fld id="{A88F1DB0-8B43-D941-A153-7F9DB752BDF8}" type="slidenum">
              <a:rPr lang="en-CN" smtClean="0"/>
              <a:t>50</a:t>
            </a:fld>
            <a:endParaRPr lang="en-CN"/>
          </a:p>
        </p:txBody>
      </p:sp>
      <p:sp>
        <p:nvSpPr>
          <p:cNvPr id="33" name="Content Placeholder 2">
            <a:extLst>
              <a:ext uri="{FF2B5EF4-FFF2-40B4-BE49-F238E27FC236}">
                <a16:creationId xmlns:a16="http://schemas.microsoft.com/office/drawing/2014/main" id="{3396A1A6-D85D-4036-AE45-9FFBFEA84D66}"/>
              </a:ext>
            </a:extLst>
          </p:cNvPr>
          <p:cNvSpPr txBox="1">
            <a:spLocks/>
          </p:cNvSpPr>
          <p:nvPr/>
        </p:nvSpPr>
        <p:spPr>
          <a:xfrm>
            <a:off x="369373" y="4676551"/>
            <a:ext cx="1502960" cy="37084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Timer (T)</a:t>
            </a:r>
            <a:endParaRPr lang="zh-CN" altLang="en-US" sz="2000" dirty="0">
              <a:latin typeface="Sitka Banner" panose="02000505000000020004" pitchFamily="2" charset="0"/>
              <a:cs typeface="Times New Roman" panose="02020603050405020304" pitchFamily="18" charset="0"/>
            </a:endParaRPr>
          </a:p>
        </p:txBody>
      </p:sp>
      <p:cxnSp>
        <p:nvCxnSpPr>
          <p:cNvPr id="34" name="直接箭头连接符 15">
            <a:extLst>
              <a:ext uri="{FF2B5EF4-FFF2-40B4-BE49-F238E27FC236}">
                <a16:creationId xmlns:a16="http://schemas.microsoft.com/office/drawing/2014/main" id="{1077B962-5E9A-40DD-ABE0-9639B6413C1C}"/>
              </a:ext>
            </a:extLst>
          </p:cNvPr>
          <p:cNvCxnSpPr>
            <a:cxnSpLocks/>
            <a:endCxn id="35" idx="1"/>
          </p:cNvCxnSpPr>
          <p:nvPr/>
        </p:nvCxnSpPr>
        <p:spPr>
          <a:xfrm>
            <a:off x="1872333" y="4876300"/>
            <a:ext cx="27397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流程图: 决策 34">
            <a:extLst>
              <a:ext uri="{FF2B5EF4-FFF2-40B4-BE49-F238E27FC236}">
                <a16:creationId xmlns:a16="http://schemas.microsoft.com/office/drawing/2014/main" id="{F8D511FD-72E2-448D-8B18-2B7353E88E02}"/>
              </a:ext>
            </a:extLst>
          </p:cNvPr>
          <p:cNvSpPr/>
          <p:nvPr/>
        </p:nvSpPr>
        <p:spPr>
          <a:xfrm>
            <a:off x="2146303" y="4598488"/>
            <a:ext cx="2713904" cy="55562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r>
              <a:rPr lang="en-US" altLang="zh-CN" dirty="0" err="1">
                <a:solidFill>
                  <a:schemeClr val="tx1"/>
                </a:solidFill>
              </a:rPr>
              <a:t>TopTS</a:t>
            </a:r>
            <a:r>
              <a:rPr lang="en-US" altLang="zh-CN" dirty="0">
                <a:solidFill>
                  <a:schemeClr val="tx1"/>
                </a:solidFill>
              </a:rPr>
              <a:t>&gt;EW</a:t>
            </a:r>
            <a:endParaRPr lang="zh-CN" altLang="en-US" dirty="0">
              <a:solidFill>
                <a:schemeClr val="tx1"/>
              </a:solidFill>
            </a:endParaRPr>
          </a:p>
        </p:txBody>
      </p:sp>
      <p:cxnSp>
        <p:nvCxnSpPr>
          <p:cNvPr id="36" name="直接箭头连接符 15">
            <a:extLst>
              <a:ext uri="{FF2B5EF4-FFF2-40B4-BE49-F238E27FC236}">
                <a16:creationId xmlns:a16="http://schemas.microsoft.com/office/drawing/2014/main" id="{6D71DAE3-0292-4E50-8B3D-E0BB49487B63}"/>
              </a:ext>
            </a:extLst>
          </p:cNvPr>
          <p:cNvCxnSpPr>
            <a:cxnSpLocks/>
          </p:cNvCxnSpPr>
          <p:nvPr/>
        </p:nvCxnSpPr>
        <p:spPr>
          <a:xfrm>
            <a:off x="4870738" y="4854167"/>
            <a:ext cx="559274" cy="0"/>
          </a:xfrm>
          <a:prstGeom prst="straightConnector1">
            <a:avLst/>
          </a:prstGeom>
          <a:ln w="28575">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340FAEE0-5330-4936-9FE8-D138345F4885}"/>
              </a:ext>
            </a:extLst>
          </p:cNvPr>
          <p:cNvSpPr txBox="1">
            <a:spLocks/>
          </p:cNvSpPr>
          <p:nvPr/>
        </p:nvSpPr>
        <p:spPr>
          <a:xfrm>
            <a:off x="8434181" y="4643650"/>
            <a:ext cx="1675020"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Randomization</a:t>
            </a:r>
            <a:endParaRPr lang="zh-CN" altLang="en-US" sz="2000" dirty="0">
              <a:latin typeface="Sitka Banner" panose="02000505000000020004" pitchFamily="2" charset="0"/>
              <a:cs typeface="Times New Roman" panose="02020603050405020304" pitchFamily="18" charset="0"/>
            </a:endParaRPr>
          </a:p>
        </p:txBody>
      </p:sp>
      <p:sp>
        <p:nvSpPr>
          <p:cNvPr id="38" name="Content Placeholder 2">
            <a:extLst>
              <a:ext uri="{FF2B5EF4-FFF2-40B4-BE49-F238E27FC236}">
                <a16:creationId xmlns:a16="http://schemas.microsoft.com/office/drawing/2014/main" id="{0741C11A-54B9-4F3C-B0A2-1F4B44C8427F}"/>
              </a:ext>
            </a:extLst>
          </p:cNvPr>
          <p:cNvSpPr txBox="1">
            <a:spLocks/>
          </p:cNvSpPr>
          <p:nvPr/>
        </p:nvSpPr>
        <p:spPr>
          <a:xfrm>
            <a:off x="4860207" y="4344420"/>
            <a:ext cx="559274"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Yes</a:t>
            </a:r>
            <a:endParaRPr lang="zh-CN" altLang="en-US" sz="2000" dirty="0">
              <a:latin typeface="Sitka Banner" panose="02000505000000020004" pitchFamily="2" charset="0"/>
              <a:cs typeface="Times New Roman" panose="02020603050405020304" pitchFamily="18" charset="0"/>
            </a:endParaRPr>
          </a:p>
        </p:txBody>
      </p:sp>
      <p:sp>
        <p:nvSpPr>
          <p:cNvPr id="43" name="流程图: 决策 42">
            <a:extLst>
              <a:ext uri="{FF2B5EF4-FFF2-40B4-BE49-F238E27FC236}">
                <a16:creationId xmlns:a16="http://schemas.microsoft.com/office/drawing/2014/main" id="{C1F28BF8-2741-4577-8B12-00E697417136}"/>
              </a:ext>
            </a:extLst>
          </p:cNvPr>
          <p:cNvSpPr/>
          <p:nvPr/>
        </p:nvSpPr>
        <p:spPr>
          <a:xfrm>
            <a:off x="5461730" y="4576355"/>
            <a:ext cx="2370805" cy="55562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counter&gt;0</a:t>
            </a:r>
            <a:endParaRPr lang="zh-CN" altLang="en-US" dirty="0">
              <a:solidFill>
                <a:schemeClr val="tx1"/>
              </a:solidFill>
            </a:endParaRPr>
          </a:p>
        </p:txBody>
      </p:sp>
      <p:sp>
        <p:nvSpPr>
          <p:cNvPr id="44" name="Content Placeholder 2">
            <a:extLst>
              <a:ext uri="{FF2B5EF4-FFF2-40B4-BE49-F238E27FC236}">
                <a16:creationId xmlns:a16="http://schemas.microsoft.com/office/drawing/2014/main" id="{ADF5D46A-2115-4293-8886-A51CB9E1A5BB}"/>
              </a:ext>
            </a:extLst>
          </p:cNvPr>
          <p:cNvSpPr txBox="1">
            <a:spLocks/>
          </p:cNvSpPr>
          <p:nvPr/>
        </p:nvSpPr>
        <p:spPr>
          <a:xfrm>
            <a:off x="6144384" y="5230985"/>
            <a:ext cx="559274"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No</a:t>
            </a:r>
            <a:endParaRPr lang="zh-CN" altLang="en-US" sz="2000" dirty="0">
              <a:latin typeface="Sitka Banner" panose="02000505000000020004" pitchFamily="2" charset="0"/>
              <a:cs typeface="Times New Roman" panose="02020603050405020304" pitchFamily="18" charset="0"/>
            </a:endParaRPr>
          </a:p>
        </p:txBody>
      </p:sp>
      <p:sp>
        <p:nvSpPr>
          <p:cNvPr id="45" name="Content Placeholder 2">
            <a:extLst>
              <a:ext uri="{FF2B5EF4-FFF2-40B4-BE49-F238E27FC236}">
                <a16:creationId xmlns:a16="http://schemas.microsoft.com/office/drawing/2014/main" id="{41043D39-3E82-453D-AFB6-F628556483F2}"/>
              </a:ext>
            </a:extLst>
          </p:cNvPr>
          <p:cNvSpPr txBox="1">
            <a:spLocks/>
          </p:cNvSpPr>
          <p:nvPr/>
        </p:nvSpPr>
        <p:spPr>
          <a:xfrm>
            <a:off x="5952621" y="5720008"/>
            <a:ext cx="1502960" cy="3708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Detach()</a:t>
            </a:r>
          </a:p>
        </p:txBody>
      </p:sp>
      <p:cxnSp>
        <p:nvCxnSpPr>
          <p:cNvPr id="46" name="直接箭头连接符 15">
            <a:extLst>
              <a:ext uri="{FF2B5EF4-FFF2-40B4-BE49-F238E27FC236}">
                <a16:creationId xmlns:a16="http://schemas.microsoft.com/office/drawing/2014/main" id="{B2BC5D55-B2F7-4916-BD33-EB6B31BE2643}"/>
              </a:ext>
            </a:extLst>
          </p:cNvPr>
          <p:cNvCxnSpPr>
            <a:cxnSpLocks/>
          </p:cNvCxnSpPr>
          <p:nvPr/>
        </p:nvCxnSpPr>
        <p:spPr>
          <a:xfrm>
            <a:off x="6653440" y="5148698"/>
            <a:ext cx="0" cy="56143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接箭头连接符 15">
            <a:extLst>
              <a:ext uri="{FF2B5EF4-FFF2-40B4-BE49-F238E27FC236}">
                <a16:creationId xmlns:a16="http://schemas.microsoft.com/office/drawing/2014/main" id="{B1445505-5D95-458E-8340-A1503617E933}"/>
              </a:ext>
            </a:extLst>
          </p:cNvPr>
          <p:cNvCxnSpPr>
            <a:cxnSpLocks/>
          </p:cNvCxnSpPr>
          <p:nvPr/>
        </p:nvCxnSpPr>
        <p:spPr>
          <a:xfrm>
            <a:off x="7864252" y="4854167"/>
            <a:ext cx="559274" cy="0"/>
          </a:xfrm>
          <a:prstGeom prst="straightConnector1">
            <a:avLst/>
          </a:prstGeom>
          <a:ln w="28575">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49" name="Content Placeholder 2">
            <a:extLst>
              <a:ext uri="{FF2B5EF4-FFF2-40B4-BE49-F238E27FC236}">
                <a16:creationId xmlns:a16="http://schemas.microsoft.com/office/drawing/2014/main" id="{CF264AE1-533D-4E35-80D5-B2A97718B4FD}"/>
              </a:ext>
            </a:extLst>
          </p:cNvPr>
          <p:cNvSpPr txBox="1">
            <a:spLocks/>
          </p:cNvSpPr>
          <p:nvPr/>
        </p:nvSpPr>
        <p:spPr>
          <a:xfrm>
            <a:off x="7853721" y="4344420"/>
            <a:ext cx="559274"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Yes</a:t>
            </a:r>
            <a:endParaRPr lang="zh-CN" altLang="en-US" sz="2000" dirty="0">
              <a:latin typeface="Sitka Banner" panose="02000505000000020004" pitchFamily="2" charset="0"/>
              <a:cs typeface="Times New Roman" panose="02020603050405020304" pitchFamily="18" charset="0"/>
            </a:endParaRPr>
          </a:p>
        </p:txBody>
      </p:sp>
      <p:sp>
        <p:nvSpPr>
          <p:cNvPr id="42" name="Content Placeholder 2">
            <a:extLst>
              <a:ext uri="{FF2B5EF4-FFF2-40B4-BE49-F238E27FC236}">
                <a16:creationId xmlns:a16="http://schemas.microsoft.com/office/drawing/2014/main" id="{F1BD8C3D-D978-4206-BCB7-7A7573605B57}"/>
              </a:ext>
            </a:extLst>
          </p:cNvPr>
          <p:cNvSpPr txBox="1">
            <a:spLocks/>
          </p:cNvSpPr>
          <p:nvPr/>
        </p:nvSpPr>
        <p:spPr>
          <a:xfrm>
            <a:off x="1544656" y="4269226"/>
            <a:ext cx="1604943" cy="3708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Periodically Check</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382007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P spid="38" grpId="0" animBg="1"/>
      <p:bldP spid="43" grpId="0" animBg="1"/>
      <p:bldP spid="44" grpId="0" animBg="1"/>
      <p:bldP spid="45" grpId="0" animBg="1"/>
      <p:bldP spid="49" grpId="0" animBg="1"/>
      <p:bldP spid="4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369-B165-784B-82A2-D8F636B8299F}"/>
              </a:ext>
            </a:extLst>
          </p:cNvPr>
          <p:cNvSpPr>
            <a:spLocks noGrp="1"/>
          </p:cNvSpPr>
          <p:nvPr>
            <p:ph type="title"/>
          </p:nvPr>
        </p:nvSpPr>
        <p:spPr/>
        <p:txBody>
          <a:bodyPr/>
          <a:lstStyle/>
          <a:p>
            <a:r>
              <a:rPr lang="en-CN" dirty="0"/>
              <a:t>Agenda</a:t>
            </a:r>
          </a:p>
        </p:txBody>
      </p:sp>
      <p:sp>
        <p:nvSpPr>
          <p:cNvPr id="10" name="Content Placeholder 2">
            <a:extLst>
              <a:ext uri="{FF2B5EF4-FFF2-40B4-BE49-F238E27FC236}">
                <a16:creationId xmlns:a16="http://schemas.microsoft.com/office/drawing/2014/main" id="{6D33B954-ED81-1649-B984-7BDDE3DBC64C}"/>
              </a:ext>
            </a:extLst>
          </p:cNvPr>
          <p:cNvSpPr txBox="1">
            <a:spLocks/>
          </p:cNvSpPr>
          <p:nvPr/>
        </p:nvSpPr>
        <p:spPr>
          <a:xfrm>
            <a:off x="973222" y="1946944"/>
            <a:ext cx="4055595" cy="222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latin typeface="Sitka Banner" panose="02000505000000020004" pitchFamily="2"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B06602B2-2C0D-8A4F-8162-FC061C6D15E3}"/>
              </a:ext>
            </a:extLst>
          </p:cNvPr>
          <p:cNvSpPr txBox="1">
            <a:spLocks/>
          </p:cNvSpPr>
          <p:nvPr/>
        </p:nvSpPr>
        <p:spPr>
          <a:xfrm>
            <a:off x="724389" y="1603839"/>
            <a:ext cx="11261377" cy="2872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bg2">
                    <a:lumMod val="90000"/>
                  </a:schemeClr>
                </a:solidFill>
                <a:latin typeface="Rockwell" panose="02060603020205020403" pitchFamily="18" charset="0"/>
                <a:cs typeface="Times New Roman" panose="02020603050405020304" pitchFamily="18" charset="0"/>
              </a:rPr>
              <a:t>Memory Exposure Reduction</a:t>
            </a:r>
          </a:p>
          <a:p>
            <a:pPr lvl="1"/>
            <a:r>
              <a:rPr lang="en-US" altLang="zh-CN" sz="1600" dirty="0">
                <a:solidFill>
                  <a:schemeClr val="bg2">
                    <a:lumMod val="90000"/>
                  </a:schemeClr>
                </a:solidFill>
                <a:latin typeface="Rockwell" panose="02060603020205020403" pitchFamily="18" charset="0"/>
                <a:cs typeface="Times New Roman" panose="02020603050405020304" pitchFamily="18" charset="0"/>
              </a:rPr>
              <a:t>Process level (ASPLOS 2020)</a:t>
            </a:r>
          </a:p>
          <a:p>
            <a:pPr lvl="1"/>
            <a:r>
              <a:rPr lang="en-US" altLang="zh-CN" sz="1600" dirty="0">
                <a:solidFill>
                  <a:schemeClr val="bg2">
                    <a:lumMod val="90000"/>
                  </a:schemeClr>
                </a:solidFill>
                <a:latin typeface="Rockwell" panose="02060603020205020403" pitchFamily="18" charset="0"/>
                <a:cs typeface="Times New Roman" panose="02020603050405020304" pitchFamily="18" charset="0"/>
              </a:rPr>
              <a:t>Intra-process level (ISCA 2020)</a:t>
            </a:r>
          </a:p>
          <a:p>
            <a:pPr lvl="1"/>
            <a:r>
              <a:rPr lang="en-US" altLang="zh-CN" sz="1600" dirty="0">
                <a:solidFill>
                  <a:schemeClr val="bg2">
                    <a:lumMod val="90000"/>
                  </a:schemeClr>
                </a:solidFill>
                <a:latin typeface="Rockwell" panose="02060603020205020403" pitchFamily="18" charset="0"/>
                <a:cs typeface="Times New Roman" panose="02020603050405020304" pitchFamily="18" charset="0"/>
              </a:rPr>
              <a:t>Programming support (HPCA 2022)</a:t>
            </a:r>
          </a:p>
          <a:p>
            <a:r>
              <a:rPr lang="en-US" altLang="zh-CN" sz="2400" dirty="0">
                <a:solidFill>
                  <a:srgbClr val="646B5F"/>
                </a:solidFill>
                <a:latin typeface="Rockwell" panose="02060603020205020403" pitchFamily="18" charset="0"/>
                <a:cs typeface="Times New Roman" panose="02020603050405020304" pitchFamily="18" charset="0"/>
              </a:rPr>
              <a:t>Persistent Memory Defragmentation (ISCA 2022)</a:t>
            </a:r>
          </a:p>
          <a:p>
            <a:r>
              <a:rPr lang="en-US" altLang="zh-CN" sz="2400" dirty="0" err="1">
                <a:solidFill>
                  <a:schemeClr val="bg2">
                    <a:lumMod val="90000"/>
                  </a:schemeClr>
                </a:solidFill>
                <a:latin typeface="Rockwell" panose="02060603020205020403" pitchFamily="18" charset="0"/>
                <a:cs typeface="Times New Roman" panose="02020603050405020304" pitchFamily="18" charset="0"/>
              </a:rPr>
              <a:t>SoftPM</a:t>
            </a:r>
            <a:r>
              <a:rPr lang="en-US" altLang="zh-CN" sz="2400" dirty="0">
                <a:solidFill>
                  <a:schemeClr val="bg2">
                    <a:lumMod val="90000"/>
                  </a:schemeClr>
                </a:solidFill>
                <a:latin typeface="Rockwell" panose="02060603020205020403" pitchFamily="18" charset="0"/>
                <a:cs typeface="Times New Roman" panose="02020603050405020304" pitchFamily="18" charset="0"/>
              </a:rPr>
              <a:t>: Software Persistent Memory (In submission)</a:t>
            </a:r>
          </a:p>
          <a:p>
            <a:r>
              <a:rPr lang="en-US" altLang="zh-CN" sz="2400" dirty="0">
                <a:solidFill>
                  <a:schemeClr val="bg2">
                    <a:lumMod val="90000"/>
                  </a:schemeClr>
                </a:solidFill>
                <a:latin typeface="Rockwell" panose="02060603020205020403" pitchFamily="18" charset="0"/>
                <a:cs typeface="Times New Roman" panose="02020603050405020304" pitchFamily="18" charset="0"/>
              </a:rPr>
              <a:t>SoC Contention Modeling (MICRO 2021)</a:t>
            </a:r>
          </a:p>
          <a:p>
            <a:endParaRPr lang="en-US" altLang="zh-CN" sz="2400" dirty="0">
              <a:solidFill>
                <a:srgbClr val="646B5F"/>
              </a:solidFill>
              <a:latin typeface="Rockwell" panose="02060603020205020403"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D8D7D8F-1296-814F-869A-B066E7985961}"/>
              </a:ext>
            </a:extLst>
          </p:cNvPr>
          <p:cNvSpPr>
            <a:spLocks noGrp="1"/>
          </p:cNvSpPr>
          <p:nvPr>
            <p:ph type="sldNum" sz="quarter" idx="12"/>
          </p:nvPr>
        </p:nvSpPr>
        <p:spPr/>
        <p:txBody>
          <a:bodyPr/>
          <a:lstStyle/>
          <a:p>
            <a:fld id="{7C73DA67-806A-084C-A864-2B3ED4D76026}" type="slidenum">
              <a:rPr lang="en-CN" smtClean="0"/>
              <a:t>51</a:t>
            </a:fld>
            <a:endParaRPr lang="en-CN"/>
          </a:p>
        </p:txBody>
      </p:sp>
    </p:spTree>
    <p:extLst>
      <p:ext uri="{BB962C8B-B14F-4D97-AF65-F5344CB8AC3E}">
        <p14:creationId xmlns:p14="http://schemas.microsoft.com/office/powerpoint/2010/main" val="1560854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31AF-5D3D-48D2-93B4-F60A80E36343}"/>
              </a:ext>
            </a:extLst>
          </p:cNvPr>
          <p:cNvSpPr>
            <a:spLocks noGrp="1"/>
          </p:cNvSpPr>
          <p:nvPr>
            <p:ph type="ctrTitle"/>
          </p:nvPr>
        </p:nvSpPr>
        <p:spPr>
          <a:xfrm>
            <a:off x="495759" y="1194270"/>
            <a:ext cx="11237205" cy="1468437"/>
          </a:xfrm>
        </p:spPr>
        <p:txBody>
          <a:bodyPr>
            <a:noAutofit/>
          </a:bodyPr>
          <a:lstStyle/>
          <a:p>
            <a:r>
              <a:rPr lang="en-US" sz="4000" dirty="0">
                <a:latin typeface="Times New Roman" panose="02020603050405020304" pitchFamily="18" charset="0"/>
                <a:cs typeface="Times New Roman" panose="02020603050405020304" pitchFamily="18" charset="0"/>
              </a:rPr>
              <a:t>FFCCD: Fence-Free Crash-Consistent Concurrent Defragmentation for Persistent Memory</a:t>
            </a:r>
            <a:endParaRPr lang="zh-CN" altLang="en-US"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EF36505-C640-4211-B77F-6E946D5A8E1B}"/>
              </a:ext>
            </a:extLst>
          </p:cNvPr>
          <p:cNvSpPr>
            <a:spLocks noGrp="1"/>
          </p:cNvSpPr>
          <p:nvPr>
            <p:ph type="subTitle" idx="1"/>
          </p:nvPr>
        </p:nvSpPr>
        <p:spPr>
          <a:xfrm>
            <a:off x="1524000" y="3602038"/>
            <a:ext cx="9144000" cy="503913"/>
          </a:xfrm>
        </p:spPr>
        <p:txBody>
          <a:bodyPr/>
          <a:lstStyle/>
          <a:p>
            <a:r>
              <a:rPr lang="en-US" altLang="zh-CN" u="sng" dirty="0">
                <a:latin typeface="Times New Roman" panose="02020603050405020304" pitchFamily="18" charset="0"/>
                <a:cs typeface="Times New Roman" panose="02020603050405020304" pitchFamily="18" charset="0"/>
              </a:rPr>
              <a:t>Yuanchao Xu</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Chencheng</a:t>
            </a:r>
            <a:r>
              <a:rPr lang="en-US" altLang="zh-CN" dirty="0">
                <a:latin typeface="Times New Roman" panose="02020603050405020304" pitchFamily="18" charset="0"/>
                <a:cs typeface="Times New Roman" panose="02020603050405020304" pitchFamily="18" charset="0"/>
              </a:rPr>
              <a:t> Ye, Yan </a:t>
            </a:r>
            <a:r>
              <a:rPr lang="en-US" altLang="zh-CN" dirty="0" err="1">
                <a:latin typeface="Times New Roman" panose="02020603050405020304" pitchFamily="18" charset="0"/>
                <a:cs typeface="Times New Roman" panose="02020603050405020304" pitchFamily="18" charset="0"/>
              </a:rPr>
              <a:t>Solihin</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Xipeng</a:t>
            </a:r>
            <a:r>
              <a:rPr lang="en-US" altLang="zh-CN" dirty="0">
                <a:latin typeface="Times New Roman" panose="02020603050405020304" pitchFamily="18" charset="0"/>
                <a:cs typeface="Times New Roman" panose="02020603050405020304" pitchFamily="18" charset="0"/>
              </a:rPr>
              <a:t> Shen</a:t>
            </a:r>
            <a:endParaRPr lang="zh-CN" altLang="en-US" dirty="0">
              <a:latin typeface="Times New Roman" panose="02020603050405020304" pitchFamily="18" charset="0"/>
              <a:cs typeface="Times New Roman" panose="02020603050405020304" pitchFamily="18" charset="0"/>
            </a:endParaRPr>
          </a:p>
        </p:txBody>
      </p:sp>
      <p:pic>
        <p:nvPicPr>
          <p:cNvPr id="5" name="Picture 4" descr="A close up of a logo&#10;&#10;Description automatically generated">
            <a:extLst>
              <a:ext uri="{FF2B5EF4-FFF2-40B4-BE49-F238E27FC236}">
                <a16:creationId xmlns:a16="http://schemas.microsoft.com/office/drawing/2014/main" id="{CAE80CD4-E8CE-41D7-A43D-FE5173D1C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737" y="4682387"/>
            <a:ext cx="4188029" cy="1000223"/>
          </a:xfrm>
          <a:prstGeom prst="rect">
            <a:avLst/>
          </a:prstGeom>
        </p:spPr>
      </p:pic>
      <p:pic>
        <p:nvPicPr>
          <p:cNvPr id="7" name="Picture 6" descr="A picture containing drawing, stop, sign, red&#10;&#10;Description automatically generated">
            <a:extLst>
              <a:ext uri="{FF2B5EF4-FFF2-40B4-BE49-F238E27FC236}">
                <a16:creationId xmlns:a16="http://schemas.microsoft.com/office/drawing/2014/main" id="{75D1EB38-E187-467D-B8F2-FE7D461CD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989" y="4638112"/>
            <a:ext cx="2279475" cy="1097525"/>
          </a:xfrm>
          <a:prstGeom prst="rect">
            <a:avLst/>
          </a:prstGeom>
        </p:spPr>
      </p:pic>
      <p:pic>
        <p:nvPicPr>
          <p:cNvPr id="6" name="图片 5" descr="图片包含 游戏机, 食物, 画&#10;&#10;描述已自动生成">
            <a:extLst>
              <a:ext uri="{FF2B5EF4-FFF2-40B4-BE49-F238E27FC236}">
                <a16:creationId xmlns:a16="http://schemas.microsoft.com/office/drawing/2014/main" id="{D79B5202-CE41-413A-828D-853F3C64EF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20" y="4516176"/>
            <a:ext cx="1850897" cy="1332646"/>
          </a:xfrm>
          <a:prstGeom prst="rect">
            <a:avLst/>
          </a:prstGeom>
        </p:spPr>
      </p:pic>
      <p:sp>
        <p:nvSpPr>
          <p:cNvPr id="4" name="Slide Number Placeholder 3">
            <a:extLst>
              <a:ext uri="{FF2B5EF4-FFF2-40B4-BE49-F238E27FC236}">
                <a16:creationId xmlns:a16="http://schemas.microsoft.com/office/drawing/2014/main" id="{4BFD6EBD-3D88-6345-A15B-B8BE45879B9B}"/>
              </a:ext>
            </a:extLst>
          </p:cNvPr>
          <p:cNvSpPr>
            <a:spLocks noGrp="1"/>
          </p:cNvSpPr>
          <p:nvPr>
            <p:ph type="sldNum" sz="quarter" idx="12"/>
          </p:nvPr>
        </p:nvSpPr>
        <p:spPr/>
        <p:txBody>
          <a:bodyPr/>
          <a:lstStyle/>
          <a:p>
            <a:fld id="{A88F1DB0-8B43-D941-A153-7F9DB752BDF8}" type="slidenum">
              <a:rPr lang="en-CN" smtClean="0"/>
              <a:t>52</a:t>
            </a:fld>
            <a:endParaRPr lang="en-CN"/>
          </a:p>
        </p:txBody>
      </p:sp>
      <p:sp>
        <p:nvSpPr>
          <p:cNvPr id="8" name="Content Placeholder 2">
            <a:extLst>
              <a:ext uri="{FF2B5EF4-FFF2-40B4-BE49-F238E27FC236}">
                <a16:creationId xmlns:a16="http://schemas.microsoft.com/office/drawing/2014/main" id="{E57849F9-1693-604F-A691-E046D39EC562}"/>
              </a:ext>
            </a:extLst>
          </p:cNvPr>
          <p:cNvSpPr txBox="1">
            <a:spLocks/>
          </p:cNvSpPr>
          <p:nvPr/>
        </p:nvSpPr>
        <p:spPr>
          <a:xfrm>
            <a:off x="5172002" y="6319836"/>
            <a:ext cx="1622497"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ISCA 2022</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622049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F5E671-7146-B74A-B1BA-C49CA15DA70D}"/>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Persistent Fragmentation</a:t>
            </a:r>
            <a:endParaRPr lang="zh-CN" altLang="en-US" sz="3600" dirty="0">
              <a:latin typeface="Rockwell" panose="02060603020205020403" pitchFamily="18" charset="0"/>
              <a:cs typeface="Times New Roman" panose="02020603050405020304" pitchFamily="18" charset="0"/>
            </a:endParaRPr>
          </a:p>
        </p:txBody>
      </p:sp>
      <p:sp>
        <p:nvSpPr>
          <p:cNvPr id="196" name="Slide Number Placeholder 195">
            <a:extLst>
              <a:ext uri="{FF2B5EF4-FFF2-40B4-BE49-F238E27FC236}">
                <a16:creationId xmlns:a16="http://schemas.microsoft.com/office/drawing/2014/main" id="{7FEEDDD3-3565-7543-B491-1CA76D4F32CD}"/>
              </a:ext>
            </a:extLst>
          </p:cNvPr>
          <p:cNvSpPr>
            <a:spLocks noGrp="1"/>
          </p:cNvSpPr>
          <p:nvPr>
            <p:ph type="sldNum" sz="quarter" idx="12"/>
          </p:nvPr>
        </p:nvSpPr>
        <p:spPr/>
        <p:txBody>
          <a:bodyPr/>
          <a:lstStyle/>
          <a:p>
            <a:fld id="{5987DD51-6C22-C74E-A1B1-24985317E366}" type="slidenum">
              <a:rPr lang="en-CN" smtClean="0"/>
              <a:t>53</a:t>
            </a:fld>
            <a:endParaRPr lang="en-CN"/>
          </a:p>
        </p:txBody>
      </p:sp>
      <p:pic>
        <p:nvPicPr>
          <p:cNvPr id="222" name="Picture 2">
            <a:extLst>
              <a:ext uri="{FF2B5EF4-FFF2-40B4-BE49-F238E27FC236}">
                <a16:creationId xmlns:a16="http://schemas.microsoft.com/office/drawing/2014/main" id="{4847EC5D-6CE2-7743-99CC-C95D81493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60" y="1707199"/>
            <a:ext cx="3437141" cy="1519053"/>
          </a:xfrm>
          <a:prstGeom prst="rect">
            <a:avLst/>
          </a:prstGeom>
          <a:noFill/>
          <a:extLst>
            <a:ext uri="{909E8E84-426E-40DD-AFC4-6F175D3DCCD1}">
              <a14:hiddenFill xmlns:a14="http://schemas.microsoft.com/office/drawing/2010/main">
                <a:solidFill>
                  <a:srgbClr val="FFFFFF"/>
                </a:solidFill>
              </a14:hiddenFill>
            </a:ext>
          </a:extLst>
        </p:spPr>
      </p:pic>
      <p:sp>
        <p:nvSpPr>
          <p:cNvPr id="223" name="TextBox 222">
            <a:extLst>
              <a:ext uri="{FF2B5EF4-FFF2-40B4-BE49-F238E27FC236}">
                <a16:creationId xmlns:a16="http://schemas.microsoft.com/office/drawing/2014/main" id="{FA91436E-5EAE-684F-9AAB-9D4ECE30C41F}"/>
              </a:ext>
            </a:extLst>
          </p:cNvPr>
          <p:cNvSpPr txBox="1"/>
          <p:nvPr/>
        </p:nvSpPr>
        <p:spPr>
          <a:xfrm>
            <a:off x="732766" y="3275974"/>
            <a:ext cx="3121335"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Intel Persistent Memory </a:t>
            </a:r>
          </a:p>
        </p:txBody>
      </p:sp>
      <p:sp>
        <p:nvSpPr>
          <p:cNvPr id="224" name="Content Placeholder 2">
            <a:extLst>
              <a:ext uri="{FF2B5EF4-FFF2-40B4-BE49-F238E27FC236}">
                <a16:creationId xmlns:a16="http://schemas.microsoft.com/office/drawing/2014/main" id="{F375AF98-E157-414C-8302-6E94E6656F02}"/>
              </a:ext>
            </a:extLst>
          </p:cNvPr>
          <p:cNvSpPr txBox="1">
            <a:spLocks/>
          </p:cNvSpPr>
          <p:nvPr/>
        </p:nvSpPr>
        <p:spPr>
          <a:xfrm>
            <a:off x="199782" y="4074324"/>
            <a:ext cx="3654319" cy="1857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Sitka Banner" panose="02000505000000020004" pitchFamily="2" charset="0"/>
                <a:cs typeface="Times New Roman" panose="02020603050405020304" pitchFamily="18" charset="0"/>
              </a:rPr>
              <a:t>Higher Density</a:t>
            </a:r>
          </a:p>
          <a:p>
            <a:r>
              <a:rPr lang="en-US" altLang="zh-CN" sz="2000" dirty="0">
                <a:latin typeface="Sitka Banner" panose="02000505000000020004" pitchFamily="2" charset="0"/>
                <a:cs typeface="Times New Roman" panose="02020603050405020304" pitchFamily="18" charset="0"/>
              </a:rPr>
              <a:t>Byte-addressable</a:t>
            </a:r>
            <a:r>
              <a:rPr lang="zh-CN" altLang="en-US" sz="2000" dirty="0">
                <a:latin typeface="Sitka Banner" panose="02000505000000020004" pitchFamily="2" charset="0"/>
                <a:cs typeface="Times New Roman" panose="02020603050405020304" pitchFamily="18" charset="0"/>
              </a:rPr>
              <a:t> </a:t>
            </a:r>
            <a:r>
              <a:rPr lang="en-US" altLang="zh-CN" sz="2000" dirty="0">
                <a:latin typeface="Sitka Banner" panose="02000505000000020004" pitchFamily="2" charset="0"/>
                <a:cs typeface="Times New Roman" panose="02020603050405020304" pitchFamily="18" charset="0"/>
              </a:rPr>
              <a:t>Persistence</a:t>
            </a:r>
          </a:p>
          <a:p>
            <a:r>
              <a:rPr lang="en-US" altLang="zh-CN" sz="2000" dirty="0">
                <a:latin typeface="Sitka Banner" panose="02000505000000020004" pitchFamily="2" charset="0"/>
                <a:cs typeface="Times New Roman" panose="02020603050405020304" pitchFamily="18" charset="0"/>
              </a:rPr>
              <a:t>DRAM-like</a:t>
            </a:r>
            <a:r>
              <a:rPr lang="zh-CN" altLang="en-US" sz="2000" dirty="0">
                <a:latin typeface="Sitka Banner" panose="02000505000000020004" pitchFamily="2" charset="0"/>
                <a:cs typeface="Times New Roman" panose="02020603050405020304" pitchFamily="18" charset="0"/>
              </a:rPr>
              <a:t> </a:t>
            </a:r>
            <a:r>
              <a:rPr lang="en-US" altLang="zh-CN" sz="2000" dirty="0">
                <a:latin typeface="Sitka Banner" panose="02000505000000020004" pitchFamily="2" charset="0"/>
                <a:cs typeface="Times New Roman" panose="02020603050405020304" pitchFamily="18" charset="0"/>
              </a:rPr>
              <a:t>Performance</a:t>
            </a:r>
          </a:p>
          <a:p>
            <a:endParaRPr lang="en-US" altLang="zh-CN" sz="2000" dirty="0">
              <a:latin typeface="Sitka Banner" panose="02000505000000020004" pitchFamily="2" charset="0"/>
              <a:cs typeface="Times New Roman" panose="02020603050405020304" pitchFamily="18" charset="0"/>
            </a:endParaRPr>
          </a:p>
        </p:txBody>
      </p:sp>
      <p:sp>
        <p:nvSpPr>
          <p:cNvPr id="91" name="矩形 205">
            <a:extLst>
              <a:ext uri="{FF2B5EF4-FFF2-40B4-BE49-F238E27FC236}">
                <a16:creationId xmlns:a16="http://schemas.microsoft.com/office/drawing/2014/main" id="{5A840282-9BCE-DB49-B3A0-02AB90FA5E07}"/>
              </a:ext>
            </a:extLst>
          </p:cNvPr>
          <p:cNvSpPr/>
          <p:nvPr/>
        </p:nvSpPr>
        <p:spPr>
          <a:xfrm>
            <a:off x="5829190" y="2010559"/>
            <a:ext cx="4404909" cy="14016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5BA69D0E-4716-AA46-8277-2601B8C32536}"/>
              </a:ext>
            </a:extLst>
          </p:cNvPr>
          <p:cNvSpPr txBox="1"/>
          <p:nvPr/>
        </p:nvSpPr>
        <p:spPr>
          <a:xfrm>
            <a:off x="6482181" y="1570311"/>
            <a:ext cx="3098925" cy="369332"/>
          </a:xfrm>
          <a:prstGeom prst="rect">
            <a:avLst/>
          </a:prstGeom>
          <a:noFill/>
        </p:spPr>
        <p:txBody>
          <a:bodyPr wrap="none" rtlCol="0">
            <a:spAutoFit/>
          </a:bodyPr>
          <a:lstStyle/>
          <a:p>
            <a:r>
              <a:rPr lang="en-US" altLang="zh-CN" dirty="0"/>
              <a:t>Persistent</a:t>
            </a:r>
            <a:r>
              <a:rPr lang="zh-CN" altLang="en-US" dirty="0"/>
              <a:t> </a:t>
            </a:r>
            <a:r>
              <a:rPr lang="en-US" altLang="zh-CN" dirty="0"/>
              <a:t>Memory</a:t>
            </a:r>
            <a:r>
              <a:rPr lang="zh-CN" altLang="en-US" dirty="0"/>
              <a:t> </a:t>
            </a:r>
            <a:r>
              <a:rPr lang="en-US" altLang="zh-CN" dirty="0"/>
              <a:t>Object</a:t>
            </a:r>
            <a:r>
              <a:rPr lang="zh-CN" altLang="en-US" dirty="0"/>
              <a:t> </a:t>
            </a:r>
            <a:r>
              <a:rPr lang="en-US" altLang="zh-CN" dirty="0"/>
              <a:t>Pool</a:t>
            </a:r>
            <a:endParaRPr lang="en-CN" dirty="0"/>
          </a:p>
        </p:txBody>
      </p:sp>
      <p:sp>
        <p:nvSpPr>
          <p:cNvPr id="99" name="TextBox 98">
            <a:extLst>
              <a:ext uri="{FF2B5EF4-FFF2-40B4-BE49-F238E27FC236}">
                <a16:creationId xmlns:a16="http://schemas.microsoft.com/office/drawing/2014/main" id="{35A266CE-AB6B-EB49-AF20-5A7BB0FA8233}"/>
              </a:ext>
            </a:extLst>
          </p:cNvPr>
          <p:cNvSpPr txBox="1"/>
          <p:nvPr/>
        </p:nvSpPr>
        <p:spPr>
          <a:xfrm>
            <a:off x="6342549" y="2251421"/>
            <a:ext cx="742609"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Page 1</a:t>
            </a:r>
            <a:endParaRPr lang="en-CN" sz="1400" dirty="0"/>
          </a:p>
        </p:txBody>
      </p:sp>
      <p:sp>
        <p:nvSpPr>
          <p:cNvPr id="101" name="矩形 205">
            <a:extLst>
              <a:ext uri="{FF2B5EF4-FFF2-40B4-BE49-F238E27FC236}">
                <a16:creationId xmlns:a16="http://schemas.microsoft.com/office/drawing/2014/main" id="{D51C7343-A30D-C644-BD52-864AFDC0C718}"/>
              </a:ext>
            </a:extLst>
          </p:cNvPr>
          <p:cNvSpPr/>
          <p:nvPr/>
        </p:nvSpPr>
        <p:spPr>
          <a:xfrm>
            <a:off x="6384227" y="2743634"/>
            <a:ext cx="559498" cy="230682"/>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a:extLst>
              <a:ext uri="{FF2B5EF4-FFF2-40B4-BE49-F238E27FC236}">
                <a16:creationId xmlns:a16="http://schemas.microsoft.com/office/drawing/2014/main" id="{CA23DE7B-16A2-E94F-A734-A5A5A9B03B08}"/>
              </a:ext>
            </a:extLst>
          </p:cNvPr>
          <p:cNvSpPr txBox="1"/>
          <p:nvPr/>
        </p:nvSpPr>
        <p:spPr>
          <a:xfrm>
            <a:off x="7318430" y="2264362"/>
            <a:ext cx="742609"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Page 2</a:t>
            </a:r>
            <a:endParaRPr lang="en-CN" sz="1400" dirty="0"/>
          </a:p>
        </p:txBody>
      </p:sp>
      <p:sp>
        <p:nvSpPr>
          <p:cNvPr id="145" name="TextBox 144">
            <a:extLst>
              <a:ext uri="{FF2B5EF4-FFF2-40B4-BE49-F238E27FC236}">
                <a16:creationId xmlns:a16="http://schemas.microsoft.com/office/drawing/2014/main" id="{251DA062-D220-E84B-8197-DC9F4B882E15}"/>
              </a:ext>
            </a:extLst>
          </p:cNvPr>
          <p:cNvSpPr txBox="1"/>
          <p:nvPr/>
        </p:nvSpPr>
        <p:spPr>
          <a:xfrm>
            <a:off x="8270719" y="2265121"/>
            <a:ext cx="742609"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Page 3</a:t>
            </a:r>
            <a:endParaRPr lang="en-CN" sz="1400" dirty="0"/>
          </a:p>
        </p:txBody>
      </p:sp>
      <p:sp>
        <p:nvSpPr>
          <p:cNvPr id="152" name="TextBox 151">
            <a:extLst>
              <a:ext uri="{FF2B5EF4-FFF2-40B4-BE49-F238E27FC236}">
                <a16:creationId xmlns:a16="http://schemas.microsoft.com/office/drawing/2014/main" id="{85E1FC5F-1B47-FE45-B240-80948F252E5A}"/>
              </a:ext>
            </a:extLst>
          </p:cNvPr>
          <p:cNvSpPr txBox="1"/>
          <p:nvPr/>
        </p:nvSpPr>
        <p:spPr>
          <a:xfrm>
            <a:off x="9266168" y="2251421"/>
            <a:ext cx="742609"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Page 4</a:t>
            </a:r>
            <a:endParaRPr lang="en-CN" sz="1400" dirty="0"/>
          </a:p>
        </p:txBody>
      </p:sp>
      <p:sp>
        <p:nvSpPr>
          <p:cNvPr id="153" name="矩形 205">
            <a:extLst>
              <a:ext uri="{FF2B5EF4-FFF2-40B4-BE49-F238E27FC236}">
                <a16:creationId xmlns:a16="http://schemas.microsoft.com/office/drawing/2014/main" id="{0F682A32-16A3-B24C-AA07-AFFB418C04F6}"/>
              </a:ext>
            </a:extLst>
          </p:cNvPr>
          <p:cNvSpPr/>
          <p:nvPr/>
        </p:nvSpPr>
        <p:spPr>
          <a:xfrm>
            <a:off x="6269149" y="2637164"/>
            <a:ext cx="801877" cy="6743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205">
            <a:extLst>
              <a:ext uri="{FF2B5EF4-FFF2-40B4-BE49-F238E27FC236}">
                <a16:creationId xmlns:a16="http://schemas.microsoft.com/office/drawing/2014/main" id="{8774A64D-443A-1D42-82E2-3955B064342B}"/>
              </a:ext>
            </a:extLst>
          </p:cNvPr>
          <p:cNvSpPr/>
          <p:nvPr/>
        </p:nvSpPr>
        <p:spPr>
          <a:xfrm>
            <a:off x="7265304" y="2637163"/>
            <a:ext cx="801877" cy="6743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205">
            <a:extLst>
              <a:ext uri="{FF2B5EF4-FFF2-40B4-BE49-F238E27FC236}">
                <a16:creationId xmlns:a16="http://schemas.microsoft.com/office/drawing/2014/main" id="{EDBC1031-DA40-A340-88F5-F9456ED8688D}"/>
              </a:ext>
            </a:extLst>
          </p:cNvPr>
          <p:cNvSpPr/>
          <p:nvPr/>
        </p:nvSpPr>
        <p:spPr>
          <a:xfrm>
            <a:off x="8263599" y="2626568"/>
            <a:ext cx="801877" cy="6743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205">
            <a:extLst>
              <a:ext uri="{FF2B5EF4-FFF2-40B4-BE49-F238E27FC236}">
                <a16:creationId xmlns:a16="http://schemas.microsoft.com/office/drawing/2014/main" id="{10794E26-D538-8F42-B03B-CAAF902A5CD8}"/>
              </a:ext>
            </a:extLst>
          </p:cNvPr>
          <p:cNvSpPr/>
          <p:nvPr/>
        </p:nvSpPr>
        <p:spPr>
          <a:xfrm>
            <a:off x="9259754" y="2626568"/>
            <a:ext cx="801877" cy="6743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Content Placeholder 2">
            <a:extLst>
              <a:ext uri="{FF2B5EF4-FFF2-40B4-BE49-F238E27FC236}">
                <a16:creationId xmlns:a16="http://schemas.microsoft.com/office/drawing/2014/main" id="{FB80331D-EF3F-F944-AD6A-69FFF6DB49A6}"/>
              </a:ext>
            </a:extLst>
          </p:cNvPr>
          <p:cNvSpPr txBox="1">
            <a:spLocks/>
          </p:cNvSpPr>
          <p:nvPr/>
        </p:nvSpPr>
        <p:spPr>
          <a:xfrm>
            <a:off x="6762923" y="6138741"/>
            <a:ext cx="304997" cy="298231"/>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162" name="TextBox 161">
            <a:extLst>
              <a:ext uri="{FF2B5EF4-FFF2-40B4-BE49-F238E27FC236}">
                <a16:creationId xmlns:a16="http://schemas.microsoft.com/office/drawing/2014/main" id="{1E0AED0D-8EF4-E948-9FAF-D720FCA1435D}"/>
              </a:ext>
            </a:extLst>
          </p:cNvPr>
          <p:cNvSpPr txBox="1"/>
          <p:nvPr/>
        </p:nvSpPr>
        <p:spPr>
          <a:xfrm>
            <a:off x="7321514" y="6140844"/>
            <a:ext cx="1249877"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Live object</a:t>
            </a:r>
            <a:endParaRPr lang="en-CN" sz="1400" dirty="0"/>
          </a:p>
        </p:txBody>
      </p:sp>
      <p:sp>
        <p:nvSpPr>
          <p:cNvPr id="164" name="Rounded Rectangle 163">
            <a:extLst>
              <a:ext uri="{FF2B5EF4-FFF2-40B4-BE49-F238E27FC236}">
                <a16:creationId xmlns:a16="http://schemas.microsoft.com/office/drawing/2014/main" id="{2AE9FA66-DF86-C94A-A082-AF75DD81F0D9}"/>
              </a:ext>
            </a:extLst>
          </p:cNvPr>
          <p:cNvSpPr/>
          <p:nvPr/>
        </p:nvSpPr>
        <p:spPr>
          <a:xfrm>
            <a:off x="4630441" y="4038779"/>
            <a:ext cx="2039646" cy="404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First process</a:t>
            </a:r>
          </a:p>
        </p:txBody>
      </p:sp>
      <p:cxnSp>
        <p:nvCxnSpPr>
          <p:cNvPr id="5" name="Straight Arrow Connector 4">
            <a:extLst>
              <a:ext uri="{FF2B5EF4-FFF2-40B4-BE49-F238E27FC236}">
                <a16:creationId xmlns:a16="http://schemas.microsoft.com/office/drawing/2014/main" id="{EC5BFBFF-9CE4-E34C-B077-8AA968C4137E}"/>
              </a:ext>
            </a:extLst>
          </p:cNvPr>
          <p:cNvCxnSpPr>
            <a:cxnSpLocks/>
            <a:stCxn id="164" idx="0"/>
          </p:cNvCxnSpPr>
          <p:nvPr/>
        </p:nvCxnSpPr>
        <p:spPr>
          <a:xfrm flipV="1">
            <a:off x="5650264" y="3412174"/>
            <a:ext cx="692285" cy="6266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5" name="矩形 205">
            <a:extLst>
              <a:ext uri="{FF2B5EF4-FFF2-40B4-BE49-F238E27FC236}">
                <a16:creationId xmlns:a16="http://schemas.microsoft.com/office/drawing/2014/main" id="{F64DB820-DFCA-1A4C-93E2-7E2A47459D9E}"/>
              </a:ext>
            </a:extLst>
          </p:cNvPr>
          <p:cNvSpPr/>
          <p:nvPr/>
        </p:nvSpPr>
        <p:spPr>
          <a:xfrm>
            <a:off x="6393752" y="3034602"/>
            <a:ext cx="559498" cy="230682"/>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205">
            <a:extLst>
              <a:ext uri="{FF2B5EF4-FFF2-40B4-BE49-F238E27FC236}">
                <a16:creationId xmlns:a16="http://schemas.microsoft.com/office/drawing/2014/main" id="{03290B9B-76E7-CE40-A3C1-A12330A04867}"/>
              </a:ext>
            </a:extLst>
          </p:cNvPr>
          <p:cNvSpPr/>
          <p:nvPr/>
        </p:nvSpPr>
        <p:spPr>
          <a:xfrm>
            <a:off x="7327868" y="2743634"/>
            <a:ext cx="226296" cy="230682"/>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205">
            <a:extLst>
              <a:ext uri="{FF2B5EF4-FFF2-40B4-BE49-F238E27FC236}">
                <a16:creationId xmlns:a16="http://schemas.microsoft.com/office/drawing/2014/main" id="{128F5EDB-DA17-B842-B315-BFDAF2640CCE}"/>
              </a:ext>
            </a:extLst>
          </p:cNvPr>
          <p:cNvSpPr/>
          <p:nvPr/>
        </p:nvSpPr>
        <p:spPr>
          <a:xfrm>
            <a:off x="7327868" y="3030729"/>
            <a:ext cx="703776" cy="230682"/>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Rounded Rectangle 167">
            <a:extLst>
              <a:ext uri="{FF2B5EF4-FFF2-40B4-BE49-F238E27FC236}">
                <a16:creationId xmlns:a16="http://schemas.microsoft.com/office/drawing/2014/main" id="{0F7BCE43-16CD-944A-894B-E962141779A5}"/>
              </a:ext>
            </a:extLst>
          </p:cNvPr>
          <p:cNvSpPr/>
          <p:nvPr/>
        </p:nvSpPr>
        <p:spPr>
          <a:xfrm>
            <a:off x="4630441" y="4573334"/>
            <a:ext cx="2039646" cy="404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Second process</a:t>
            </a:r>
          </a:p>
        </p:txBody>
      </p:sp>
      <p:sp>
        <p:nvSpPr>
          <p:cNvPr id="169" name="矩形 205">
            <a:extLst>
              <a:ext uri="{FF2B5EF4-FFF2-40B4-BE49-F238E27FC236}">
                <a16:creationId xmlns:a16="http://schemas.microsoft.com/office/drawing/2014/main" id="{3C0BBCC3-1A30-634B-B0BD-715265AA9C38}"/>
              </a:ext>
            </a:extLst>
          </p:cNvPr>
          <p:cNvSpPr/>
          <p:nvPr/>
        </p:nvSpPr>
        <p:spPr>
          <a:xfrm>
            <a:off x="7616728" y="2733036"/>
            <a:ext cx="414916" cy="230682"/>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05">
            <a:extLst>
              <a:ext uri="{FF2B5EF4-FFF2-40B4-BE49-F238E27FC236}">
                <a16:creationId xmlns:a16="http://schemas.microsoft.com/office/drawing/2014/main" id="{CC8592B5-D345-C04B-BBAB-0A9401173633}"/>
              </a:ext>
            </a:extLst>
          </p:cNvPr>
          <p:cNvSpPr/>
          <p:nvPr/>
        </p:nvSpPr>
        <p:spPr>
          <a:xfrm>
            <a:off x="8321604" y="2703806"/>
            <a:ext cx="703776" cy="259911"/>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05">
            <a:extLst>
              <a:ext uri="{FF2B5EF4-FFF2-40B4-BE49-F238E27FC236}">
                <a16:creationId xmlns:a16="http://schemas.microsoft.com/office/drawing/2014/main" id="{3A3F6F78-0A0D-CE48-B353-7A3D6D239C26}"/>
              </a:ext>
            </a:extLst>
          </p:cNvPr>
          <p:cNvSpPr/>
          <p:nvPr/>
        </p:nvSpPr>
        <p:spPr>
          <a:xfrm>
            <a:off x="8321604" y="3001500"/>
            <a:ext cx="249787" cy="259911"/>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05">
            <a:extLst>
              <a:ext uri="{FF2B5EF4-FFF2-40B4-BE49-F238E27FC236}">
                <a16:creationId xmlns:a16="http://schemas.microsoft.com/office/drawing/2014/main" id="{E20CB2B6-3B4F-AC41-AACB-BAD5C2755726}"/>
              </a:ext>
            </a:extLst>
          </p:cNvPr>
          <p:cNvSpPr/>
          <p:nvPr/>
        </p:nvSpPr>
        <p:spPr>
          <a:xfrm>
            <a:off x="8693540" y="3001727"/>
            <a:ext cx="249787" cy="259911"/>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05">
            <a:extLst>
              <a:ext uri="{FF2B5EF4-FFF2-40B4-BE49-F238E27FC236}">
                <a16:creationId xmlns:a16="http://schemas.microsoft.com/office/drawing/2014/main" id="{05280CDF-832A-364D-97B1-96A2211B8512}"/>
              </a:ext>
            </a:extLst>
          </p:cNvPr>
          <p:cNvSpPr/>
          <p:nvPr/>
        </p:nvSpPr>
        <p:spPr>
          <a:xfrm>
            <a:off x="9373268" y="2702184"/>
            <a:ext cx="559498" cy="514886"/>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Rounded Rectangle 229">
            <a:extLst>
              <a:ext uri="{FF2B5EF4-FFF2-40B4-BE49-F238E27FC236}">
                <a16:creationId xmlns:a16="http://schemas.microsoft.com/office/drawing/2014/main" id="{66C9C4EA-6558-A34D-B200-F30374A23699}"/>
              </a:ext>
            </a:extLst>
          </p:cNvPr>
          <p:cNvSpPr/>
          <p:nvPr/>
        </p:nvSpPr>
        <p:spPr>
          <a:xfrm>
            <a:off x="4635554" y="5107537"/>
            <a:ext cx="2039646" cy="404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Third process</a:t>
            </a:r>
          </a:p>
        </p:txBody>
      </p:sp>
      <p:cxnSp>
        <p:nvCxnSpPr>
          <p:cNvPr id="231" name="Straight Arrow Connector 230">
            <a:extLst>
              <a:ext uri="{FF2B5EF4-FFF2-40B4-BE49-F238E27FC236}">
                <a16:creationId xmlns:a16="http://schemas.microsoft.com/office/drawing/2014/main" id="{47425EC2-6DA0-D149-A8A7-8B4BA8FA78FF}"/>
              </a:ext>
            </a:extLst>
          </p:cNvPr>
          <p:cNvCxnSpPr>
            <a:cxnSpLocks/>
          </p:cNvCxnSpPr>
          <p:nvPr/>
        </p:nvCxnSpPr>
        <p:spPr>
          <a:xfrm flipV="1">
            <a:off x="5690441" y="3436134"/>
            <a:ext cx="831917" cy="11319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7CFA74FF-4784-8542-9004-4F378D84B8A3}"/>
              </a:ext>
            </a:extLst>
          </p:cNvPr>
          <p:cNvCxnSpPr>
            <a:cxnSpLocks/>
          </p:cNvCxnSpPr>
          <p:nvPr/>
        </p:nvCxnSpPr>
        <p:spPr>
          <a:xfrm flipV="1">
            <a:off x="5618443" y="3472460"/>
            <a:ext cx="944092" cy="16468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3" name="矩形 205">
            <a:extLst>
              <a:ext uri="{FF2B5EF4-FFF2-40B4-BE49-F238E27FC236}">
                <a16:creationId xmlns:a16="http://schemas.microsoft.com/office/drawing/2014/main" id="{98785EA8-8A51-0F48-9455-0CC67C94036C}"/>
              </a:ext>
            </a:extLst>
          </p:cNvPr>
          <p:cNvSpPr/>
          <p:nvPr/>
        </p:nvSpPr>
        <p:spPr>
          <a:xfrm>
            <a:off x="9690392" y="2959626"/>
            <a:ext cx="316341" cy="31634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Content Placeholder 2">
            <a:extLst>
              <a:ext uri="{FF2B5EF4-FFF2-40B4-BE49-F238E27FC236}">
                <a16:creationId xmlns:a16="http://schemas.microsoft.com/office/drawing/2014/main" id="{7D230CCE-6B3F-0B46-B99F-602059A23734}"/>
              </a:ext>
            </a:extLst>
          </p:cNvPr>
          <p:cNvSpPr txBox="1">
            <a:spLocks/>
          </p:cNvSpPr>
          <p:nvPr/>
        </p:nvSpPr>
        <p:spPr>
          <a:xfrm>
            <a:off x="9097379" y="3709199"/>
            <a:ext cx="2454156" cy="365125"/>
          </a:xfrm>
          <a:prstGeom prst="rect">
            <a:avLst/>
          </a:prstGeom>
          <a:solidFill>
            <a:srgbClr val="FF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bg1"/>
                </a:solidFill>
                <a:latin typeface="Sitka Banner" panose="02000505000000020004" pitchFamily="2" charset="0"/>
                <a:cs typeface="Times New Roman" panose="02020603050405020304" pitchFamily="18" charset="0"/>
              </a:rPr>
              <a:t>Persistent Fragmentation </a:t>
            </a:r>
          </a:p>
        </p:txBody>
      </p:sp>
      <p:sp>
        <p:nvSpPr>
          <p:cNvPr id="234" name="Rectangle: Rounded Corners 43">
            <a:extLst>
              <a:ext uri="{FF2B5EF4-FFF2-40B4-BE49-F238E27FC236}">
                <a16:creationId xmlns:a16="http://schemas.microsoft.com/office/drawing/2014/main" id="{3F52EA8F-8B70-8F4D-91C0-EBFDF872F177}"/>
              </a:ext>
            </a:extLst>
          </p:cNvPr>
          <p:cNvSpPr/>
          <p:nvPr/>
        </p:nvSpPr>
        <p:spPr>
          <a:xfrm>
            <a:off x="2244637" y="3093674"/>
            <a:ext cx="7856877" cy="885761"/>
          </a:xfrm>
          <a:prstGeom prst="roundRect">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Persistent fragmentation gets worsen with subsequent usages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993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1" nodeType="clickEffect">
                                  <p:stCondLst>
                                    <p:cond delay="0"/>
                                  </p:stCondLst>
                                  <p:childTnLst>
                                    <p:animEffect transition="out" filter="blinds(horizontal)">
                                      <p:cBhvr>
                                        <p:cTn id="42" dur="500"/>
                                        <p:tgtEl>
                                          <p:spTgt spid="164"/>
                                        </p:tgtEl>
                                      </p:cBhvr>
                                    </p:animEffect>
                                    <p:set>
                                      <p:cBhvr>
                                        <p:cTn id="43" dur="1" fill="hold">
                                          <p:stCondLst>
                                            <p:cond delay="499"/>
                                          </p:stCondLst>
                                        </p:cTn>
                                        <p:tgtEl>
                                          <p:spTgt spid="164"/>
                                        </p:tgtEl>
                                        <p:attrNameLst>
                                          <p:attrName>style.visibility</p:attrName>
                                        </p:attrNameLst>
                                      </p:cBhvr>
                                      <p:to>
                                        <p:strVal val="hidden"/>
                                      </p:to>
                                    </p:set>
                                  </p:childTnLst>
                                </p:cTn>
                              </p:par>
                              <p:par>
                                <p:cTn id="44" presetID="3" presetClass="exit" presetSubtype="10" fill="hold" nodeType="withEffect">
                                  <p:stCondLst>
                                    <p:cond delay="0"/>
                                  </p:stCondLst>
                                  <p:childTnLst>
                                    <p:animEffect transition="out" filter="blinds(horizontal)">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7"/>
                                        </p:tgtEl>
                                        <p:attrNameLst>
                                          <p:attrName>style.visibility</p:attrName>
                                        </p:attrNameLst>
                                      </p:cBhvr>
                                      <p:to>
                                        <p:strVal val="visible"/>
                                      </p:to>
                                    </p:set>
                                  </p:childTnLst>
                                </p:cTn>
                              </p:par>
                              <p:par>
                                <p:cTn id="63" presetID="3" presetClass="exit" presetSubtype="10" fill="hold" grpId="1" nodeType="withEffect">
                                  <p:stCondLst>
                                    <p:cond delay="0"/>
                                  </p:stCondLst>
                                  <p:childTnLst>
                                    <p:animEffect transition="out" filter="blinds(horizontal)">
                                      <p:cBhvr>
                                        <p:cTn id="64" dur="500"/>
                                        <p:tgtEl>
                                          <p:spTgt spid="167"/>
                                        </p:tgtEl>
                                      </p:cBhvr>
                                    </p:animEffect>
                                    <p:set>
                                      <p:cBhvr>
                                        <p:cTn id="65" dur="1" fill="hold">
                                          <p:stCondLst>
                                            <p:cond delay="499"/>
                                          </p:stCondLst>
                                        </p:cTn>
                                        <p:tgtEl>
                                          <p:spTgt spid="167"/>
                                        </p:tgtEl>
                                        <p:attrNameLst>
                                          <p:attrName>style.visibility</p:attrName>
                                        </p:attrNameLst>
                                      </p:cBhvr>
                                      <p:to>
                                        <p:strVal val="hidden"/>
                                      </p:to>
                                    </p:set>
                                  </p:childTnLst>
                                </p:cTn>
                              </p:par>
                              <p:par>
                                <p:cTn id="66" presetID="3" presetClass="exit" presetSubtype="10" fill="hold" grpId="1" nodeType="withEffect">
                                  <p:stCondLst>
                                    <p:cond delay="0"/>
                                  </p:stCondLst>
                                  <p:childTnLst>
                                    <p:animEffect transition="out" filter="blinds(horizontal)">
                                      <p:cBhvr>
                                        <p:cTn id="67" dur="500"/>
                                        <p:tgtEl>
                                          <p:spTgt spid="101"/>
                                        </p:tgtEl>
                                      </p:cBhvr>
                                    </p:animEffect>
                                    <p:set>
                                      <p:cBhvr>
                                        <p:cTn id="68" dur="1" fill="hold">
                                          <p:stCondLst>
                                            <p:cond delay="499"/>
                                          </p:stCondLst>
                                        </p:cTn>
                                        <p:tgtEl>
                                          <p:spTgt spid="10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3" presetClass="exit" presetSubtype="10" fill="hold" grpId="1" nodeType="clickEffect">
                                  <p:stCondLst>
                                    <p:cond delay="0"/>
                                  </p:stCondLst>
                                  <p:childTnLst>
                                    <p:animEffect transition="out" filter="blinds(horizontal)">
                                      <p:cBhvr>
                                        <p:cTn id="72" dur="500"/>
                                        <p:tgtEl>
                                          <p:spTgt spid="168"/>
                                        </p:tgtEl>
                                      </p:cBhvr>
                                    </p:animEffect>
                                    <p:set>
                                      <p:cBhvr>
                                        <p:cTn id="73" dur="1" fill="hold">
                                          <p:stCondLst>
                                            <p:cond delay="499"/>
                                          </p:stCondLst>
                                        </p:cTn>
                                        <p:tgtEl>
                                          <p:spTgt spid="168"/>
                                        </p:tgtEl>
                                        <p:attrNameLst>
                                          <p:attrName>style.visibility</p:attrName>
                                        </p:attrNameLst>
                                      </p:cBhvr>
                                      <p:to>
                                        <p:strVal val="hidden"/>
                                      </p:to>
                                    </p:set>
                                  </p:childTnLst>
                                </p:cTn>
                              </p:par>
                              <p:par>
                                <p:cTn id="74" presetID="3" presetClass="exit" presetSubtype="10" fill="hold" nodeType="withEffect">
                                  <p:stCondLst>
                                    <p:cond delay="0"/>
                                  </p:stCondLst>
                                  <p:childTnLst>
                                    <p:animEffect transition="out" filter="blinds(horizontal)">
                                      <p:cBhvr>
                                        <p:cTn id="75" dur="500"/>
                                        <p:tgtEl>
                                          <p:spTgt spid="231"/>
                                        </p:tgtEl>
                                      </p:cBhvr>
                                    </p:animEffect>
                                    <p:set>
                                      <p:cBhvr>
                                        <p:cTn id="76" dur="1" fill="hold">
                                          <p:stCondLst>
                                            <p:cond delay="499"/>
                                          </p:stCondLst>
                                        </p:cTn>
                                        <p:tgtEl>
                                          <p:spTgt spid="231"/>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0"/>
                                        </p:tgtEl>
                                        <p:attrNameLst>
                                          <p:attrName>style.visibility</p:attrName>
                                        </p:attrNameLst>
                                      </p:cBhvr>
                                      <p:to>
                                        <p:strVal val="visible"/>
                                      </p:to>
                                    </p:set>
                                  </p:childTnLst>
                                </p:cTn>
                              </p:par>
                              <p:par>
                                <p:cTn id="89" presetID="3" presetClass="exit" presetSubtype="10" fill="hold" grpId="1" nodeType="withEffect">
                                  <p:stCondLst>
                                    <p:cond delay="0"/>
                                  </p:stCondLst>
                                  <p:childTnLst>
                                    <p:animEffect transition="out" filter="blinds(horizontal)">
                                      <p:cBhvr>
                                        <p:cTn id="90" dur="500"/>
                                        <p:tgtEl>
                                          <p:spTgt spid="169"/>
                                        </p:tgtEl>
                                      </p:cBhvr>
                                    </p:animEffect>
                                    <p:set>
                                      <p:cBhvr>
                                        <p:cTn id="91" dur="1" fill="hold">
                                          <p:stCondLst>
                                            <p:cond delay="499"/>
                                          </p:stCondLst>
                                        </p:cTn>
                                        <p:tgtEl>
                                          <p:spTgt spid="169"/>
                                        </p:tgtEl>
                                        <p:attrNameLst>
                                          <p:attrName>style.visibility</p:attrName>
                                        </p:attrNameLst>
                                      </p:cBhvr>
                                      <p:to>
                                        <p:strVal val="hidden"/>
                                      </p:to>
                                    </p:set>
                                  </p:childTnLst>
                                </p:cTn>
                              </p:par>
                              <p:par>
                                <p:cTn id="92" presetID="3" presetClass="exit" presetSubtype="10" fill="hold" grpId="1" nodeType="withEffect">
                                  <p:stCondLst>
                                    <p:cond delay="0"/>
                                  </p:stCondLst>
                                  <p:childTnLst>
                                    <p:animEffect transition="out" filter="blinds(horizontal)">
                                      <p:cBhvr>
                                        <p:cTn id="93" dur="500"/>
                                        <p:tgtEl>
                                          <p:spTgt spid="227"/>
                                        </p:tgtEl>
                                      </p:cBhvr>
                                    </p:animEffect>
                                    <p:set>
                                      <p:cBhvr>
                                        <p:cTn id="94" dur="1" fill="hold">
                                          <p:stCondLst>
                                            <p:cond delay="499"/>
                                          </p:stCondLst>
                                        </p:cTn>
                                        <p:tgtEl>
                                          <p:spTgt spid="227"/>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36"/>
                                        </p:tgtEl>
                                        <p:attrNameLst>
                                          <p:attrName>style.visibility</p:attrName>
                                        </p:attrNameLst>
                                      </p:cBhvr>
                                      <p:to>
                                        <p:strVal val="visible"/>
                                      </p:to>
                                    </p:set>
                                  </p:childTnLst>
                                </p:cTn>
                              </p:par>
                              <p:par>
                                <p:cTn id="101" presetID="3" presetClass="exit" presetSubtype="10" fill="hold" grpId="1" nodeType="withEffect">
                                  <p:stCondLst>
                                    <p:cond delay="0"/>
                                  </p:stCondLst>
                                  <p:childTnLst>
                                    <p:animEffect transition="out" filter="blinds(horizontal)">
                                      <p:cBhvr>
                                        <p:cTn id="102" dur="500"/>
                                        <p:tgtEl>
                                          <p:spTgt spid="230"/>
                                        </p:tgtEl>
                                      </p:cBhvr>
                                    </p:animEffect>
                                    <p:set>
                                      <p:cBhvr>
                                        <p:cTn id="103" dur="1" fill="hold">
                                          <p:stCondLst>
                                            <p:cond delay="499"/>
                                          </p:stCondLst>
                                        </p:cTn>
                                        <p:tgtEl>
                                          <p:spTgt spid="230"/>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232"/>
                                        </p:tgtEl>
                                      </p:cBhvr>
                                    </p:animEffect>
                                    <p:set>
                                      <p:cBhvr>
                                        <p:cTn id="106" dur="1" fill="hold">
                                          <p:stCondLst>
                                            <p:cond delay="499"/>
                                          </p:stCondLst>
                                        </p:cTn>
                                        <p:tgtEl>
                                          <p:spTgt spid="232"/>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2" grpId="0"/>
      <p:bldP spid="99" grpId="0"/>
      <p:bldP spid="101" grpId="0" animBg="1"/>
      <p:bldP spid="101" grpId="1" animBg="1"/>
      <p:bldP spid="106" grpId="0"/>
      <p:bldP spid="145" grpId="0"/>
      <p:bldP spid="152" grpId="0"/>
      <p:bldP spid="153" grpId="0" animBg="1"/>
      <p:bldP spid="154" grpId="0" animBg="1"/>
      <p:bldP spid="159" grpId="0" animBg="1"/>
      <p:bldP spid="160" grpId="0" animBg="1"/>
      <p:bldP spid="161" grpId="0" animBg="1"/>
      <p:bldP spid="162" grpId="0"/>
      <p:bldP spid="164" grpId="0" animBg="1"/>
      <p:bldP spid="164" grpId="1" animBg="1"/>
      <p:bldP spid="165" grpId="0" animBg="1"/>
      <p:bldP spid="166" grpId="0" animBg="1"/>
      <p:bldP spid="167" grpId="0" animBg="1"/>
      <p:bldP spid="167" grpId="1" animBg="1"/>
      <p:bldP spid="168" grpId="0" animBg="1"/>
      <p:bldP spid="168" grpId="1" animBg="1"/>
      <p:bldP spid="169" grpId="0" animBg="1"/>
      <p:bldP spid="169" grpId="1" animBg="1"/>
      <p:bldP spid="225" grpId="0" animBg="1"/>
      <p:bldP spid="226" grpId="0" animBg="1"/>
      <p:bldP spid="227" grpId="0" animBg="1"/>
      <p:bldP spid="227" grpId="1" animBg="1"/>
      <p:bldP spid="228" grpId="0" animBg="1"/>
      <p:bldP spid="230" grpId="0" animBg="1"/>
      <p:bldP spid="230" grpId="1" animBg="1"/>
      <p:bldP spid="233" grpId="0" animBg="1"/>
      <p:bldP spid="236" grpId="0" animBg="1"/>
      <p:bldP spid="2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F5E671-7146-B74A-B1BA-C49CA15DA70D}"/>
              </a:ext>
            </a:extLst>
          </p:cNvPr>
          <p:cNvSpPr txBox="1">
            <a:spLocks/>
          </p:cNvSpPr>
          <p:nvPr/>
        </p:nvSpPr>
        <p:spPr>
          <a:xfrm>
            <a:off x="482653" y="563267"/>
            <a:ext cx="11241988" cy="65336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Performance Degradation</a:t>
            </a:r>
            <a:r>
              <a:rPr lang="zh-CN" altLang="en-US" sz="3600" dirty="0">
                <a:latin typeface="Rockwell" panose="02060603020205020403" pitchFamily="18" charset="0"/>
                <a:cs typeface="Times New Roman" panose="02020603050405020304" pitchFamily="18" charset="0"/>
              </a:rPr>
              <a:t> </a:t>
            </a:r>
            <a:r>
              <a:rPr lang="en-US" altLang="zh-CN" sz="3600" dirty="0">
                <a:latin typeface="Rockwell" panose="02060603020205020403" pitchFamily="18" charset="0"/>
                <a:cs typeface="Times New Roman" panose="02020603050405020304" pitchFamily="18" charset="0"/>
              </a:rPr>
              <a:t>from Persistent Fragmentation</a:t>
            </a:r>
            <a:endParaRPr lang="zh-CN" altLang="en-US" sz="3600" dirty="0">
              <a:latin typeface="Rockwell" panose="02060603020205020403"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1A9F266-8DD6-8D4C-BE7A-9395ADFE6F92}"/>
              </a:ext>
            </a:extLst>
          </p:cNvPr>
          <p:cNvSpPr>
            <a:spLocks noGrp="1"/>
          </p:cNvSpPr>
          <p:nvPr>
            <p:ph type="sldNum" sz="quarter" idx="12"/>
          </p:nvPr>
        </p:nvSpPr>
        <p:spPr/>
        <p:txBody>
          <a:bodyPr/>
          <a:lstStyle/>
          <a:p>
            <a:fld id="{5987DD51-6C22-C74E-A1B1-24985317E366}" type="slidenum">
              <a:rPr lang="en-CN" smtClean="0"/>
              <a:t>54</a:t>
            </a:fld>
            <a:endParaRPr lang="en-CN"/>
          </a:p>
        </p:txBody>
      </p:sp>
      <p:graphicFrame>
        <p:nvGraphicFramePr>
          <p:cNvPr id="8" name="Chart 7">
            <a:extLst>
              <a:ext uri="{FF2B5EF4-FFF2-40B4-BE49-F238E27FC236}">
                <a16:creationId xmlns:a16="http://schemas.microsoft.com/office/drawing/2014/main" id="{5876618D-ECF9-9846-B7B2-5A32E3EC5E98}"/>
              </a:ext>
            </a:extLst>
          </p:cNvPr>
          <p:cNvGraphicFramePr>
            <a:graphicFrameLocks/>
          </p:cNvGraphicFramePr>
          <p:nvPr/>
        </p:nvGraphicFramePr>
        <p:xfrm>
          <a:off x="1064875" y="1967695"/>
          <a:ext cx="9885622" cy="4238867"/>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a:extLst>
              <a:ext uri="{FF2B5EF4-FFF2-40B4-BE49-F238E27FC236}">
                <a16:creationId xmlns:a16="http://schemas.microsoft.com/office/drawing/2014/main" id="{59268ACF-E31A-D64D-96F1-BCB488313B95}"/>
              </a:ext>
            </a:extLst>
          </p:cNvPr>
          <p:cNvCxnSpPr>
            <a:cxnSpLocks/>
          </p:cNvCxnSpPr>
          <p:nvPr/>
        </p:nvCxnSpPr>
        <p:spPr>
          <a:xfrm>
            <a:off x="9692951" y="2134788"/>
            <a:ext cx="0" cy="897779"/>
          </a:xfrm>
          <a:prstGeom prst="line">
            <a:avLst/>
          </a:prstGeom>
          <a:ln w="381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A1A4D0-D6BF-784C-9A28-C6B929FEBF5A}"/>
              </a:ext>
            </a:extLst>
          </p:cNvPr>
          <p:cNvSpPr txBox="1"/>
          <p:nvPr/>
        </p:nvSpPr>
        <p:spPr>
          <a:xfrm>
            <a:off x="9815333" y="2134788"/>
            <a:ext cx="2152883" cy="461665"/>
          </a:xfrm>
          <a:prstGeom prst="rect">
            <a:avLst/>
          </a:prstGeom>
          <a:noFill/>
        </p:spPr>
        <p:txBody>
          <a:bodyPr wrap="square" rtlCol="0">
            <a:spAutoFit/>
          </a:bodyPr>
          <a:lstStyle/>
          <a:p>
            <a:r>
              <a:rPr lang="en-CN" sz="2400" dirty="0"/>
              <a:t>25% Reduction</a:t>
            </a:r>
          </a:p>
        </p:txBody>
      </p:sp>
      <p:sp>
        <p:nvSpPr>
          <p:cNvPr id="17" name="TextBox 16">
            <a:extLst>
              <a:ext uri="{FF2B5EF4-FFF2-40B4-BE49-F238E27FC236}">
                <a16:creationId xmlns:a16="http://schemas.microsoft.com/office/drawing/2014/main" id="{B06FDE2A-1FDB-9F49-8E22-7EE62E655A93}"/>
              </a:ext>
            </a:extLst>
          </p:cNvPr>
          <p:cNvSpPr txBox="1"/>
          <p:nvPr/>
        </p:nvSpPr>
        <p:spPr>
          <a:xfrm>
            <a:off x="1726557" y="1277782"/>
            <a:ext cx="9003174" cy="461665"/>
          </a:xfrm>
          <a:prstGeom prst="rect">
            <a:avLst/>
          </a:prstGeom>
          <a:noFill/>
        </p:spPr>
        <p:txBody>
          <a:bodyPr wrap="square" rtlCol="0">
            <a:spAutoFit/>
          </a:bodyPr>
          <a:lstStyle/>
          <a:p>
            <a:r>
              <a:rPr lang="en-US" sz="2400" dirty="0"/>
              <a:t>Redis throughput for 2M insertions and 1M deletions </a:t>
            </a:r>
            <a:endParaRPr lang="en-CN" sz="2400" dirty="0"/>
          </a:p>
        </p:txBody>
      </p:sp>
      <p:cxnSp>
        <p:nvCxnSpPr>
          <p:cNvPr id="18" name="Straight Connector 17">
            <a:extLst>
              <a:ext uri="{FF2B5EF4-FFF2-40B4-BE49-F238E27FC236}">
                <a16:creationId xmlns:a16="http://schemas.microsoft.com/office/drawing/2014/main" id="{B3185FFF-5223-724B-BF2D-811C63E08589}"/>
              </a:ext>
            </a:extLst>
          </p:cNvPr>
          <p:cNvCxnSpPr/>
          <p:nvPr/>
        </p:nvCxnSpPr>
        <p:spPr>
          <a:xfrm>
            <a:off x="2708158" y="2119068"/>
            <a:ext cx="7626242"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84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F5E671-7146-B74A-B1BA-C49CA15DA70D}"/>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Garbage Collection (GC)</a:t>
            </a:r>
            <a:endParaRPr lang="zh-CN" altLang="en-US" sz="3600" dirty="0">
              <a:latin typeface="Rockwell" panose="02060603020205020403" pitchFamily="18" charset="0"/>
              <a:cs typeface="Times New Roman" panose="02020603050405020304" pitchFamily="18" charset="0"/>
            </a:endParaRPr>
          </a:p>
        </p:txBody>
      </p:sp>
      <p:sp>
        <p:nvSpPr>
          <p:cNvPr id="196" name="Slide Number Placeholder 195">
            <a:extLst>
              <a:ext uri="{FF2B5EF4-FFF2-40B4-BE49-F238E27FC236}">
                <a16:creationId xmlns:a16="http://schemas.microsoft.com/office/drawing/2014/main" id="{7FEEDDD3-3565-7543-B491-1CA76D4F32CD}"/>
              </a:ext>
            </a:extLst>
          </p:cNvPr>
          <p:cNvSpPr>
            <a:spLocks noGrp="1"/>
          </p:cNvSpPr>
          <p:nvPr>
            <p:ph type="sldNum" sz="quarter" idx="12"/>
          </p:nvPr>
        </p:nvSpPr>
        <p:spPr/>
        <p:txBody>
          <a:bodyPr/>
          <a:lstStyle/>
          <a:p>
            <a:fld id="{5987DD51-6C22-C74E-A1B1-24985317E366}" type="slidenum">
              <a:rPr lang="en-CN" smtClean="0"/>
              <a:t>55</a:t>
            </a:fld>
            <a:endParaRPr lang="en-CN"/>
          </a:p>
        </p:txBody>
      </p:sp>
      <p:sp>
        <p:nvSpPr>
          <p:cNvPr id="91" name="矩形 205">
            <a:extLst>
              <a:ext uri="{FF2B5EF4-FFF2-40B4-BE49-F238E27FC236}">
                <a16:creationId xmlns:a16="http://schemas.microsoft.com/office/drawing/2014/main" id="{5A840282-9BCE-DB49-B3A0-02AB90FA5E07}"/>
              </a:ext>
            </a:extLst>
          </p:cNvPr>
          <p:cNvSpPr/>
          <p:nvPr/>
        </p:nvSpPr>
        <p:spPr>
          <a:xfrm>
            <a:off x="3839218" y="2518741"/>
            <a:ext cx="6728468" cy="19771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5BA69D0E-4716-AA46-8277-2601B8C32536}"/>
              </a:ext>
            </a:extLst>
          </p:cNvPr>
          <p:cNvSpPr txBox="1"/>
          <p:nvPr/>
        </p:nvSpPr>
        <p:spPr>
          <a:xfrm>
            <a:off x="4878503" y="1957799"/>
            <a:ext cx="3510867" cy="369332"/>
          </a:xfrm>
          <a:prstGeom prst="rect">
            <a:avLst/>
          </a:prstGeom>
          <a:noFill/>
        </p:spPr>
        <p:txBody>
          <a:bodyPr wrap="square" rtlCol="0">
            <a:spAutoFit/>
          </a:bodyPr>
          <a:lstStyle/>
          <a:p>
            <a:r>
              <a:rPr lang="en-US" altLang="zh-CN" dirty="0"/>
              <a:t>Persistent</a:t>
            </a:r>
            <a:r>
              <a:rPr lang="zh-CN" altLang="en-US" dirty="0"/>
              <a:t> </a:t>
            </a:r>
            <a:r>
              <a:rPr lang="en-US" altLang="zh-CN" dirty="0"/>
              <a:t>Memory</a:t>
            </a:r>
            <a:r>
              <a:rPr lang="zh-CN" altLang="en-US" dirty="0"/>
              <a:t> </a:t>
            </a:r>
            <a:r>
              <a:rPr lang="en-US" altLang="zh-CN" dirty="0"/>
              <a:t>Object</a:t>
            </a:r>
            <a:r>
              <a:rPr lang="zh-CN" altLang="en-US" dirty="0"/>
              <a:t> </a:t>
            </a:r>
            <a:r>
              <a:rPr lang="en-US" altLang="zh-CN" dirty="0"/>
              <a:t>Pool</a:t>
            </a:r>
            <a:endParaRPr lang="en-CN" dirty="0"/>
          </a:p>
        </p:txBody>
      </p:sp>
      <p:sp>
        <p:nvSpPr>
          <p:cNvPr id="99" name="TextBox 98">
            <a:extLst>
              <a:ext uri="{FF2B5EF4-FFF2-40B4-BE49-F238E27FC236}">
                <a16:creationId xmlns:a16="http://schemas.microsoft.com/office/drawing/2014/main" id="{35A266CE-AB6B-EB49-AF20-5A7BB0FA8233}"/>
              </a:ext>
            </a:extLst>
          </p:cNvPr>
          <p:cNvSpPr txBox="1"/>
          <p:nvPr/>
        </p:nvSpPr>
        <p:spPr>
          <a:xfrm>
            <a:off x="4352578" y="2759603"/>
            <a:ext cx="841324"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Page 1</a:t>
            </a:r>
            <a:endParaRPr lang="en-CN" sz="1400" dirty="0"/>
          </a:p>
        </p:txBody>
      </p:sp>
      <p:sp>
        <p:nvSpPr>
          <p:cNvPr id="101" name="矩形 205">
            <a:extLst>
              <a:ext uri="{FF2B5EF4-FFF2-40B4-BE49-F238E27FC236}">
                <a16:creationId xmlns:a16="http://schemas.microsoft.com/office/drawing/2014/main" id="{D51C7343-A30D-C644-BD52-864AFDC0C718}"/>
              </a:ext>
            </a:extLst>
          </p:cNvPr>
          <p:cNvSpPr/>
          <p:nvPr/>
        </p:nvSpPr>
        <p:spPr>
          <a:xfrm>
            <a:off x="4394255" y="3251816"/>
            <a:ext cx="304375" cy="325406"/>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6" name="TextBox 105">
            <a:extLst>
              <a:ext uri="{FF2B5EF4-FFF2-40B4-BE49-F238E27FC236}">
                <a16:creationId xmlns:a16="http://schemas.microsoft.com/office/drawing/2014/main" id="{CA23DE7B-16A2-E94F-A734-A5A5A9B03B08}"/>
              </a:ext>
            </a:extLst>
          </p:cNvPr>
          <p:cNvSpPr txBox="1"/>
          <p:nvPr/>
        </p:nvSpPr>
        <p:spPr>
          <a:xfrm>
            <a:off x="5989310" y="2780367"/>
            <a:ext cx="841324"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Page 2</a:t>
            </a:r>
            <a:endParaRPr lang="en-CN" sz="1400" dirty="0"/>
          </a:p>
        </p:txBody>
      </p:sp>
      <p:sp>
        <p:nvSpPr>
          <p:cNvPr id="153" name="矩形 205">
            <a:extLst>
              <a:ext uri="{FF2B5EF4-FFF2-40B4-BE49-F238E27FC236}">
                <a16:creationId xmlns:a16="http://schemas.microsoft.com/office/drawing/2014/main" id="{0F682A32-16A3-B24C-AA07-AFFB418C04F6}"/>
              </a:ext>
            </a:extLst>
          </p:cNvPr>
          <p:cNvSpPr/>
          <p:nvPr/>
        </p:nvSpPr>
        <p:spPr>
          <a:xfrm>
            <a:off x="4279178" y="3145346"/>
            <a:ext cx="997672" cy="9511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205">
            <a:extLst>
              <a:ext uri="{FF2B5EF4-FFF2-40B4-BE49-F238E27FC236}">
                <a16:creationId xmlns:a16="http://schemas.microsoft.com/office/drawing/2014/main" id="{8774A64D-443A-1D42-82E2-3955B064342B}"/>
              </a:ext>
            </a:extLst>
          </p:cNvPr>
          <p:cNvSpPr/>
          <p:nvPr/>
        </p:nvSpPr>
        <p:spPr>
          <a:xfrm>
            <a:off x="5936184" y="3153168"/>
            <a:ext cx="978968" cy="9511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Content Placeholder 2">
            <a:extLst>
              <a:ext uri="{FF2B5EF4-FFF2-40B4-BE49-F238E27FC236}">
                <a16:creationId xmlns:a16="http://schemas.microsoft.com/office/drawing/2014/main" id="{FB80331D-EF3F-F944-AD6A-69FFF6DB49A6}"/>
              </a:ext>
            </a:extLst>
          </p:cNvPr>
          <p:cNvSpPr txBox="1">
            <a:spLocks/>
          </p:cNvSpPr>
          <p:nvPr/>
        </p:nvSpPr>
        <p:spPr>
          <a:xfrm>
            <a:off x="3839219" y="6229032"/>
            <a:ext cx="304997" cy="298231"/>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162" name="TextBox 161">
            <a:extLst>
              <a:ext uri="{FF2B5EF4-FFF2-40B4-BE49-F238E27FC236}">
                <a16:creationId xmlns:a16="http://schemas.microsoft.com/office/drawing/2014/main" id="{1E0AED0D-8EF4-E948-9FAF-D720FCA1435D}"/>
              </a:ext>
            </a:extLst>
          </p:cNvPr>
          <p:cNvSpPr txBox="1"/>
          <p:nvPr/>
        </p:nvSpPr>
        <p:spPr>
          <a:xfrm>
            <a:off x="4397810" y="6231135"/>
            <a:ext cx="1249877"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Live object</a:t>
            </a:r>
            <a:endParaRPr lang="en-CN" sz="1400" dirty="0"/>
          </a:p>
        </p:txBody>
      </p:sp>
      <p:sp>
        <p:nvSpPr>
          <p:cNvPr id="166" name="矩形 205">
            <a:extLst>
              <a:ext uri="{FF2B5EF4-FFF2-40B4-BE49-F238E27FC236}">
                <a16:creationId xmlns:a16="http://schemas.microsoft.com/office/drawing/2014/main" id="{03290B9B-76E7-CE40-A3C1-A12330A04867}"/>
              </a:ext>
            </a:extLst>
          </p:cNvPr>
          <p:cNvSpPr/>
          <p:nvPr/>
        </p:nvSpPr>
        <p:spPr>
          <a:xfrm>
            <a:off x="6022440" y="3249056"/>
            <a:ext cx="321209" cy="328165"/>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6" name="Straight Arrow Connector 5">
            <a:extLst>
              <a:ext uri="{FF2B5EF4-FFF2-40B4-BE49-F238E27FC236}">
                <a16:creationId xmlns:a16="http://schemas.microsoft.com/office/drawing/2014/main" id="{3D748842-600C-1340-A7AA-0A240F4E98E1}"/>
              </a:ext>
            </a:extLst>
          </p:cNvPr>
          <p:cNvCxnSpPr>
            <a:cxnSpLocks/>
          </p:cNvCxnSpPr>
          <p:nvPr/>
        </p:nvCxnSpPr>
        <p:spPr>
          <a:xfrm>
            <a:off x="5735874" y="6385024"/>
            <a:ext cx="60777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F698B0-6C83-AC4F-AD85-69FA392E3BB7}"/>
              </a:ext>
            </a:extLst>
          </p:cNvPr>
          <p:cNvSpPr txBox="1"/>
          <p:nvPr/>
        </p:nvSpPr>
        <p:spPr>
          <a:xfrm>
            <a:off x="6431837" y="6231135"/>
            <a:ext cx="1249877"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Pointer</a:t>
            </a:r>
            <a:endParaRPr lang="en-CN" sz="1400" dirty="0"/>
          </a:p>
        </p:txBody>
      </p:sp>
      <p:cxnSp>
        <p:nvCxnSpPr>
          <p:cNvPr id="40" name="Straight Arrow Connector 39">
            <a:extLst>
              <a:ext uri="{FF2B5EF4-FFF2-40B4-BE49-F238E27FC236}">
                <a16:creationId xmlns:a16="http://schemas.microsoft.com/office/drawing/2014/main" id="{4B19B508-040B-1E40-A3D5-1D68F145D563}"/>
              </a:ext>
            </a:extLst>
          </p:cNvPr>
          <p:cNvCxnSpPr>
            <a:cxnSpLocks/>
            <a:stCxn id="101" idx="3"/>
            <a:endCxn id="166" idx="1"/>
          </p:cNvCxnSpPr>
          <p:nvPr/>
        </p:nvCxnSpPr>
        <p:spPr>
          <a:xfrm flipV="1">
            <a:off x="4698630" y="3413139"/>
            <a:ext cx="1323810" cy="13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8E9A9E35-CE06-C44F-91CA-F88088702825}"/>
              </a:ext>
            </a:extLst>
          </p:cNvPr>
          <p:cNvSpPr txBox="1">
            <a:spLocks/>
          </p:cNvSpPr>
          <p:nvPr/>
        </p:nvSpPr>
        <p:spPr>
          <a:xfrm>
            <a:off x="482653" y="1936435"/>
            <a:ext cx="3510866" cy="54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N" sz="2400" dirty="0"/>
              <a:t>Garbage Collection Steps</a:t>
            </a:r>
          </a:p>
          <a:p>
            <a:pPr marL="0" indent="0">
              <a:buNone/>
            </a:pPr>
            <a:endParaRPr lang="en-CN" sz="2400" dirty="0"/>
          </a:p>
          <a:p>
            <a:endParaRPr lang="en-CN" sz="2400" dirty="0"/>
          </a:p>
        </p:txBody>
      </p:sp>
      <p:sp>
        <p:nvSpPr>
          <p:cNvPr id="51" name="Content Placeholder 2">
            <a:extLst>
              <a:ext uri="{FF2B5EF4-FFF2-40B4-BE49-F238E27FC236}">
                <a16:creationId xmlns:a16="http://schemas.microsoft.com/office/drawing/2014/main" id="{2D1B8165-6C35-F44B-8DC2-02706DFF2E87}"/>
              </a:ext>
            </a:extLst>
          </p:cNvPr>
          <p:cNvSpPr txBox="1">
            <a:spLocks/>
          </p:cNvSpPr>
          <p:nvPr/>
        </p:nvSpPr>
        <p:spPr>
          <a:xfrm>
            <a:off x="501240" y="3196959"/>
            <a:ext cx="2057400" cy="54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N" sz="2400" dirty="0"/>
              <a:t>3) Compaction</a:t>
            </a:r>
          </a:p>
        </p:txBody>
      </p:sp>
      <p:sp>
        <p:nvSpPr>
          <p:cNvPr id="52" name="Content Placeholder 2">
            <a:extLst>
              <a:ext uri="{FF2B5EF4-FFF2-40B4-BE49-F238E27FC236}">
                <a16:creationId xmlns:a16="http://schemas.microsoft.com/office/drawing/2014/main" id="{9CAEC7CD-BCD3-8B46-A660-350B4B0B3F63}"/>
              </a:ext>
            </a:extLst>
          </p:cNvPr>
          <p:cNvSpPr txBox="1">
            <a:spLocks/>
          </p:cNvSpPr>
          <p:nvPr/>
        </p:nvSpPr>
        <p:spPr>
          <a:xfrm>
            <a:off x="813626" y="4320152"/>
            <a:ext cx="3001117" cy="54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sz="2400" dirty="0"/>
              <a:t>Update Reference</a:t>
            </a:r>
          </a:p>
        </p:txBody>
      </p:sp>
      <p:sp>
        <p:nvSpPr>
          <p:cNvPr id="58" name="矩形 205">
            <a:extLst>
              <a:ext uri="{FF2B5EF4-FFF2-40B4-BE49-F238E27FC236}">
                <a16:creationId xmlns:a16="http://schemas.microsoft.com/office/drawing/2014/main" id="{60802718-9019-2147-8BA2-BC4A260B77A7}"/>
              </a:ext>
            </a:extLst>
          </p:cNvPr>
          <p:cNvSpPr/>
          <p:nvPr/>
        </p:nvSpPr>
        <p:spPr>
          <a:xfrm>
            <a:off x="7483730" y="3119358"/>
            <a:ext cx="1648066" cy="9849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a:extLst>
              <a:ext uri="{FF2B5EF4-FFF2-40B4-BE49-F238E27FC236}">
                <a16:creationId xmlns:a16="http://schemas.microsoft.com/office/drawing/2014/main" id="{77121DE2-3876-7B47-AD80-008156B83913}"/>
              </a:ext>
            </a:extLst>
          </p:cNvPr>
          <p:cNvSpPr txBox="1"/>
          <p:nvPr/>
        </p:nvSpPr>
        <p:spPr>
          <a:xfrm>
            <a:off x="7495467" y="2596138"/>
            <a:ext cx="2044135" cy="523220"/>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GC metadata (forwarding table, etc.)</a:t>
            </a:r>
            <a:endParaRPr lang="en-CN" sz="1400" dirty="0"/>
          </a:p>
        </p:txBody>
      </p:sp>
      <p:sp>
        <p:nvSpPr>
          <p:cNvPr id="22" name="TextBox 21">
            <a:extLst>
              <a:ext uri="{FF2B5EF4-FFF2-40B4-BE49-F238E27FC236}">
                <a16:creationId xmlns:a16="http://schemas.microsoft.com/office/drawing/2014/main" id="{8C463211-533E-E849-A9D6-37C61F2444A4}"/>
              </a:ext>
            </a:extLst>
          </p:cNvPr>
          <p:cNvSpPr txBox="1"/>
          <p:nvPr/>
        </p:nvSpPr>
        <p:spPr>
          <a:xfrm>
            <a:off x="7589348" y="3259429"/>
            <a:ext cx="1648066" cy="369332"/>
          </a:xfrm>
          <a:prstGeom prst="rect">
            <a:avLst/>
          </a:prstGeom>
          <a:noFill/>
        </p:spPr>
        <p:txBody>
          <a:bodyPr wrap="square" rtlCol="0">
            <a:spAutoFit/>
          </a:bodyPr>
          <a:lstStyle/>
          <a:p>
            <a:r>
              <a:rPr lang="en-CN" dirty="0"/>
              <a:t>2: Not moved</a:t>
            </a:r>
          </a:p>
        </p:txBody>
      </p:sp>
      <p:sp>
        <p:nvSpPr>
          <p:cNvPr id="68" name="TextBox 67">
            <a:extLst>
              <a:ext uri="{FF2B5EF4-FFF2-40B4-BE49-F238E27FC236}">
                <a16:creationId xmlns:a16="http://schemas.microsoft.com/office/drawing/2014/main" id="{C10C46FC-34CB-1542-B54A-350AA3FACB15}"/>
              </a:ext>
            </a:extLst>
          </p:cNvPr>
          <p:cNvSpPr txBox="1"/>
          <p:nvPr/>
        </p:nvSpPr>
        <p:spPr>
          <a:xfrm>
            <a:off x="7577382" y="3543778"/>
            <a:ext cx="1787803" cy="369332"/>
          </a:xfrm>
          <a:prstGeom prst="rect">
            <a:avLst/>
          </a:prstGeom>
          <a:noFill/>
        </p:spPr>
        <p:txBody>
          <a:bodyPr wrap="square" rtlCol="0">
            <a:spAutoFit/>
          </a:bodyPr>
          <a:lstStyle/>
          <a:p>
            <a:r>
              <a:rPr lang="en-CN" dirty="0"/>
              <a:t>3: Not moved</a:t>
            </a:r>
          </a:p>
        </p:txBody>
      </p:sp>
      <p:sp>
        <p:nvSpPr>
          <p:cNvPr id="70" name="Content Placeholder 2">
            <a:extLst>
              <a:ext uri="{FF2B5EF4-FFF2-40B4-BE49-F238E27FC236}">
                <a16:creationId xmlns:a16="http://schemas.microsoft.com/office/drawing/2014/main" id="{798D32C6-01EE-ED46-B1CA-7601182231EF}"/>
              </a:ext>
            </a:extLst>
          </p:cNvPr>
          <p:cNvSpPr txBox="1">
            <a:spLocks/>
          </p:cNvSpPr>
          <p:nvPr/>
        </p:nvSpPr>
        <p:spPr>
          <a:xfrm>
            <a:off x="520971" y="2392024"/>
            <a:ext cx="2057400" cy="54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N" sz="2400" dirty="0"/>
              <a:t>1) Marking</a:t>
            </a:r>
          </a:p>
        </p:txBody>
      </p:sp>
      <p:sp>
        <p:nvSpPr>
          <p:cNvPr id="71" name="Content Placeholder 2">
            <a:extLst>
              <a:ext uri="{FF2B5EF4-FFF2-40B4-BE49-F238E27FC236}">
                <a16:creationId xmlns:a16="http://schemas.microsoft.com/office/drawing/2014/main" id="{2DCF969C-CE09-EF46-8CEA-81BF104F3911}"/>
              </a:ext>
            </a:extLst>
          </p:cNvPr>
          <p:cNvSpPr txBox="1">
            <a:spLocks/>
          </p:cNvSpPr>
          <p:nvPr/>
        </p:nvSpPr>
        <p:spPr>
          <a:xfrm>
            <a:off x="507183" y="2816271"/>
            <a:ext cx="3001117" cy="54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N" sz="2400" dirty="0"/>
              <a:t>2) Summary</a:t>
            </a:r>
          </a:p>
        </p:txBody>
      </p:sp>
      <p:sp>
        <p:nvSpPr>
          <p:cNvPr id="72" name="Content Placeholder 2">
            <a:extLst>
              <a:ext uri="{FF2B5EF4-FFF2-40B4-BE49-F238E27FC236}">
                <a16:creationId xmlns:a16="http://schemas.microsoft.com/office/drawing/2014/main" id="{9EB5DE8E-D5F3-9A45-B5C3-0A7FE9654B1E}"/>
              </a:ext>
            </a:extLst>
          </p:cNvPr>
          <p:cNvSpPr txBox="1">
            <a:spLocks/>
          </p:cNvSpPr>
          <p:nvPr/>
        </p:nvSpPr>
        <p:spPr>
          <a:xfrm>
            <a:off x="827984" y="3599946"/>
            <a:ext cx="3001117" cy="54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sz="2400" dirty="0"/>
              <a:t>Relocation</a:t>
            </a:r>
          </a:p>
        </p:txBody>
      </p:sp>
      <p:sp>
        <p:nvSpPr>
          <p:cNvPr id="73" name="TextBox 72">
            <a:extLst>
              <a:ext uri="{FF2B5EF4-FFF2-40B4-BE49-F238E27FC236}">
                <a16:creationId xmlns:a16="http://schemas.microsoft.com/office/drawing/2014/main" id="{CCAD6D46-9029-7341-BB67-2F79EBCCD6A8}"/>
              </a:ext>
            </a:extLst>
          </p:cNvPr>
          <p:cNvSpPr txBox="1"/>
          <p:nvPr/>
        </p:nvSpPr>
        <p:spPr>
          <a:xfrm>
            <a:off x="7589348" y="3271682"/>
            <a:ext cx="1648066" cy="369332"/>
          </a:xfrm>
          <a:prstGeom prst="rect">
            <a:avLst/>
          </a:prstGeom>
          <a:noFill/>
        </p:spPr>
        <p:txBody>
          <a:bodyPr wrap="square" rtlCol="0">
            <a:spAutoFit/>
          </a:bodyPr>
          <a:lstStyle/>
          <a:p>
            <a:r>
              <a:rPr lang="en-CN" dirty="0"/>
              <a:t>2: Moved</a:t>
            </a:r>
          </a:p>
        </p:txBody>
      </p:sp>
      <p:cxnSp>
        <p:nvCxnSpPr>
          <p:cNvPr id="74" name="Straight Arrow Connector 73">
            <a:extLst>
              <a:ext uri="{FF2B5EF4-FFF2-40B4-BE49-F238E27FC236}">
                <a16:creationId xmlns:a16="http://schemas.microsoft.com/office/drawing/2014/main" id="{254B5D6C-40D3-8F42-B51D-0C7303E8B9FE}"/>
              </a:ext>
            </a:extLst>
          </p:cNvPr>
          <p:cNvCxnSpPr>
            <a:cxnSpLocks/>
          </p:cNvCxnSpPr>
          <p:nvPr/>
        </p:nvCxnSpPr>
        <p:spPr>
          <a:xfrm>
            <a:off x="4698630" y="3399744"/>
            <a:ext cx="179873" cy="133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57A3A57-388E-8448-AFFF-3C3A8CFA610A}"/>
              </a:ext>
            </a:extLst>
          </p:cNvPr>
          <p:cNvSpPr txBox="1">
            <a:spLocks/>
          </p:cNvSpPr>
          <p:nvPr/>
        </p:nvSpPr>
        <p:spPr>
          <a:xfrm>
            <a:off x="9539603" y="4057786"/>
            <a:ext cx="760152" cy="365125"/>
          </a:xfrm>
          <a:prstGeom prst="rect">
            <a:avLst/>
          </a:prstGeom>
          <a:solidFill>
            <a:srgbClr val="FF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bg1"/>
                </a:solidFill>
                <a:latin typeface="Sitka Banner" panose="02000505000000020004" pitchFamily="2" charset="0"/>
                <a:cs typeface="Times New Roman" panose="02020603050405020304" pitchFamily="18" charset="0"/>
              </a:rPr>
              <a:t>Crash!</a:t>
            </a:r>
          </a:p>
        </p:txBody>
      </p:sp>
      <p:sp>
        <p:nvSpPr>
          <p:cNvPr id="80" name="Content Placeholder 2">
            <a:extLst>
              <a:ext uri="{FF2B5EF4-FFF2-40B4-BE49-F238E27FC236}">
                <a16:creationId xmlns:a16="http://schemas.microsoft.com/office/drawing/2014/main" id="{23C56E72-90E9-B84E-959F-BB48EED72BBB}"/>
              </a:ext>
            </a:extLst>
          </p:cNvPr>
          <p:cNvSpPr txBox="1">
            <a:spLocks/>
          </p:cNvSpPr>
          <p:nvPr/>
        </p:nvSpPr>
        <p:spPr>
          <a:xfrm>
            <a:off x="4514085" y="3986816"/>
            <a:ext cx="1846886" cy="365125"/>
          </a:xfrm>
          <a:prstGeom prst="rect">
            <a:avLst/>
          </a:prstGeom>
          <a:solidFill>
            <a:srgbClr val="FF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bg1"/>
                </a:solidFill>
                <a:latin typeface="Sitka Banner" panose="02000505000000020004" pitchFamily="2" charset="0"/>
                <a:cs typeface="Times New Roman" panose="02020603050405020304" pitchFamily="18" charset="0"/>
              </a:rPr>
              <a:t>Inconsistent</a:t>
            </a:r>
            <a:r>
              <a:rPr lang="zh-CN" altLang="en-US" sz="1800" dirty="0">
                <a:solidFill>
                  <a:schemeClr val="bg1"/>
                </a:solidFill>
                <a:latin typeface="Sitka Banner" panose="02000505000000020004" pitchFamily="2" charset="0"/>
                <a:cs typeface="Times New Roman" panose="02020603050405020304" pitchFamily="18" charset="0"/>
              </a:rPr>
              <a:t> </a:t>
            </a:r>
            <a:r>
              <a:rPr lang="en-US" altLang="zh-CN" sz="1800" dirty="0">
                <a:solidFill>
                  <a:schemeClr val="bg1"/>
                </a:solidFill>
                <a:latin typeface="Sitka Banner" panose="02000505000000020004" pitchFamily="2" charset="0"/>
                <a:cs typeface="Times New Roman" panose="02020603050405020304" pitchFamily="18" charset="0"/>
              </a:rPr>
              <a:t>State!</a:t>
            </a:r>
          </a:p>
        </p:txBody>
      </p:sp>
      <p:sp>
        <p:nvSpPr>
          <p:cNvPr id="81" name="Content Placeholder 2">
            <a:extLst>
              <a:ext uri="{FF2B5EF4-FFF2-40B4-BE49-F238E27FC236}">
                <a16:creationId xmlns:a16="http://schemas.microsoft.com/office/drawing/2014/main" id="{4CF8EE6B-8208-A84F-B328-431794459667}"/>
              </a:ext>
            </a:extLst>
          </p:cNvPr>
          <p:cNvSpPr txBox="1">
            <a:spLocks/>
          </p:cNvSpPr>
          <p:nvPr/>
        </p:nvSpPr>
        <p:spPr>
          <a:xfrm>
            <a:off x="817867" y="3955180"/>
            <a:ext cx="3001117" cy="54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sz="2400" dirty="0"/>
              <a:t>Update metadata</a:t>
            </a:r>
          </a:p>
        </p:txBody>
      </p:sp>
      <p:sp>
        <p:nvSpPr>
          <p:cNvPr id="33" name="矩形 205">
            <a:extLst>
              <a:ext uri="{FF2B5EF4-FFF2-40B4-BE49-F238E27FC236}">
                <a16:creationId xmlns:a16="http://schemas.microsoft.com/office/drawing/2014/main" id="{5A33E114-8138-2746-A71D-0FFBE32B33AE}"/>
              </a:ext>
            </a:extLst>
          </p:cNvPr>
          <p:cNvSpPr/>
          <p:nvPr/>
        </p:nvSpPr>
        <p:spPr>
          <a:xfrm>
            <a:off x="6022439" y="3242358"/>
            <a:ext cx="321209" cy="328165"/>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8" name="Rectangle: Rounded Corners 43">
            <a:extLst>
              <a:ext uri="{FF2B5EF4-FFF2-40B4-BE49-F238E27FC236}">
                <a16:creationId xmlns:a16="http://schemas.microsoft.com/office/drawing/2014/main" id="{48A279EB-D368-B74D-819E-407FFA8FB963}"/>
              </a:ext>
            </a:extLst>
          </p:cNvPr>
          <p:cNvSpPr/>
          <p:nvPr/>
        </p:nvSpPr>
        <p:spPr>
          <a:xfrm>
            <a:off x="2826297" y="3059541"/>
            <a:ext cx="6219774" cy="885761"/>
          </a:xfrm>
          <a:prstGeom prst="roundRect">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How to design </a:t>
            </a:r>
            <a:r>
              <a:rPr lang="en-US" altLang="zh-CN" sz="2400" b="1" u="sng" dirty="0">
                <a:latin typeface="Times New Roman" panose="02020603050405020304" pitchFamily="18" charset="0"/>
                <a:cs typeface="Times New Roman" panose="02020603050405020304" pitchFamily="18" charset="0"/>
              </a:rPr>
              <a:t>efficient</a:t>
            </a:r>
            <a:r>
              <a:rPr lang="en-US" altLang="zh-CN" sz="2400" b="1" dirty="0">
                <a:latin typeface="Times New Roman" panose="02020603050405020304" pitchFamily="18" charset="0"/>
                <a:cs typeface="Times New Roman" panose="02020603050405020304" pitchFamily="18" charset="0"/>
              </a:rPr>
              <a:t> </a:t>
            </a:r>
            <a:r>
              <a:rPr lang="en-US" altLang="zh-CN" sz="2400" b="1" u="sng" dirty="0">
                <a:latin typeface="Times New Roman" panose="02020603050405020304" pitchFamily="18" charset="0"/>
                <a:cs typeface="Times New Roman" panose="02020603050405020304" pitchFamily="18" charset="0"/>
              </a:rPr>
              <a:t>crash-consisten</a:t>
            </a:r>
            <a:r>
              <a:rPr lang="en-US" altLang="zh-CN" sz="2400" u="sng"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GC?</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273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0" nodeType="clickEffect">
                                  <p:stCondLst>
                                    <p:cond delay="0"/>
                                  </p:stCondLst>
                                  <p:childTnLst>
                                    <p:animMotion origin="layout" path="M -0.00521 4.81481E-6 L -0.09544 4.81481E-6 " pathEditMode="relative" rAng="0" ptsTypes="AA">
                                      <p:cBhvr>
                                        <p:cTn id="32" dur="2000" fill="hold"/>
                                        <p:tgtEl>
                                          <p:spTgt spid="166"/>
                                        </p:tgtEl>
                                        <p:attrNameLst>
                                          <p:attrName>ppt_x</p:attrName>
                                          <p:attrName>ppt_y</p:attrName>
                                        </p:attrNameLst>
                                      </p:cBhvr>
                                      <p:rCtr x="-4518" y="0"/>
                                    </p:animMotion>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3" presetClass="exit" presetSubtype="10" fill="hold" grpId="1" nodeType="withEffect">
                                  <p:stCondLst>
                                    <p:cond delay="0"/>
                                  </p:stCondLst>
                                  <p:childTnLst>
                                    <p:animEffect transition="out" filter="blinds(horizontal)">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nodeType="clickEffect">
                                  <p:stCondLst>
                                    <p:cond delay="0"/>
                                  </p:stCondLst>
                                  <p:childTnLst>
                                    <p:animEffect transition="out" filter="blinds(horizontal)">
                                      <p:cBhvr>
                                        <p:cTn id="53" dur="500"/>
                                        <p:tgtEl>
                                          <p:spTgt spid="40"/>
                                        </p:tgtEl>
                                      </p:cBhvr>
                                    </p:animEffect>
                                    <p:set>
                                      <p:cBhvr>
                                        <p:cTn id="54" dur="1" fill="hold">
                                          <p:stCondLst>
                                            <p:cond delay="499"/>
                                          </p:stCondLst>
                                        </p:cTn>
                                        <p:tgtEl>
                                          <p:spTgt spid="40"/>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 presetClass="exit" presetSubtype="10" fill="hold" grpId="0" nodeType="clickEffect">
                                  <p:stCondLst>
                                    <p:cond delay="0"/>
                                  </p:stCondLst>
                                  <p:childTnLst>
                                    <p:animEffect transition="out" filter="blinds(horizontal)">
                                      <p:cBhvr>
                                        <p:cTn id="60" dur="500"/>
                                        <p:tgtEl>
                                          <p:spTgt spid="154"/>
                                        </p:tgtEl>
                                      </p:cBhvr>
                                    </p:animEffect>
                                    <p:set>
                                      <p:cBhvr>
                                        <p:cTn id="61" dur="1" fill="hold">
                                          <p:stCondLst>
                                            <p:cond delay="499"/>
                                          </p:stCondLst>
                                        </p:cTn>
                                        <p:tgtEl>
                                          <p:spTgt spid="154"/>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33"/>
                                        </p:tgtEl>
                                      </p:cBhvr>
                                    </p:animEffect>
                                    <p:set>
                                      <p:cBhvr>
                                        <p:cTn id="64" dur="1" fill="hold">
                                          <p:stCondLst>
                                            <p:cond delay="499"/>
                                          </p:stCondLst>
                                        </p:cTn>
                                        <p:tgtEl>
                                          <p:spTgt spid="33"/>
                                        </p:tgtEl>
                                        <p:attrNameLst>
                                          <p:attrName>style.visibility</p:attrName>
                                        </p:attrNameLst>
                                      </p:cBhvr>
                                      <p:to>
                                        <p:strVal val="hidden"/>
                                      </p:to>
                                    </p:set>
                                  </p:childTnLst>
                                </p:cTn>
                              </p:par>
                              <p:par>
                                <p:cTn id="65" presetID="3" presetClass="exit" presetSubtype="10" fill="hold" grpId="0" nodeType="withEffect">
                                  <p:stCondLst>
                                    <p:cond delay="0"/>
                                  </p:stCondLst>
                                  <p:childTnLst>
                                    <p:animEffect transition="out" filter="blinds(horizontal)">
                                      <p:cBhvr>
                                        <p:cTn id="66" dur="500"/>
                                        <p:tgtEl>
                                          <p:spTgt spid="106"/>
                                        </p:tgtEl>
                                      </p:cBhvr>
                                    </p:animEffect>
                                    <p:set>
                                      <p:cBhvr>
                                        <p:cTn id="67" dur="1" fill="hold">
                                          <p:stCondLst>
                                            <p:cond delay="499"/>
                                          </p:stCondLst>
                                        </p:cTn>
                                        <p:tgtEl>
                                          <p:spTgt spid="10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3" presetClass="exit" presetSubtype="10" fill="hold" grpId="1" nodeType="clickEffect">
                                  <p:stCondLst>
                                    <p:cond delay="0"/>
                                  </p:stCondLst>
                                  <p:childTnLst>
                                    <p:animEffect transition="out" filter="blinds(horizontal)">
                                      <p:cBhvr>
                                        <p:cTn id="75" dur="500"/>
                                        <p:tgtEl>
                                          <p:spTgt spid="166"/>
                                        </p:tgtEl>
                                      </p:cBhvr>
                                    </p:animEffect>
                                    <p:set>
                                      <p:cBhvr>
                                        <p:cTn id="76" dur="1" fill="hold">
                                          <p:stCondLst>
                                            <p:cond delay="499"/>
                                          </p:stCondLst>
                                        </p:cTn>
                                        <p:tgtEl>
                                          <p:spTgt spid="16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54" grpId="0" animBg="1"/>
      <p:bldP spid="166" grpId="0" animBg="1"/>
      <p:bldP spid="166" grpId="1" animBg="1"/>
      <p:bldP spid="50" grpId="0"/>
      <p:bldP spid="51" grpId="0"/>
      <p:bldP spid="52" grpId="0"/>
      <p:bldP spid="58" grpId="0" animBg="1"/>
      <p:bldP spid="63" grpId="0"/>
      <p:bldP spid="22" grpId="0"/>
      <p:bldP spid="22" grpId="1"/>
      <p:bldP spid="68" grpId="0"/>
      <p:bldP spid="70" grpId="0"/>
      <p:bldP spid="71" grpId="0"/>
      <p:bldP spid="72" grpId="0"/>
      <p:bldP spid="73" grpId="0"/>
      <p:bldP spid="77" grpId="0" animBg="1"/>
      <p:bldP spid="80" grpId="0" animBg="1"/>
      <p:bldP spid="81" grpId="0"/>
      <p:bldP spid="33" grpId="0" animBg="1"/>
      <p:bldP spid="33" grpId="1" animBg="1"/>
      <p:bldP spid="7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D44BCF-5219-5542-ACDE-4E01765802B3}"/>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Concurrent Garbage</a:t>
            </a:r>
            <a:r>
              <a:rPr lang="zh-CN" altLang="en-US" sz="3600" dirty="0">
                <a:latin typeface="Rockwell" panose="02060603020205020403" pitchFamily="18" charset="0"/>
                <a:cs typeface="Times New Roman" panose="02020603050405020304" pitchFamily="18" charset="0"/>
              </a:rPr>
              <a:t> </a:t>
            </a:r>
            <a:r>
              <a:rPr lang="en-US" altLang="zh-CN" sz="3600" dirty="0">
                <a:latin typeface="Rockwell" panose="02060603020205020403" pitchFamily="18" charset="0"/>
                <a:cs typeface="Times New Roman" panose="02020603050405020304" pitchFamily="18" charset="0"/>
              </a:rPr>
              <a:t>Collection</a:t>
            </a:r>
            <a:endParaRPr lang="zh-CN" altLang="en-US" sz="3600" dirty="0">
              <a:latin typeface="Rockwell" panose="02060603020205020403"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3E63A5B-6A40-5F4E-8AF1-42F7D522B87A}"/>
              </a:ext>
            </a:extLst>
          </p:cNvPr>
          <p:cNvSpPr txBox="1"/>
          <p:nvPr/>
        </p:nvSpPr>
        <p:spPr>
          <a:xfrm>
            <a:off x="351356" y="1590387"/>
            <a:ext cx="2126785" cy="369332"/>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Roboto" panose="02000000000000000000" pitchFamily="2" charset="0"/>
              </a:rPr>
              <a:t>Step 1: Marking</a:t>
            </a:r>
            <a:endParaRPr lang="en-CN" dirty="0"/>
          </a:p>
        </p:txBody>
      </p:sp>
      <p:sp>
        <p:nvSpPr>
          <p:cNvPr id="6" name="TextBox 5">
            <a:extLst>
              <a:ext uri="{FF2B5EF4-FFF2-40B4-BE49-F238E27FC236}">
                <a16:creationId xmlns:a16="http://schemas.microsoft.com/office/drawing/2014/main" id="{3872CAB4-441B-604F-B70E-0E5D9D15EE70}"/>
              </a:ext>
            </a:extLst>
          </p:cNvPr>
          <p:cNvSpPr txBox="1"/>
          <p:nvPr/>
        </p:nvSpPr>
        <p:spPr>
          <a:xfrm>
            <a:off x="2227611" y="1596264"/>
            <a:ext cx="2929425" cy="369332"/>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Roboto" panose="02000000000000000000" pitchFamily="2" charset="0"/>
              </a:rPr>
              <a:t>Step 2: Summary &amp; Sweep</a:t>
            </a:r>
            <a:endParaRPr lang="en-CN" dirty="0"/>
          </a:p>
        </p:txBody>
      </p:sp>
      <p:sp>
        <p:nvSpPr>
          <p:cNvPr id="7" name="TextBox 6">
            <a:extLst>
              <a:ext uri="{FF2B5EF4-FFF2-40B4-BE49-F238E27FC236}">
                <a16:creationId xmlns:a16="http://schemas.microsoft.com/office/drawing/2014/main" id="{30134158-7944-0545-9BF8-9426EB9E0352}"/>
              </a:ext>
            </a:extLst>
          </p:cNvPr>
          <p:cNvSpPr txBox="1"/>
          <p:nvPr/>
        </p:nvSpPr>
        <p:spPr>
          <a:xfrm>
            <a:off x="7684367" y="1312455"/>
            <a:ext cx="2563665" cy="369332"/>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Roboto" panose="02000000000000000000" pitchFamily="2" charset="0"/>
              </a:rPr>
              <a:t>Step 3: Compaction</a:t>
            </a:r>
            <a:endParaRPr lang="en-CN" dirty="0"/>
          </a:p>
        </p:txBody>
      </p:sp>
      <p:sp>
        <p:nvSpPr>
          <p:cNvPr id="11" name="TextBox 10">
            <a:extLst>
              <a:ext uri="{FF2B5EF4-FFF2-40B4-BE49-F238E27FC236}">
                <a16:creationId xmlns:a16="http://schemas.microsoft.com/office/drawing/2014/main" id="{B344ACB5-45B4-2742-AB70-2026B8C8A449}"/>
              </a:ext>
            </a:extLst>
          </p:cNvPr>
          <p:cNvSpPr txBox="1"/>
          <p:nvPr/>
        </p:nvSpPr>
        <p:spPr>
          <a:xfrm>
            <a:off x="7027375" y="1933584"/>
            <a:ext cx="1313985" cy="369332"/>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Roboto" panose="02000000000000000000" pitchFamily="2" charset="0"/>
              </a:rPr>
              <a:t>Relocation</a:t>
            </a:r>
            <a:endParaRPr lang="en-CN" dirty="0"/>
          </a:p>
        </p:txBody>
      </p:sp>
      <p:sp>
        <p:nvSpPr>
          <p:cNvPr id="12" name="TextBox 11">
            <a:extLst>
              <a:ext uri="{FF2B5EF4-FFF2-40B4-BE49-F238E27FC236}">
                <a16:creationId xmlns:a16="http://schemas.microsoft.com/office/drawing/2014/main" id="{574A8E8D-1F49-224F-9D8A-90638E139B1C}"/>
              </a:ext>
            </a:extLst>
          </p:cNvPr>
          <p:cNvSpPr txBox="1"/>
          <p:nvPr/>
        </p:nvSpPr>
        <p:spPr>
          <a:xfrm>
            <a:off x="8746087" y="1933584"/>
            <a:ext cx="2086145" cy="369332"/>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Roboto" panose="02000000000000000000" pitchFamily="2" charset="0"/>
              </a:rPr>
              <a:t>Update reference</a:t>
            </a:r>
            <a:endParaRPr lang="en-CN" dirty="0"/>
          </a:p>
        </p:txBody>
      </p:sp>
      <p:pic>
        <p:nvPicPr>
          <p:cNvPr id="14" name="Picture 13">
            <a:extLst>
              <a:ext uri="{FF2B5EF4-FFF2-40B4-BE49-F238E27FC236}">
                <a16:creationId xmlns:a16="http://schemas.microsoft.com/office/drawing/2014/main" id="{FCD2D6F7-4778-8A44-8EF3-3684107770B5}"/>
              </a:ext>
            </a:extLst>
          </p:cNvPr>
          <p:cNvPicPr>
            <a:picLocks noChangeAspect="1"/>
          </p:cNvPicPr>
          <p:nvPr/>
        </p:nvPicPr>
        <p:blipFill>
          <a:blip r:embed="rId2"/>
          <a:stretch>
            <a:fillRect/>
          </a:stretch>
        </p:blipFill>
        <p:spPr>
          <a:xfrm>
            <a:off x="8482330" y="6307433"/>
            <a:ext cx="1689100" cy="368300"/>
          </a:xfrm>
          <a:prstGeom prst="rect">
            <a:avLst/>
          </a:prstGeom>
        </p:spPr>
      </p:pic>
      <p:sp>
        <p:nvSpPr>
          <p:cNvPr id="17" name="Left Brace 16">
            <a:extLst>
              <a:ext uri="{FF2B5EF4-FFF2-40B4-BE49-F238E27FC236}">
                <a16:creationId xmlns:a16="http://schemas.microsoft.com/office/drawing/2014/main" id="{A804D9A2-0FD1-484C-BAA9-A53A6F180752}"/>
              </a:ext>
            </a:extLst>
          </p:cNvPr>
          <p:cNvSpPr/>
          <p:nvPr/>
        </p:nvSpPr>
        <p:spPr>
          <a:xfrm rot="16200000">
            <a:off x="2120900" y="3099486"/>
            <a:ext cx="443695" cy="3767625"/>
          </a:xfrm>
          <a:prstGeom prst="leftBrace">
            <a:avLst>
              <a:gd name="adj1" fmla="val 70159"/>
              <a:gd name="adj2" fmla="val 5283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8" name="Content Placeholder 2">
            <a:extLst>
              <a:ext uri="{FF2B5EF4-FFF2-40B4-BE49-F238E27FC236}">
                <a16:creationId xmlns:a16="http://schemas.microsoft.com/office/drawing/2014/main" id="{6F00DB29-0392-2B49-8AC5-C6C2489BED04}"/>
              </a:ext>
            </a:extLst>
          </p:cNvPr>
          <p:cNvSpPr txBox="1">
            <a:spLocks/>
          </p:cNvSpPr>
          <p:nvPr/>
        </p:nvSpPr>
        <p:spPr>
          <a:xfrm>
            <a:off x="851286" y="5302818"/>
            <a:ext cx="3375274" cy="365125"/>
          </a:xfrm>
          <a:prstGeom prst="rect">
            <a:avLst/>
          </a:prstGeom>
          <a:solidFill>
            <a:schemeClr val="accent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rPr>
              <a:t>No Crash-consistent Requirement</a:t>
            </a:r>
            <a:endParaRPr lang="en-US" altLang="zh-CN" sz="1800" dirty="0">
              <a:solidFill>
                <a:schemeClr val="bg1"/>
              </a:solidFill>
              <a:latin typeface="Sitka Banner" panose="02000505000000020004" pitchFamily="2" charset="0"/>
              <a:cs typeface="Times New Roman" panose="02020603050405020304" pitchFamily="18" charset="0"/>
            </a:endParaRPr>
          </a:p>
        </p:txBody>
      </p:sp>
      <p:sp>
        <p:nvSpPr>
          <p:cNvPr id="19" name="Left Brace 18">
            <a:extLst>
              <a:ext uri="{FF2B5EF4-FFF2-40B4-BE49-F238E27FC236}">
                <a16:creationId xmlns:a16="http://schemas.microsoft.com/office/drawing/2014/main" id="{11E4BF7E-F2CA-734D-B2D4-B0D9FD14C7AB}"/>
              </a:ext>
            </a:extLst>
          </p:cNvPr>
          <p:cNvSpPr/>
          <p:nvPr/>
        </p:nvSpPr>
        <p:spPr>
          <a:xfrm rot="16200000">
            <a:off x="8846820" y="2205407"/>
            <a:ext cx="443695" cy="5555785"/>
          </a:xfrm>
          <a:prstGeom prst="leftBrace">
            <a:avLst>
              <a:gd name="adj1" fmla="val 70159"/>
              <a:gd name="adj2" fmla="val 5283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 name="Content Placeholder 2">
            <a:extLst>
              <a:ext uri="{FF2B5EF4-FFF2-40B4-BE49-F238E27FC236}">
                <a16:creationId xmlns:a16="http://schemas.microsoft.com/office/drawing/2014/main" id="{287123CD-1975-D443-AC30-F3C0351DE1D4}"/>
              </a:ext>
            </a:extLst>
          </p:cNvPr>
          <p:cNvSpPr txBox="1">
            <a:spLocks/>
          </p:cNvSpPr>
          <p:nvPr/>
        </p:nvSpPr>
        <p:spPr>
          <a:xfrm>
            <a:off x="7200900" y="5302817"/>
            <a:ext cx="3631332" cy="365125"/>
          </a:xfrm>
          <a:prstGeom prst="rect">
            <a:avLst/>
          </a:prstGeom>
          <a:solidFill>
            <a:schemeClr val="accent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rPr>
              <a:t>Requires Crash-consistent Designs</a:t>
            </a:r>
            <a:endParaRPr lang="en-US" altLang="zh-CN" sz="1800" dirty="0">
              <a:solidFill>
                <a:schemeClr val="bg1"/>
              </a:solidFill>
              <a:latin typeface="Sitka Banner" panose="02000505000000020004" pitchFamily="2" charset="0"/>
              <a:cs typeface="Times New Roman" panose="02020603050405020304" pitchFamily="18" charset="0"/>
            </a:endParaRPr>
          </a:p>
        </p:txBody>
      </p:sp>
      <p:sp>
        <p:nvSpPr>
          <p:cNvPr id="25" name="Rounded Rectangle 24">
            <a:extLst>
              <a:ext uri="{FF2B5EF4-FFF2-40B4-BE49-F238E27FC236}">
                <a16:creationId xmlns:a16="http://schemas.microsoft.com/office/drawing/2014/main" id="{57143B45-BB9F-E040-9E0E-D67ACE545857}"/>
              </a:ext>
            </a:extLst>
          </p:cNvPr>
          <p:cNvSpPr/>
          <p:nvPr/>
        </p:nvSpPr>
        <p:spPr>
          <a:xfrm>
            <a:off x="4338320" y="3211668"/>
            <a:ext cx="2048431" cy="998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CG Metadata</a:t>
            </a:r>
          </a:p>
          <a:p>
            <a:pPr algn="ctr"/>
            <a:r>
              <a:rPr lang="en-CN" dirty="0"/>
              <a:t>(e.g., compacting pages, forwarding table)</a:t>
            </a:r>
          </a:p>
        </p:txBody>
      </p:sp>
      <p:sp>
        <p:nvSpPr>
          <p:cNvPr id="26" name="Slide Number Placeholder 25">
            <a:extLst>
              <a:ext uri="{FF2B5EF4-FFF2-40B4-BE49-F238E27FC236}">
                <a16:creationId xmlns:a16="http://schemas.microsoft.com/office/drawing/2014/main" id="{6CDD964B-E9E3-DC4E-A15C-6E514AA1E17F}"/>
              </a:ext>
            </a:extLst>
          </p:cNvPr>
          <p:cNvSpPr>
            <a:spLocks noGrp="1"/>
          </p:cNvSpPr>
          <p:nvPr>
            <p:ph type="sldNum" sz="quarter" idx="12"/>
          </p:nvPr>
        </p:nvSpPr>
        <p:spPr/>
        <p:txBody>
          <a:bodyPr/>
          <a:lstStyle/>
          <a:p>
            <a:fld id="{5987DD51-6C22-C74E-A1B1-24985317E366}" type="slidenum">
              <a:rPr lang="en-CN" smtClean="0"/>
              <a:t>56</a:t>
            </a:fld>
            <a:endParaRPr lang="en-CN"/>
          </a:p>
        </p:txBody>
      </p:sp>
      <p:pic>
        <p:nvPicPr>
          <p:cNvPr id="2" name="Picture 1">
            <a:extLst>
              <a:ext uri="{FF2B5EF4-FFF2-40B4-BE49-F238E27FC236}">
                <a16:creationId xmlns:a16="http://schemas.microsoft.com/office/drawing/2014/main" id="{F3E449BB-BC0F-734D-B93F-7AD41A528B6A}"/>
              </a:ext>
            </a:extLst>
          </p:cNvPr>
          <p:cNvPicPr>
            <a:picLocks noChangeAspect="1"/>
          </p:cNvPicPr>
          <p:nvPr/>
        </p:nvPicPr>
        <p:blipFill>
          <a:blip r:embed="rId3"/>
          <a:stretch>
            <a:fillRect/>
          </a:stretch>
        </p:blipFill>
        <p:spPr>
          <a:xfrm>
            <a:off x="6830655" y="2469788"/>
            <a:ext cx="1676400" cy="2336800"/>
          </a:xfrm>
          <a:prstGeom prst="rect">
            <a:avLst/>
          </a:prstGeom>
        </p:spPr>
      </p:pic>
      <p:pic>
        <p:nvPicPr>
          <p:cNvPr id="3" name="Picture 2">
            <a:extLst>
              <a:ext uri="{FF2B5EF4-FFF2-40B4-BE49-F238E27FC236}">
                <a16:creationId xmlns:a16="http://schemas.microsoft.com/office/drawing/2014/main" id="{D1546EE4-D7A0-8546-88F3-4A666FC83DCE}"/>
              </a:ext>
            </a:extLst>
          </p:cNvPr>
          <p:cNvPicPr>
            <a:picLocks noChangeAspect="1"/>
          </p:cNvPicPr>
          <p:nvPr/>
        </p:nvPicPr>
        <p:blipFill>
          <a:blip r:embed="rId4"/>
          <a:stretch>
            <a:fillRect/>
          </a:stretch>
        </p:blipFill>
        <p:spPr>
          <a:xfrm>
            <a:off x="8966199" y="2469462"/>
            <a:ext cx="1676400" cy="2336800"/>
          </a:xfrm>
          <a:prstGeom prst="rect">
            <a:avLst/>
          </a:prstGeom>
        </p:spPr>
      </p:pic>
      <p:pic>
        <p:nvPicPr>
          <p:cNvPr id="9" name="Picture 8">
            <a:extLst>
              <a:ext uri="{FF2B5EF4-FFF2-40B4-BE49-F238E27FC236}">
                <a16:creationId xmlns:a16="http://schemas.microsoft.com/office/drawing/2014/main" id="{7FA9A827-D931-064E-8E19-ABB5311C388F}"/>
              </a:ext>
            </a:extLst>
          </p:cNvPr>
          <p:cNvPicPr>
            <a:picLocks noChangeAspect="1"/>
          </p:cNvPicPr>
          <p:nvPr/>
        </p:nvPicPr>
        <p:blipFill>
          <a:blip r:embed="rId5"/>
          <a:stretch>
            <a:fillRect/>
          </a:stretch>
        </p:blipFill>
        <p:spPr>
          <a:xfrm>
            <a:off x="489906" y="2401250"/>
            <a:ext cx="1676400" cy="2336800"/>
          </a:xfrm>
          <a:prstGeom prst="rect">
            <a:avLst/>
          </a:prstGeom>
        </p:spPr>
      </p:pic>
      <p:pic>
        <p:nvPicPr>
          <p:cNvPr id="21" name="Picture 20">
            <a:extLst>
              <a:ext uri="{FF2B5EF4-FFF2-40B4-BE49-F238E27FC236}">
                <a16:creationId xmlns:a16="http://schemas.microsoft.com/office/drawing/2014/main" id="{ABC9EE5D-41E9-BB4D-B62B-DDE18C951C31}"/>
              </a:ext>
            </a:extLst>
          </p:cNvPr>
          <p:cNvPicPr>
            <a:picLocks noChangeAspect="1"/>
          </p:cNvPicPr>
          <p:nvPr/>
        </p:nvPicPr>
        <p:blipFill>
          <a:blip r:embed="rId6"/>
          <a:stretch>
            <a:fillRect/>
          </a:stretch>
        </p:blipFill>
        <p:spPr>
          <a:xfrm>
            <a:off x="2439968" y="2451643"/>
            <a:ext cx="1676400" cy="2336800"/>
          </a:xfrm>
          <a:prstGeom prst="rect">
            <a:avLst/>
          </a:prstGeom>
        </p:spPr>
      </p:pic>
      <p:pic>
        <p:nvPicPr>
          <p:cNvPr id="22" name="Picture 21">
            <a:extLst>
              <a:ext uri="{FF2B5EF4-FFF2-40B4-BE49-F238E27FC236}">
                <a16:creationId xmlns:a16="http://schemas.microsoft.com/office/drawing/2014/main" id="{89537A6E-FD9B-104A-809F-BC23B5C385B7}"/>
              </a:ext>
            </a:extLst>
          </p:cNvPr>
          <p:cNvPicPr>
            <a:picLocks noChangeAspect="1"/>
          </p:cNvPicPr>
          <p:nvPr/>
        </p:nvPicPr>
        <p:blipFill>
          <a:blip r:embed="rId7"/>
          <a:stretch>
            <a:fillRect/>
          </a:stretch>
        </p:blipFill>
        <p:spPr>
          <a:xfrm>
            <a:off x="363220" y="6285367"/>
            <a:ext cx="7950200" cy="381000"/>
          </a:xfrm>
          <a:prstGeom prst="rect">
            <a:avLst/>
          </a:prstGeom>
        </p:spPr>
      </p:pic>
    </p:spTree>
    <p:extLst>
      <p:ext uri="{BB962C8B-B14F-4D97-AF65-F5344CB8AC3E}">
        <p14:creationId xmlns:p14="http://schemas.microsoft.com/office/powerpoint/2010/main" val="269516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2" grpId="0"/>
      <p:bldP spid="17" grpId="0" animBg="1"/>
      <p:bldP spid="18" grpId="0" animBg="1"/>
      <p:bldP spid="19" grpId="0" animBg="1"/>
      <p:bldP spid="20" grpId="0" animBg="1"/>
      <p:bldP spid="2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6EF82F-ABC9-7748-93D6-4DADC4216015}"/>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Concurrent Compaction: Read Barrier</a:t>
            </a:r>
            <a:endParaRPr lang="zh-CN" altLang="en-US" sz="3600" dirty="0">
              <a:latin typeface="Rockwell" panose="02060603020205020403"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E4BB07B-5464-C54E-A48F-A98183782A47}"/>
              </a:ext>
            </a:extLst>
          </p:cNvPr>
          <p:cNvSpPr txBox="1"/>
          <p:nvPr/>
        </p:nvSpPr>
        <p:spPr>
          <a:xfrm>
            <a:off x="891571" y="1658127"/>
            <a:ext cx="6636989" cy="369332"/>
          </a:xfrm>
          <a:prstGeom prst="rect">
            <a:avLst/>
          </a:prstGeom>
          <a:noFill/>
        </p:spPr>
        <p:txBody>
          <a:bodyPr wrap="square" rtlCol="0">
            <a:spAutoFit/>
          </a:bodyPr>
          <a:lstStyle/>
          <a:p>
            <a:r>
              <a:rPr lang="en-CN" dirty="0">
                <a:latin typeface="Courier" pitchFamily="2" charset="0"/>
              </a:rPr>
              <a:t>p-&gt;first = input  //p points to object A</a:t>
            </a:r>
          </a:p>
        </p:txBody>
      </p:sp>
      <p:sp>
        <p:nvSpPr>
          <p:cNvPr id="7" name="TextBox 6">
            <a:extLst>
              <a:ext uri="{FF2B5EF4-FFF2-40B4-BE49-F238E27FC236}">
                <a16:creationId xmlns:a16="http://schemas.microsoft.com/office/drawing/2014/main" id="{193DC7B7-F9C9-BA4E-B021-D306461216F8}"/>
              </a:ext>
            </a:extLst>
          </p:cNvPr>
          <p:cNvSpPr txBox="1"/>
          <p:nvPr/>
        </p:nvSpPr>
        <p:spPr>
          <a:xfrm>
            <a:off x="891571" y="1999550"/>
            <a:ext cx="3456909" cy="369332"/>
          </a:xfrm>
          <a:prstGeom prst="rect">
            <a:avLst/>
          </a:prstGeom>
          <a:noFill/>
        </p:spPr>
        <p:txBody>
          <a:bodyPr wrap="square" rtlCol="0">
            <a:spAutoFit/>
          </a:bodyPr>
          <a:lstStyle/>
          <a:p>
            <a:r>
              <a:rPr lang="en-CN" dirty="0">
                <a:solidFill>
                  <a:srgbClr val="FF0000"/>
                </a:solidFill>
                <a:latin typeface="Courier" pitchFamily="2" charset="0"/>
              </a:rPr>
              <a:t>&lt;read barrier&gt;</a:t>
            </a:r>
          </a:p>
        </p:txBody>
      </p:sp>
      <p:sp>
        <p:nvSpPr>
          <p:cNvPr id="11" name="Slide Number Placeholder 10">
            <a:extLst>
              <a:ext uri="{FF2B5EF4-FFF2-40B4-BE49-F238E27FC236}">
                <a16:creationId xmlns:a16="http://schemas.microsoft.com/office/drawing/2014/main" id="{C7150490-6BAB-D14A-92F2-6EDF6E879C02}"/>
              </a:ext>
            </a:extLst>
          </p:cNvPr>
          <p:cNvSpPr>
            <a:spLocks noGrp="1"/>
          </p:cNvSpPr>
          <p:nvPr>
            <p:ph type="sldNum" sz="quarter" idx="12"/>
          </p:nvPr>
        </p:nvSpPr>
        <p:spPr/>
        <p:txBody>
          <a:bodyPr/>
          <a:lstStyle/>
          <a:p>
            <a:fld id="{5987DD51-6C22-C74E-A1B1-24985317E366}" type="slidenum">
              <a:rPr lang="en-CN" smtClean="0"/>
              <a:t>57</a:t>
            </a:fld>
            <a:endParaRPr lang="en-CN"/>
          </a:p>
        </p:txBody>
      </p:sp>
      <p:sp>
        <p:nvSpPr>
          <p:cNvPr id="9" name="TextBox 8">
            <a:extLst>
              <a:ext uri="{FF2B5EF4-FFF2-40B4-BE49-F238E27FC236}">
                <a16:creationId xmlns:a16="http://schemas.microsoft.com/office/drawing/2014/main" id="{3A243B1A-0026-574B-A732-2543812621A1}"/>
              </a:ext>
            </a:extLst>
          </p:cNvPr>
          <p:cNvSpPr txBox="1"/>
          <p:nvPr/>
        </p:nvSpPr>
        <p:spPr>
          <a:xfrm>
            <a:off x="1235731" y="2387255"/>
            <a:ext cx="6165193" cy="1754326"/>
          </a:xfrm>
          <a:prstGeom prst="rect">
            <a:avLst/>
          </a:prstGeom>
          <a:noFill/>
        </p:spPr>
        <p:txBody>
          <a:bodyPr wrap="square" rtlCol="0">
            <a:spAutoFit/>
          </a:bodyPr>
          <a:lstStyle/>
          <a:p>
            <a:r>
              <a:rPr lang="en-CN" b="1" dirty="0">
                <a:latin typeface="Courier" pitchFamily="2" charset="0"/>
              </a:rPr>
              <a:t>1) Check</a:t>
            </a:r>
            <a:r>
              <a:rPr lang="en-CN" dirty="0">
                <a:solidFill>
                  <a:schemeClr val="accent1"/>
                </a:solidFill>
                <a:latin typeface="Courier" pitchFamily="2" charset="0"/>
              </a:rPr>
              <a:t> </a:t>
            </a:r>
            <a:r>
              <a:rPr lang="en-CN" dirty="0">
                <a:latin typeface="Courier" pitchFamily="2" charset="0"/>
              </a:rPr>
              <a:t>A is in compacting page</a:t>
            </a:r>
          </a:p>
          <a:p>
            <a:r>
              <a:rPr lang="en-CN" b="1" dirty="0">
                <a:latin typeface="Courier" pitchFamily="2" charset="0"/>
              </a:rPr>
              <a:t>   2) Lookup</a:t>
            </a:r>
            <a:r>
              <a:rPr lang="en-CN" dirty="0">
                <a:solidFill>
                  <a:schemeClr val="accent1"/>
                </a:solidFill>
                <a:latin typeface="Courier" pitchFamily="2" charset="0"/>
              </a:rPr>
              <a:t> </a:t>
            </a:r>
            <a:r>
              <a:rPr lang="en-CN" dirty="0">
                <a:latin typeface="Courier" pitchFamily="2" charset="0"/>
              </a:rPr>
              <a:t>new address</a:t>
            </a:r>
          </a:p>
          <a:p>
            <a:r>
              <a:rPr lang="en-CN" b="1" dirty="0">
                <a:latin typeface="Courier" pitchFamily="2" charset="0"/>
              </a:rPr>
              <a:t>   3) Check</a:t>
            </a:r>
            <a:r>
              <a:rPr lang="en-CN" dirty="0">
                <a:solidFill>
                  <a:schemeClr val="accent1"/>
                </a:solidFill>
                <a:latin typeface="Courier" pitchFamily="2" charset="0"/>
              </a:rPr>
              <a:t> </a:t>
            </a:r>
            <a:r>
              <a:rPr lang="en-CN" dirty="0">
                <a:latin typeface="Courier" pitchFamily="2" charset="0"/>
              </a:rPr>
              <a:t>A is not moved</a:t>
            </a:r>
          </a:p>
          <a:p>
            <a:r>
              <a:rPr lang="en-CN" b="1" dirty="0">
                <a:latin typeface="Courier" pitchFamily="2" charset="0"/>
              </a:rPr>
              <a:t>	4) Memcpy</a:t>
            </a:r>
            <a:r>
              <a:rPr lang="en-CN" dirty="0">
                <a:latin typeface="Courier" pitchFamily="2" charset="0"/>
              </a:rPr>
              <a:t> A to the new address</a:t>
            </a:r>
          </a:p>
          <a:p>
            <a:pPr lvl="2"/>
            <a:r>
              <a:rPr lang="en-CN" b="1" dirty="0">
                <a:latin typeface="Courier" pitchFamily="2" charset="0"/>
              </a:rPr>
              <a:t>5) Update </a:t>
            </a:r>
            <a:r>
              <a:rPr lang="en-CN" dirty="0">
                <a:latin typeface="Courier" pitchFamily="2" charset="0"/>
              </a:rPr>
              <a:t>moved[A]=1</a:t>
            </a:r>
          </a:p>
          <a:p>
            <a:r>
              <a:rPr lang="en-CN" b="1" dirty="0">
                <a:latin typeface="Courier" pitchFamily="2" charset="0"/>
              </a:rPr>
              <a:t>   6) Update</a:t>
            </a:r>
            <a:r>
              <a:rPr lang="en-CN" dirty="0">
                <a:latin typeface="Courier" pitchFamily="2" charset="0"/>
              </a:rPr>
              <a:t> reference p to the new address</a:t>
            </a:r>
          </a:p>
        </p:txBody>
      </p:sp>
      <p:sp>
        <p:nvSpPr>
          <p:cNvPr id="12" name="Rounded Rectangle 11">
            <a:extLst>
              <a:ext uri="{FF2B5EF4-FFF2-40B4-BE49-F238E27FC236}">
                <a16:creationId xmlns:a16="http://schemas.microsoft.com/office/drawing/2014/main" id="{CE2977B2-BB8C-DA4B-B56D-4B2049BCB4AC}"/>
              </a:ext>
            </a:extLst>
          </p:cNvPr>
          <p:cNvSpPr/>
          <p:nvPr/>
        </p:nvSpPr>
        <p:spPr>
          <a:xfrm>
            <a:off x="9100669" y="2368882"/>
            <a:ext cx="2048431" cy="998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GC Metadata</a:t>
            </a:r>
          </a:p>
          <a:p>
            <a:pPr algn="ctr"/>
            <a:r>
              <a:rPr lang="en-CN" dirty="0"/>
              <a:t>(e.g., compacting pages, forwarding table)</a:t>
            </a:r>
          </a:p>
        </p:txBody>
      </p:sp>
      <p:sp>
        <p:nvSpPr>
          <p:cNvPr id="14" name="Rounded Rectangle 13">
            <a:extLst>
              <a:ext uri="{FF2B5EF4-FFF2-40B4-BE49-F238E27FC236}">
                <a16:creationId xmlns:a16="http://schemas.microsoft.com/office/drawing/2014/main" id="{7EC85D94-AD62-D445-A2B5-E9C495F5C943}"/>
              </a:ext>
            </a:extLst>
          </p:cNvPr>
          <p:cNvSpPr/>
          <p:nvPr/>
        </p:nvSpPr>
        <p:spPr>
          <a:xfrm>
            <a:off x="1092371" y="2365303"/>
            <a:ext cx="6165193" cy="1930961"/>
          </a:xfrm>
          <a:prstGeom prst="roundRect">
            <a:avLst>
              <a:gd name="adj" fmla="val 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Left-Right Arrow 14">
            <a:extLst>
              <a:ext uri="{FF2B5EF4-FFF2-40B4-BE49-F238E27FC236}">
                <a16:creationId xmlns:a16="http://schemas.microsoft.com/office/drawing/2014/main" id="{756B4C27-AABC-884B-B9AE-1A0B8BBB7BD8}"/>
              </a:ext>
            </a:extLst>
          </p:cNvPr>
          <p:cNvSpPr/>
          <p:nvPr/>
        </p:nvSpPr>
        <p:spPr>
          <a:xfrm>
            <a:off x="7400925" y="2653986"/>
            <a:ext cx="1308735" cy="3714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81813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4"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6EF82F-ABC9-7748-93D6-4DADC4216015}"/>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Crash-consistent Concurrent Compaction Baseline[1]</a:t>
            </a:r>
            <a:endParaRPr lang="zh-CN" altLang="en-US" sz="3600" dirty="0">
              <a:latin typeface="Rockwell" panose="02060603020205020403"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E4BB07B-5464-C54E-A48F-A98183782A47}"/>
              </a:ext>
            </a:extLst>
          </p:cNvPr>
          <p:cNvSpPr txBox="1"/>
          <p:nvPr/>
        </p:nvSpPr>
        <p:spPr>
          <a:xfrm>
            <a:off x="891571" y="1658127"/>
            <a:ext cx="6636989" cy="369332"/>
          </a:xfrm>
          <a:prstGeom prst="rect">
            <a:avLst/>
          </a:prstGeom>
          <a:noFill/>
        </p:spPr>
        <p:txBody>
          <a:bodyPr wrap="square" rtlCol="0">
            <a:spAutoFit/>
          </a:bodyPr>
          <a:lstStyle/>
          <a:p>
            <a:r>
              <a:rPr lang="en-CN" dirty="0">
                <a:latin typeface="Courier" pitchFamily="2" charset="0"/>
              </a:rPr>
              <a:t>p-&gt;first = input  //p points to object A</a:t>
            </a:r>
          </a:p>
        </p:txBody>
      </p:sp>
      <p:sp>
        <p:nvSpPr>
          <p:cNvPr id="7" name="TextBox 6">
            <a:extLst>
              <a:ext uri="{FF2B5EF4-FFF2-40B4-BE49-F238E27FC236}">
                <a16:creationId xmlns:a16="http://schemas.microsoft.com/office/drawing/2014/main" id="{193DC7B7-F9C9-BA4E-B021-D306461216F8}"/>
              </a:ext>
            </a:extLst>
          </p:cNvPr>
          <p:cNvSpPr txBox="1"/>
          <p:nvPr/>
        </p:nvSpPr>
        <p:spPr>
          <a:xfrm>
            <a:off x="891571" y="1999550"/>
            <a:ext cx="3456909" cy="369332"/>
          </a:xfrm>
          <a:prstGeom prst="rect">
            <a:avLst/>
          </a:prstGeom>
          <a:noFill/>
        </p:spPr>
        <p:txBody>
          <a:bodyPr wrap="square" rtlCol="0">
            <a:spAutoFit/>
          </a:bodyPr>
          <a:lstStyle/>
          <a:p>
            <a:r>
              <a:rPr lang="en-CN" dirty="0">
                <a:solidFill>
                  <a:srgbClr val="FF0000"/>
                </a:solidFill>
                <a:latin typeface="Courier" pitchFamily="2" charset="0"/>
              </a:rPr>
              <a:t>&lt;read barrier&gt;</a:t>
            </a:r>
          </a:p>
        </p:txBody>
      </p:sp>
      <p:sp>
        <p:nvSpPr>
          <p:cNvPr id="11" name="Slide Number Placeholder 10">
            <a:extLst>
              <a:ext uri="{FF2B5EF4-FFF2-40B4-BE49-F238E27FC236}">
                <a16:creationId xmlns:a16="http://schemas.microsoft.com/office/drawing/2014/main" id="{C7150490-6BAB-D14A-92F2-6EDF6E879C02}"/>
              </a:ext>
            </a:extLst>
          </p:cNvPr>
          <p:cNvSpPr>
            <a:spLocks noGrp="1"/>
          </p:cNvSpPr>
          <p:nvPr>
            <p:ph type="sldNum" sz="quarter" idx="12"/>
          </p:nvPr>
        </p:nvSpPr>
        <p:spPr/>
        <p:txBody>
          <a:bodyPr/>
          <a:lstStyle/>
          <a:p>
            <a:fld id="{5987DD51-6C22-C74E-A1B1-24985317E366}" type="slidenum">
              <a:rPr lang="en-CN" smtClean="0"/>
              <a:t>58</a:t>
            </a:fld>
            <a:endParaRPr lang="en-CN"/>
          </a:p>
        </p:txBody>
      </p:sp>
      <p:sp>
        <p:nvSpPr>
          <p:cNvPr id="9" name="TextBox 8">
            <a:extLst>
              <a:ext uri="{FF2B5EF4-FFF2-40B4-BE49-F238E27FC236}">
                <a16:creationId xmlns:a16="http://schemas.microsoft.com/office/drawing/2014/main" id="{3A243B1A-0026-574B-A732-2543812621A1}"/>
              </a:ext>
            </a:extLst>
          </p:cNvPr>
          <p:cNvSpPr txBox="1"/>
          <p:nvPr/>
        </p:nvSpPr>
        <p:spPr>
          <a:xfrm>
            <a:off x="1235732" y="2387255"/>
            <a:ext cx="6429424" cy="2308324"/>
          </a:xfrm>
          <a:prstGeom prst="rect">
            <a:avLst/>
          </a:prstGeom>
          <a:noFill/>
        </p:spPr>
        <p:txBody>
          <a:bodyPr wrap="square" rtlCol="0">
            <a:spAutoFit/>
          </a:bodyPr>
          <a:lstStyle/>
          <a:p>
            <a:r>
              <a:rPr lang="en-CN" b="1" dirty="0">
                <a:latin typeface="Courier" pitchFamily="2" charset="0"/>
              </a:rPr>
              <a:t>1) Check</a:t>
            </a:r>
            <a:r>
              <a:rPr lang="en-CN" dirty="0">
                <a:solidFill>
                  <a:schemeClr val="accent1"/>
                </a:solidFill>
                <a:latin typeface="Courier" pitchFamily="2" charset="0"/>
              </a:rPr>
              <a:t> </a:t>
            </a:r>
            <a:r>
              <a:rPr lang="en-CN" dirty="0">
                <a:latin typeface="Courier" pitchFamily="2" charset="0"/>
              </a:rPr>
              <a:t>A is in compacting page</a:t>
            </a:r>
          </a:p>
          <a:p>
            <a:r>
              <a:rPr lang="en-CN" b="1" dirty="0">
                <a:latin typeface="Courier" pitchFamily="2" charset="0"/>
              </a:rPr>
              <a:t>   2) Lookup</a:t>
            </a:r>
            <a:r>
              <a:rPr lang="en-CN" dirty="0">
                <a:solidFill>
                  <a:schemeClr val="accent1"/>
                </a:solidFill>
                <a:latin typeface="Courier" pitchFamily="2" charset="0"/>
              </a:rPr>
              <a:t> </a:t>
            </a:r>
            <a:r>
              <a:rPr lang="en-CN" dirty="0">
                <a:latin typeface="Courier" pitchFamily="2" charset="0"/>
              </a:rPr>
              <a:t>new address</a:t>
            </a:r>
          </a:p>
          <a:p>
            <a:r>
              <a:rPr lang="en-CN" b="1" dirty="0">
                <a:latin typeface="Courier" pitchFamily="2" charset="0"/>
              </a:rPr>
              <a:t>   3) Check</a:t>
            </a:r>
            <a:r>
              <a:rPr lang="en-CN" dirty="0">
                <a:solidFill>
                  <a:schemeClr val="accent1"/>
                </a:solidFill>
                <a:latin typeface="Courier" pitchFamily="2" charset="0"/>
              </a:rPr>
              <a:t> </a:t>
            </a:r>
            <a:r>
              <a:rPr lang="en-CN" dirty="0">
                <a:latin typeface="Courier" pitchFamily="2" charset="0"/>
              </a:rPr>
              <a:t>A is not moved</a:t>
            </a:r>
          </a:p>
          <a:p>
            <a:r>
              <a:rPr lang="en-CN" b="1" dirty="0">
                <a:latin typeface="Courier" pitchFamily="2" charset="0"/>
              </a:rPr>
              <a:t>	4) Memcpy</a:t>
            </a:r>
            <a:r>
              <a:rPr lang="en-CN" dirty="0">
                <a:latin typeface="Courier" pitchFamily="2" charset="0"/>
              </a:rPr>
              <a:t> A to the new address</a:t>
            </a:r>
          </a:p>
          <a:p>
            <a:pPr lvl="2"/>
            <a:endParaRPr lang="en-CN" b="1" dirty="0">
              <a:latin typeface="Courier" pitchFamily="2" charset="0"/>
            </a:endParaRPr>
          </a:p>
          <a:p>
            <a:pPr lvl="2"/>
            <a:r>
              <a:rPr lang="en-CN" b="1" dirty="0">
                <a:latin typeface="Courier" pitchFamily="2" charset="0"/>
              </a:rPr>
              <a:t>5) Update </a:t>
            </a:r>
            <a:r>
              <a:rPr lang="en-CN" dirty="0">
                <a:latin typeface="Courier" pitchFamily="2" charset="0"/>
              </a:rPr>
              <a:t>moved[A]=1</a:t>
            </a:r>
          </a:p>
          <a:p>
            <a:pPr lvl="2"/>
            <a:endParaRPr lang="en-CN" dirty="0">
              <a:latin typeface="Courier" pitchFamily="2" charset="0"/>
            </a:endParaRPr>
          </a:p>
          <a:p>
            <a:r>
              <a:rPr lang="en-CN" b="1" dirty="0">
                <a:latin typeface="Courier" pitchFamily="2" charset="0"/>
              </a:rPr>
              <a:t>   6) Update</a:t>
            </a:r>
            <a:r>
              <a:rPr lang="en-CN" dirty="0">
                <a:latin typeface="Courier" pitchFamily="2" charset="0"/>
              </a:rPr>
              <a:t> reference p to the new address</a:t>
            </a:r>
          </a:p>
        </p:txBody>
      </p:sp>
      <p:sp>
        <p:nvSpPr>
          <p:cNvPr id="12" name="Rounded Rectangle 11">
            <a:extLst>
              <a:ext uri="{FF2B5EF4-FFF2-40B4-BE49-F238E27FC236}">
                <a16:creationId xmlns:a16="http://schemas.microsoft.com/office/drawing/2014/main" id="{CE2977B2-BB8C-DA4B-B56D-4B2049BCB4AC}"/>
              </a:ext>
            </a:extLst>
          </p:cNvPr>
          <p:cNvSpPr/>
          <p:nvPr/>
        </p:nvSpPr>
        <p:spPr>
          <a:xfrm>
            <a:off x="8839201" y="1999550"/>
            <a:ext cx="3025421" cy="1368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u="sng" dirty="0"/>
              <a:t>Persist</a:t>
            </a:r>
            <a:r>
              <a:rPr lang="zh-CN" altLang="en-US" b="1" u="sng" dirty="0"/>
              <a:t> </a:t>
            </a:r>
            <a:r>
              <a:rPr lang="en-CN" b="1" u="sng" dirty="0"/>
              <a:t>GC metadata before compaction</a:t>
            </a:r>
          </a:p>
          <a:p>
            <a:pPr algn="ctr"/>
            <a:r>
              <a:rPr lang="en-CN" dirty="0"/>
              <a:t>(e.g., compacting pages, forwarding table)</a:t>
            </a:r>
          </a:p>
        </p:txBody>
      </p:sp>
      <p:sp>
        <p:nvSpPr>
          <p:cNvPr id="14" name="Rounded Rectangle 13">
            <a:extLst>
              <a:ext uri="{FF2B5EF4-FFF2-40B4-BE49-F238E27FC236}">
                <a16:creationId xmlns:a16="http://schemas.microsoft.com/office/drawing/2014/main" id="{7EC85D94-AD62-D445-A2B5-E9C495F5C943}"/>
              </a:ext>
            </a:extLst>
          </p:cNvPr>
          <p:cNvSpPr/>
          <p:nvPr/>
        </p:nvSpPr>
        <p:spPr>
          <a:xfrm>
            <a:off x="1092371" y="2365303"/>
            <a:ext cx="6179013" cy="2368622"/>
          </a:xfrm>
          <a:prstGeom prst="roundRect">
            <a:avLst>
              <a:gd name="adj" fmla="val 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Left-Right Arrow 14">
            <a:extLst>
              <a:ext uri="{FF2B5EF4-FFF2-40B4-BE49-F238E27FC236}">
                <a16:creationId xmlns:a16="http://schemas.microsoft.com/office/drawing/2014/main" id="{756B4C27-AABC-884B-B9AE-1A0B8BBB7BD8}"/>
              </a:ext>
            </a:extLst>
          </p:cNvPr>
          <p:cNvSpPr/>
          <p:nvPr/>
        </p:nvSpPr>
        <p:spPr>
          <a:xfrm>
            <a:off x="7400925" y="2653986"/>
            <a:ext cx="1308735" cy="3714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D54FE1B9-56C0-3342-BFB5-998C1D7A7C6E}"/>
              </a:ext>
            </a:extLst>
          </p:cNvPr>
          <p:cNvSpPr txBox="1"/>
          <p:nvPr/>
        </p:nvSpPr>
        <p:spPr>
          <a:xfrm>
            <a:off x="2091923" y="3477294"/>
            <a:ext cx="1307444" cy="369332"/>
          </a:xfrm>
          <a:prstGeom prst="rect">
            <a:avLst/>
          </a:prstGeom>
          <a:noFill/>
        </p:spPr>
        <p:txBody>
          <a:bodyPr wrap="square" rtlCol="0">
            <a:spAutoFit/>
          </a:bodyPr>
          <a:lstStyle/>
          <a:p>
            <a:r>
              <a:rPr lang="en-CN" dirty="0">
                <a:solidFill>
                  <a:srgbClr val="FF0000"/>
                </a:solidFill>
                <a:latin typeface="Courier" pitchFamily="2" charset="0"/>
              </a:rPr>
              <a:t>sfence()</a:t>
            </a:r>
          </a:p>
        </p:txBody>
      </p:sp>
      <p:sp>
        <p:nvSpPr>
          <p:cNvPr id="16" name="TextBox 15">
            <a:extLst>
              <a:ext uri="{FF2B5EF4-FFF2-40B4-BE49-F238E27FC236}">
                <a16:creationId xmlns:a16="http://schemas.microsoft.com/office/drawing/2014/main" id="{7E7EFE51-64F4-CC4F-B278-AC596ADB56CB}"/>
              </a:ext>
            </a:extLst>
          </p:cNvPr>
          <p:cNvSpPr txBox="1"/>
          <p:nvPr/>
        </p:nvSpPr>
        <p:spPr>
          <a:xfrm>
            <a:off x="1550055" y="4025827"/>
            <a:ext cx="3926820" cy="369332"/>
          </a:xfrm>
          <a:prstGeom prst="rect">
            <a:avLst/>
          </a:prstGeom>
          <a:noFill/>
        </p:spPr>
        <p:txBody>
          <a:bodyPr wrap="square" rtlCol="0">
            <a:spAutoFit/>
          </a:bodyPr>
          <a:lstStyle/>
          <a:p>
            <a:r>
              <a:rPr lang="en-CN" dirty="0">
                <a:solidFill>
                  <a:srgbClr val="FF0000"/>
                </a:solidFill>
                <a:latin typeface="Courier" pitchFamily="2" charset="0"/>
              </a:rPr>
              <a:t>    clwb(moved[A]);sfence()</a:t>
            </a:r>
          </a:p>
        </p:txBody>
      </p:sp>
      <p:sp>
        <p:nvSpPr>
          <p:cNvPr id="17" name="TextBox 16">
            <a:extLst>
              <a:ext uri="{FF2B5EF4-FFF2-40B4-BE49-F238E27FC236}">
                <a16:creationId xmlns:a16="http://schemas.microsoft.com/office/drawing/2014/main" id="{BA333F02-F4B1-B549-BDDF-17BB237C1E5A}"/>
              </a:ext>
            </a:extLst>
          </p:cNvPr>
          <p:cNvSpPr txBox="1"/>
          <p:nvPr/>
        </p:nvSpPr>
        <p:spPr>
          <a:xfrm>
            <a:off x="406400" y="6211669"/>
            <a:ext cx="10607040" cy="369332"/>
          </a:xfrm>
          <a:prstGeom prst="rect">
            <a:avLst/>
          </a:prstGeom>
          <a:noFill/>
        </p:spPr>
        <p:txBody>
          <a:bodyPr wrap="square">
            <a:spAutoFit/>
          </a:bodyPr>
          <a:lstStyle/>
          <a:p>
            <a:r>
              <a:rPr lang="en-CN" dirty="0"/>
              <a:t>[1] </a:t>
            </a:r>
            <a:r>
              <a:rPr lang="en-US" dirty="0" err="1"/>
              <a:t>Mingyu</a:t>
            </a:r>
            <a:r>
              <a:rPr lang="en-US" dirty="0"/>
              <a:t> Wu, et al. </a:t>
            </a:r>
            <a:r>
              <a:rPr lang="en-CN" dirty="0"/>
              <a:t>Espresso: brewing java for more non-volatility with non- volatile memory. ASPLOS 2018</a:t>
            </a:r>
          </a:p>
        </p:txBody>
      </p:sp>
      <p:sp>
        <p:nvSpPr>
          <p:cNvPr id="18" name="Rectangle: Rounded Corners 43">
            <a:extLst>
              <a:ext uri="{FF2B5EF4-FFF2-40B4-BE49-F238E27FC236}">
                <a16:creationId xmlns:a16="http://schemas.microsoft.com/office/drawing/2014/main" id="{21A1F2E2-A4BE-4747-8780-7F4314D588DC}"/>
              </a:ext>
            </a:extLst>
          </p:cNvPr>
          <p:cNvSpPr/>
          <p:nvPr/>
        </p:nvSpPr>
        <p:spPr>
          <a:xfrm>
            <a:off x="2873839" y="4805238"/>
            <a:ext cx="7251045" cy="653360"/>
          </a:xfrm>
          <a:prstGeom prst="roundRect">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Crash-consistency relocation incurs about 50% overhead!</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792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6EF82F-ABC9-7748-93D6-4DADC4216015}"/>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Can we remove the first </a:t>
            </a:r>
            <a:r>
              <a:rPr lang="en-US" altLang="zh-CN" sz="3600" dirty="0" err="1">
                <a:latin typeface="Rockwell" panose="02060603020205020403" pitchFamily="18" charset="0"/>
                <a:cs typeface="Times New Roman" panose="02020603050405020304" pitchFamily="18" charset="0"/>
              </a:rPr>
              <a:t>sfence</a:t>
            </a:r>
            <a:r>
              <a:rPr lang="en-US" altLang="zh-CN" sz="3600" dirty="0">
                <a:latin typeface="Rockwell" panose="02060603020205020403" pitchFamily="18" charset="0"/>
                <a:cs typeface="Times New Roman" panose="02020603050405020304" pitchFamily="18" charset="0"/>
              </a:rPr>
              <a:t>?</a:t>
            </a:r>
            <a:endParaRPr lang="zh-CN" altLang="en-US" sz="3600" dirty="0">
              <a:latin typeface="Rockwell" panose="02060603020205020403"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52C4C8C-E75C-5549-913D-9A5FD272FF5E}"/>
              </a:ext>
            </a:extLst>
          </p:cNvPr>
          <p:cNvSpPr txBox="1"/>
          <p:nvPr/>
        </p:nvSpPr>
        <p:spPr>
          <a:xfrm>
            <a:off x="825531" y="1224160"/>
            <a:ext cx="5041869" cy="1477328"/>
          </a:xfrm>
          <a:prstGeom prst="rect">
            <a:avLst/>
          </a:prstGeom>
          <a:noFill/>
        </p:spPr>
        <p:txBody>
          <a:bodyPr wrap="square" rtlCol="0">
            <a:spAutoFit/>
          </a:bodyPr>
          <a:lstStyle/>
          <a:p>
            <a:r>
              <a:rPr lang="en-CN" dirty="0">
                <a:solidFill>
                  <a:schemeClr val="accent1"/>
                </a:solidFill>
                <a:latin typeface="Courier" pitchFamily="2" charset="0"/>
              </a:rPr>
              <a:t>1 memcpy_nodrain(y,x,sizeof(A))</a:t>
            </a:r>
          </a:p>
          <a:p>
            <a:r>
              <a:rPr lang="en-CN" dirty="0">
                <a:solidFill>
                  <a:schemeClr val="accent1"/>
                </a:solidFill>
                <a:latin typeface="Courier" pitchFamily="2" charset="0"/>
              </a:rPr>
              <a:t>2</a:t>
            </a:r>
            <a:r>
              <a:rPr lang="en-CN" dirty="0">
                <a:solidFill>
                  <a:srgbClr val="FF0000"/>
                </a:solidFill>
                <a:latin typeface="Courier" pitchFamily="2" charset="0"/>
              </a:rPr>
              <a:t> </a:t>
            </a:r>
            <a:r>
              <a:rPr lang="en-CN" strike="sngStrike" dirty="0">
                <a:solidFill>
                  <a:srgbClr val="FF0000"/>
                </a:solidFill>
                <a:latin typeface="Courier" pitchFamily="2" charset="0"/>
              </a:rPr>
              <a:t>sfence();</a:t>
            </a:r>
            <a:r>
              <a:rPr lang="en-CN" dirty="0">
                <a:solidFill>
                  <a:schemeClr val="accent1"/>
                </a:solidFill>
                <a:latin typeface="Courier" pitchFamily="2" charset="0"/>
              </a:rPr>
              <a:t>	</a:t>
            </a:r>
          </a:p>
          <a:p>
            <a:r>
              <a:rPr lang="en-CN" dirty="0">
                <a:solidFill>
                  <a:schemeClr val="accent1"/>
                </a:solidFill>
                <a:latin typeface="Courier" pitchFamily="2" charset="0"/>
              </a:rPr>
              <a:t>3 moved[A]=1; </a:t>
            </a:r>
          </a:p>
          <a:p>
            <a:r>
              <a:rPr lang="en-CN" dirty="0">
                <a:solidFill>
                  <a:schemeClr val="accent1"/>
                </a:solidFill>
                <a:latin typeface="Courier" pitchFamily="2" charset="0"/>
              </a:rPr>
              <a:t>4</a:t>
            </a:r>
            <a:r>
              <a:rPr lang="en-CN" dirty="0">
                <a:solidFill>
                  <a:srgbClr val="FF0000"/>
                </a:solidFill>
                <a:latin typeface="Courier" pitchFamily="2" charset="0"/>
              </a:rPr>
              <a:t> clwb(moved[A]);sfence();</a:t>
            </a:r>
          </a:p>
          <a:p>
            <a:r>
              <a:rPr lang="en-CN" dirty="0">
                <a:solidFill>
                  <a:schemeClr val="accent1"/>
                </a:solidFill>
                <a:latin typeface="Courier" pitchFamily="2" charset="0"/>
              </a:rPr>
              <a:t>5 o=y; </a:t>
            </a:r>
          </a:p>
        </p:txBody>
      </p:sp>
      <p:sp>
        <p:nvSpPr>
          <p:cNvPr id="13" name="Content Placeholder 2">
            <a:extLst>
              <a:ext uri="{FF2B5EF4-FFF2-40B4-BE49-F238E27FC236}">
                <a16:creationId xmlns:a16="http://schemas.microsoft.com/office/drawing/2014/main" id="{B361DD70-7C96-B445-85F3-35DEE6647BB1}"/>
              </a:ext>
            </a:extLst>
          </p:cNvPr>
          <p:cNvSpPr txBox="1">
            <a:spLocks/>
          </p:cNvSpPr>
          <p:nvPr/>
        </p:nvSpPr>
        <p:spPr>
          <a:xfrm>
            <a:off x="7777488" y="3023764"/>
            <a:ext cx="1566537" cy="365125"/>
          </a:xfrm>
          <a:prstGeom prst="rect">
            <a:avLst/>
          </a:prstGeom>
          <a:solidFill>
            <a:schemeClr val="accent2">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bg1"/>
                </a:solidFill>
                <a:latin typeface="Times New Roman" panose="02020603050405020304" pitchFamily="18" charset="0"/>
                <a:cs typeface="Times New Roman" panose="02020603050405020304" pitchFamily="18" charset="0"/>
              </a:rPr>
              <a:t>Observations</a:t>
            </a:r>
          </a:p>
        </p:txBody>
      </p:sp>
      <p:sp>
        <p:nvSpPr>
          <p:cNvPr id="2" name="Rectangle 1">
            <a:extLst>
              <a:ext uri="{FF2B5EF4-FFF2-40B4-BE49-F238E27FC236}">
                <a16:creationId xmlns:a16="http://schemas.microsoft.com/office/drawing/2014/main" id="{43EDC7E1-1309-1243-B90F-2DE37B49E785}"/>
              </a:ext>
            </a:extLst>
          </p:cNvPr>
          <p:cNvSpPr/>
          <p:nvPr/>
        </p:nvSpPr>
        <p:spPr>
          <a:xfrm>
            <a:off x="7310633" y="3663165"/>
            <a:ext cx="3925477" cy="341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t>1) memcpy source data is clean </a:t>
            </a:r>
          </a:p>
        </p:txBody>
      </p:sp>
      <p:sp>
        <p:nvSpPr>
          <p:cNvPr id="23" name="Rectangle 22">
            <a:extLst>
              <a:ext uri="{FF2B5EF4-FFF2-40B4-BE49-F238E27FC236}">
                <a16:creationId xmlns:a16="http://schemas.microsoft.com/office/drawing/2014/main" id="{D7CCF44D-BEB7-7D40-9DE3-009E1897ABC7}"/>
              </a:ext>
            </a:extLst>
          </p:cNvPr>
          <p:cNvSpPr/>
          <p:nvPr/>
        </p:nvSpPr>
        <p:spPr>
          <a:xfrm>
            <a:off x="7352123" y="4606059"/>
            <a:ext cx="3925477" cy="820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t>3) memcpy destination value is </a:t>
            </a:r>
            <a:r>
              <a:rPr lang="en-CN" b="1" u="sng" dirty="0">
                <a:solidFill>
                  <a:schemeClr val="bg1"/>
                </a:solidFill>
              </a:rPr>
              <a:t>original</a:t>
            </a:r>
            <a:r>
              <a:rPr lang="en-CN" dirty="0"/>
              <a:t> or </a:t>
            </a:r>
            <a:r>
              <a:rPr lang="en-CN" b="1" u="sng" dirty="0">
                <a:solidFill>
                  <a:schemeClr val="bg1"/>
                </a:solidFill>
              </a:rPr>
              <a:t>memcpy source</a:t>
            </a:r>
          </a:p>
        </p:txBody>
      </p:sp>
      <p:sp>
        <p:nvSpPr>
          <p:cNvPr id="3" name="Down Arrow 2">
            <a:extLst>
              <a:ext uri="{FF2B5EF4-FFF2-40B4-BE49-F238E27FC236}">
                <a16:creationId xmlns:a16="http://schemas.microsoft.com/office/drawing/2014/main" id="{40B8BB40-EBA7-5845-A493-D02D45868E19}"/>
              </a:ext>
            </a:extLst>
          </p:cNvPr>
          <p:cNvSpPr/>
          <p:nvPr/>
        </p:nvSpPr>
        <p:spPr>
          <a:xfrm rot="16200000">
            <a:off x="6019398" y="3978124"/>
            <a:ext cx="786990" cy="828626"/>
          </a:xfrm>
          <a:prstGeom prst="downArrow">
            <a:avLst>
              <a:gd name="adj1" fmla="val 44836"/>
              <a:gd name="adj2" fmla="val 30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 name="Slide Number Placeholder 4">
            <a:extLst>
              <a:ext uri="{FF2B5EF4-FFF2-40B4-BE49-F238E27FC236}">
                <a16:creationId xmlns:a16="http://schemas.microsoft.com/office/drawing/2014/main" id="{C6F19390-2648-8040-8C23-F95077C42C50}"/>
              </a:ext>
            </a:extLst>
          </p:cNvPr>
          <p:cNvSpPr>
            <a:spLocks noGrp="1"/>
          </p:cNvSpPr>
          <p:nvPr>
            <p:ph type="sldNum" sz="quarter" idx="12"/>
          </p:nvPr>
        </p:nvSpPr>
        <p:spPr/>
        <p:txBody>
          <a:bodyPr/>
          <a:lstStyle/>
          <a:p>
            <a:fld id="{5987DD51-6C22-C74E-A1B1-24985317E366}" type="slidenum">
              <a:rPr lang="en-CN" smtClean="0"/>
              <a:t>59</a:t>
            </a:fld>
            <a:endParaRPr lang="en-CN"/>
          </a:p>
        </p:txBody>
      </p:sp>
      <p:sp>
        <p:nvSpPr>
          <p:cNvPr id="19" name="Rectangle 18">
            <a:extLst>
              <a:ext uri="{FF2B5EF4-FFF2-40B4-BE49-F238E27FC236}">
                <a16:creationId xmlns:a16="http://schemas.microsoft.com/office/drawing/2014/main" id="{B687CB24-6E14-FE4C-ADCB-97E7007DB0A2}"/>
              </a:ext>
            </a:extLst>
          </p:cNvPr>
          <p:cNvSpPr/>
          <p:nvPr/>
        </p:nvSpPr>
        <p:spPr>
          <a:xfrm>
            <a:off x="1336146" y="3023764"/>
            <a:ext cx="3335456" cy="341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2000" dirty="0"/>
              <a:t>Post-crash inconsistent states</a:t>
            </a:r>
          </a:p>
        </p:txBody>
      </p:sp>
      <p:sp>
        <p:nvSpPr>
          <p:cNvPr id="20" name="TextBox 19">
            <a:extLst>
              <a:ext uri="{FF2B5EF4-FFF2-40B4-BE49-F238E27FC236}">
                <a16:creationId xmlns:a16="http://schemas.microsoft.com/office/drawing/2014/main" id="{58491003-E432-9F40-BEBD-DBF2CCACB9E2}"/>
              </a:ext>
            </a:extLst>
          </p:cNvPr>
          <p:cNvSpPr txBox="1"/>
          <p:nvPr/>
        </p:nvSpPr>
        <p:spPr>
          <a:xfrm>
            <a:off x="2748467" y="3599851"/>
            <a:ext cx="1846365"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Compaction Page</a:t>
            </a:r>
            <a:endParaRPr lang="en-CN" sz="1400" dirty="0"/>
          </a:p>
        </p:txBody>
      </p:sp>
      <p:sp>
        <p:nvSpPr>
          <p:cNvPr id="21" name="TextBox 20">
            <a:extLst>
              <a:ext uri="{FF2B5EF4-FFF2-40B4-BE49-F238E27FC236}">
                <a16:creationId xmlns:a16="http://schemas.microsoft.com/office/drawing/2014/main" id="{E6883D22-3300-8E4D-AC2C-495627C32361}"/>
              </a:ext>
            </a:extLst>
          </p:cNvPr>
          <p:cNvSpPr txBox="1"/>
          <p:nvPr/>
        </p:nvSpPr>
        <p:spPr>
          <a:xfrm>
            <a:off x="4301437" y="3599851"/>
            <a:ext cx="1765269"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Destination Page</a:t>
            </a:r>
            <a:endParaRPr lang="en-CN" sz="1400" dirty="0"/>
          </a:p>
        </p:txBody>
      </p:sp>
      <p:sp>
        <p:nvSpPr>
          <p:cNvPr id="24" name="矩形 205">
            <a:extLst>
              <a:ext uri="{FF2B5EF4-FFF2-40B4-BE49-F238E27FC236}">
                <a16:creationId xmlns:a16="http://schemas.microsoft.com/office/drawing/2014/main" id="{6A6B2E05-D0E0-B144-B48F-57F1E544B73B}"/>
              </a:ext>
            </a:extLst>
          </p:cNvPr>
          <p:cNvSpPr/>
          <p:nvPr/>
        </p:nvSpPr>
        <p:spPr>
          <a:xfrm>
            <a:off x="3003431" y="3986682"/>
            <a:ext cx="997672" cy="9511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05">
            <a:extLst>
              <a:ext uri="{FF2B5EF4-FFF2-40B4-BE49-F238E27FC236}">
                <a16:creationId xmlns:a16="http://schemas.microsoft.com/office/drawing/2014/main" id="{60FE58B7-4105-2043-8FF5-31E31A25C2CC}"/>
              </a:ext>
            </a:extLst>
          </p:cNvPr>
          <p:cNvSpPr/>
          <p:nvPr/>
        </p:nvSpPr>
        <p:spPr>
          <a:xfrm>
            <a:off x="4548706" y="3956396"/>
            <a:ext cx="978968" cy="9814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Content Placeholder 2">
            <a:extLst>
              <a:ext uri="{FF2B5EF4-FFF2-40B4-BE49-F238E27FC236}">
                <a16:creationId xmlns:a16="http://schemas.microsoft.com/office/drawing/2014/main" id="{9FC0D008-D0B4-E849-A683-146BC53A5242}"/>
              </a:ext>
            </a:extLst>
          </p:cNvPr>
          <p:cNvSpPr txBox="1">
            <a:spLocks/>
          </p:cNvSpPr>
          <p:nvPr/>
        </p:nvSpPr>
        <p:spPr>
          <a:xfrm>
            <a:off x="1031149" y="5929608"/>
            <a:ext cx="304997" cy="298231"/>
          </a:xfrm>
          <a:prstGeom prst="rect">
            <a:avLst/>
          </a:prstGeom>
          <a:noFill/>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F5E92945-CAF6-C140-9F66-6FD833BFD1AC}"/>
              </a:ext>
            </a:extLst>
          </p:cNvPr>
          <p:cNvSpPr txBox="1"/>
          <p:nvPr/>
        </p:nvSpPr>
        <p:spPr>
          <a:xfrm>
            <a:off x="1589740" y="5931711"/>
            <a:ext cx="1249877"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Live object</a:t>
            </a:r>
            <a:endParaRPr lang="en-CN" sz="1400" dirty="0"/>
          </a:p>
        </p:txBody>
      </p:sp>
      <p:sp>
        <p:nvSpPr>
          <p:cNvPr id="31" name="Content Placeholder 2">
            <a:extLst>
              <a:ext uri="{FF2B5EF4-FFF2-40B4-BE49-F238E27FC236}">
                <a16:creationId xmlns:a16="http://schemas.microsoft.com/office/drawing/2014/main" id="{96B30BA3-7139-8A45-859D-5B4B7BF366E0}"/>
              </a:ext>
            </a:extLst>
          </p:cNvPr>
          <p:cNvSpPr txBox="1">
            <a:spLocks/>
          </p:cNvSpPr>
          <p:nvPr/>
        </p:nvSpPr>
        <p:spPr>
          <a:xfrm>
            <a:off x="3113546" y="4159489"/>
            <a:ext cx="304997" cy="298231"/>
          </a:xfrm>
          <a:prstGeom prst="rect">
            <a:avLst/>
          </a:prstGeom>
          <a:pattFill prst="wdDnDiag">
            <a:fgClr>
              <a:srgbClr val="7030A0"/>
            </a:fgClr>
            <a:bgClr>
              <a:schemeClr val="bg1"/>
            </a:bgClr>
          </a:patt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AABF8B5D-5BE6-184B-8DD4-12E93B53C854}"/>
              </a:ext>
            </a:extLst>
          </p:cNvPr>
          <p:cNvSpPr txBox="1"/>
          <p:nvPr/>
        </p:nvSpPr>
        <p:spPr>
          <a:xfrm>
            <a:off x="3365240" y="5939533"/>
            <a:ext cx="1249877" cy="307777"/>
          </a:xfrm>
          <a:prstGeom prst="rect">
            <a:avLst/>
          </a:prstGeom>
          <a:noFill/>
        </p:spPr>
        <p:txBody>
          <a:bodyPr wrap="square">
            <a:spAutoFit/>
          </a:bodyPr>
          <a:lstStyle/>
          <a:p>
            <a:pPr rtl="0">
              <a:spcBef>
                <a:spcPts val="0"/>
              </a:spcBef>
              <a:spcAft>
                <a:spcPts val="0"/>
              </a:spcAft>
            </a:pPr>
            <a:r>
              <a:rPr lang="en-US" sz="1400" b="0" i="0" u="none" strike="noStrike" dirty="0" err="1">
                <a:solidFill>
                  <a:srgbClr val="000000"/>
                </a:solidFill>
                <a:effectLst/>
                <a:latin typeface="Roboto" panose="02000000000000000000" pitchFamily="2" charset="0"/>
              </a:rPr>
              <a:t>Cacheline</a:t>
            </a:r>
            <a:endParaRPr lang="en-CN" sz="1400" dirty="0"/>
          </a:p>
        </p:txBody>
      </p:sp>
      <p:sp>
        <p:nvSpPr>
          <p:cNvPr id="33" name="Content Placeholder 2">
            <a:extLst>
              <a:ext uri="{FF2B5EF4-FFF2-40B4-BE49-F238E27FC236}">
                <a16:creationId xmlns:a16="http://schemas.microsoft.com/office/drawing/2014/main" id="{7DF87476-7497-4347-AEDD-0D9D98D4BDC4}"/>
              </a:ext>
            </a:extLst>
          </p:cNvPr>
          <p:cNvSpPr txBox="1">
            <a:spLocks/>
          </p:cNvSpPr>
          <p:nvPr/>
        </p:nvSpPr>
        <p:spPr>
          <a:xfrm>
            <a:off x="3109271" y="4159489"/>
            <a:ext cx="722612" cy="298231"/>
          </a:xfrm>
          <a:prstGeom prst="rect">
            <a:avLst/>
          </a:prstGeom>
          <a:noFill/>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34" name="Content Placeholder 2">
            <a:extLst>
              <a:ext uri="{FF2B5EF4-FFF2-40B4-BE49-F238E27FC236}">
                <a16:creationId xmlns:a16="http://schemas.microsoft.com/office/drawing/2014/main" id="{A305484E-E062-0741-A053-AA392ECB63A6}"/>
              </a:ext>
            </a:extLst>
          </p:cNvPr>
          <p:cNvSpPr txBox="1">
            <a:spLocks/>
          </p:cNvSpPr>
          <p:nvPr/>
        </p:nvSpPr>
        <p:spPr>
          <a:xfrm>
            <a:off x="4671602" y="4143016"/>
            <a:ext cx="722612" cy="307727"/>
          </a:xfrm>
          <a:prstGeom prst="rect">
            <a:avLst/>
          </a:prstGeom>
          <a:noFill/>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35" name="Content Placeholder 2">
            <a:extLst>
              <a:ext uri="{FF2B5EF4-FFF2-40B4-BE49-F238E27FC236}">
                <a16:creationId xmlns:a16="http://schemas.microsoft.com/office/drawing/2014/main" id="{B234DD2B-869C-444C-BAC2-B48EBA426EDB}"/>
              </a:ext>
            </a:extLst>
          </p:cNvPr>
          <p:cNvSpPr txBox="1">
            <a:spLocks/>
          </p:cNvSpPr>
          <p:nvPr/>
        </p:nvSpPr>
        <p:spPr>
          <a:xfrm>
            <a:off x="3027948" y="5949079"/>
            <a:ext cx="304997" cy="298231"/>
          </a:xfrm>
          <a:prstGeom prst="rect">
            <a:avLst/>
          </a:prstGeom>
          <a:pattFill prst="wdDnDiag">
            <a:fgClr>
              <a:srgbClr val="7030A0"/>
            </a:fgClr>
            <a:bgClr>
              <a:schemeClr val="bg1"/>
            </a:bgClr>
          </a:patt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36" name="Content Placeholder 2">
            <a:extLst>
              <a:ext uri="{FF2B5EF4-FFF2-40B4-BE49-F238E27FC236}">
                <a16:creationId xmlns:a16="http://schemas.microsoft.com/office/drawing/2014/main" id="{D9455009-8A6A-0C43-8947-9CA55027B19C}"/>
              </a:ext>
            </a:extLst>
          </p:cNvPr>
          <p:cNvSpPr txBox="1">
            <a:spLocks/>
          </p:cNvSpPr>
          <p:nvPr/>
        </p:nvSpPr>
        <p:spPr>
          <a:xfrm>
            <a:off x="5067899" y="4139438"/>
            <a:ext cx="304997" cy="307727"/>
          </a:xfrm>
          <a:prstGeom prst="rect">
            <a:avLst/>
          </a:prstGeom>
          <a:pattFill prst="wdDnDiag">
            <a:fgClr>
              <a:srgbClr val="7030A0"/>
            </a:fgClr>
            <a:bgClr>
              <a:schemeClr val="bg1"/>
            </a:bgClr>
          </a:patt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D53B2FA4-6DE0-AC48-B102-F6EC6C749016}"/>
              </a:ext>
            </a:extLst>
          </p:cNvPr>
          <p:cNvSpPr/>
          <p:nvPr/>
        </p:nvSpPr>
        <p:spPr>
          <a:xfrm>
            <a:off x="3054523" y="5095727"/>
            <a:ext cx="152498" cy="152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Oval 37">
            <a:extLst>
              <a:ext uri="{FF2B5EF4-FFF2-40B4-BE49-F238E27FC236}">
                <a16:creationId xmlns:a16="http://schemas.microsoft.com/office/drawing/2014/main" id="{82CED4BB-95DE-4B42-B38D-625F64A3EC58}"/>
              </a:ext>
            </a:extLst>
          </p:cNvPr>
          <p:cNvSpPr/>
          <p:nvPr/>
        </p:nvSpPr>
        <p:spPr>
          <a:xfrm>
            <a:off x="3054523" y="5557591"/>
            <a:ext cx="152498" cy="152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TextBox 38">
            <a:extLst>
              <a:ext uri="{FF2B5EF4-FFF2-40B4-BE49-F238E27FC236}">
                <a16:creationId xmlns:a16="http://schemas.microsoft.com/office/drawing/2014/main" id="{81088343-080A-5244-82B4-348F52B25C57}"/>
              </a:ext>
            </a:extLst>
          </p:cNvPr>
          <p:cNvSpPr txBox="1"/>
          <p:nvPr/>
        </p:nvSpPr>
        <p:spPr>
          <a:xfrm>
            <a:off x="1646225" y="3599851"/>
            <a:ext cx="1438026"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GC metadata </a:t>
            </a:r>
            <a:endParaRPr lang="en-CN" sz="1400" dirty="0"/>
          </a:p>
        </p:txBody>
      </p:sp>
      <p:sp>
        <p:nvSpPr>
          <p:cNvPr id="40" name="TextBox 39">
            <a:extLst>
              <a:ext uri="{FF2B5EF4-FFF2-40B4-BE49-F238E27FC236}">
                <a16:creationId xmlns:a16="http://schemas.microsoft.com/office/drawing/2014/main" id="{18DF9D3D-E49B-9343-989A-818BF05D8D4B}"/>
              </a:ext>
            </a:extLst>
          </p:cNvPr>
          <p:cNvSpPr txBox="1"/>
          <p:nvPr/>
        </p:nvSpPr>
        <p:spPr>
          <a:xfrm>
            <a:off x="1706153" y="4296880"/>
            <a:ext cx="1679544" cy="307777"/>
          </a:xfrm>
          <a:prstGeom prst="rect">
            <a:avLst/>
          </a:prstGeom>
          <a:noFill/>
        </p:spPr>
        <p:txBody>
          <a:bodyPr wrap="square">
            <a:spAutoFit/>
          </a:bodyPr>
          <a:lstStyle/>
          <a:p>
            <a:pPr rtl="0">
              <a:spcBef>
                <a:spcPts val="0"/>
              </a:spcBef>
              <a:spcAft>
                <a:spcPts val="0"/>
              </a:spcAft>
            </a:pPr>
            <a:r>
              <a:rPr lang="en-CN" sz="1400" dirty="0"/>
              <a:t>moved[A]=1</a:t>
            </a:r>
          </a:p>
        </p:txBody>
      </p:sp>
      <p:sp>
        <p:nvSpPr>
          <p:cNvPr id="41" name="矩形 205">
            <a:extLst>
              <a:ext uri="{FF2B5EF4-FFF2-40B4-BE49-F238E27FC236}">
                <a16:creationId xmlns:a16="http://schemas.microsoft.com/office/drawing/2014/main" id="{DD2593A3-9BF7-7548-A20C-E870EBF16217}"/>
              </a:ext>
            </a:extLst>
          </p:cNvPr>
          <p:cNvSpPr/>
          <p:nvPr/>
        </p:nvSpPr>
        <p:spPr>
          <a:xfrm>
            <a:off x="1706153" y="3992155"/>
            <a:ext cx="1133464" cy="9511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205">
            <a:extLst>
              <a:ext uri="{FF2B5EF4-FFF2-40B4-BE49-F238E27FC236}">
                <a16:creationId xmlns:a16="http://schemas.microsoft.com/office/drawing/2014/main" id="{1784ABBA-9C59-9241-BC7D-B1EA77C0BE79}"/>
              </a:ext>
            </a:extLst>
          </p:cNvPr>
          <p:cNvSpPr/>
          <p:nvPr/>
        </p:nvSpPr>
        <p:spPr>
          <a:xfrm>
            <a:off x="81023" y="2835796"/>
            <a:ext cx="5692287" cy="35205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42">
            <a:extLst>
              <a:ext uri="{FF2B5EF4-FFF2-40B4-BE49-F238E27FC236}">
                <a16:creationId xmlns:a16="http://schemas.microsoft.com/office/drawing/2014/main" id="{3CEDF8BC-24B0-D445-8CBB-0D57A3920BA2}"/>
              </a:ext>
            </a:extLst>
          </p:cNvPr>
          <p:cNvSpPr/>
          <p:nvPr/>
        </p:nvSpPr>
        <p:spPr>
          <a:xfrm>
            <a:off x="7310632" y="4127642"/>
            <a:ext cx="3925477" cy="341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2</a:t>
            </a:r>
            <a:r>
              <a:rPr lang="en-CN" dirty="0"/>
              <a:t>) </a:t>
            </a:r>
            <a:r>
              <a:rPr lang="en-US" dirty="0"/>
              <a:t>References are not updated</a:t>
            </a:r>
            <a:endParaRPr lang="en-CN" dirty="0"/>
          </a:p>
        </p:txBody>
      </p:sp>
      <p:sp>
        <p:nvSpPr>
          <p:cNvPr id="45" name="TextBox 44">
            <a:extLst>
              <a:ext uri="{FF2B5EF4-FFF2-40B4-BE49-F238E27FC236}">
                <a16:creationId xmlns:a16="http://schemas.microsoft.com/office/drawing/2014/main" id="{C5A7C833-F697-5E45-A719-153BCC1812F8}"/>
              </a:ext>
            </a:extLst>
          </p:cNvPr>
          <p:cNvSpPr txBox="1"/>
          <p:nvPr/>
        </p:nvSpPr>
        <p:spPr>
          <a:xfrm>
            <a:off x="81286" y="4170824"/>
            <a:ext cx="1912817" cy="338554"/>
          </a:xfrm>
          <a:prstGeom prst="rect">
            <a:avLst/>
          </a:prstGeom>
          <a:noFill/>
        </p:spPr>
        <p:txBody>
          <a:bodyPr wrap="square">
            <a:spAutoFit/>
          </a:bodyPr>
          <a:lstStyle/>
          <a:p>
            <a:pPr rtl="0">
              <a:spcBef>
                <a:spcPts val="0"/>
              </a:spcBef>
              <a:spcAft>
                <a:spcPts val="0"/>
              </a:spcAft>
            </a:pPr>
            <a:r>
              <a:rPr lang="en-US" sz="1600" b="0" i="0" u="none" strike="noStrike" dirty="0">
                <a:solidFill>
                  <a:srgbClr val="000000"/>
                </a:solidFill>
                <a:effectLst/>
                <a:latin typeface="Roboto" panose="02000000000000000000" pitchFamily="2" charset="0"/>
              </a:rPr>
              <a:t>Partially moved:</a:t>
            </a:r>
            <a:endParaRPr lang="en-CN" sz="1600" dirty="0"/>
          </a:p>
        </p:txBody>
      </p:sp>
      <p:sp>
        <p:nvSpPr>
          <p:cNvPr id="25" name="Content Placeholder 2">
            <a:extLst>
              <a:ext uri="{FF2B5EF4-FFF2-40B4-BE49-F238E27FC236}">
                <a16:creationId xmlns:a16="http://schemas.microsoft.com/office/drawing/2014/main" id="{C6396089-EDE4-5D43-9D93-01E8BF31B093}"/>
              </a:ext>
            </a:extLst>
          </p:cNvPr>
          <p:cNvSpPr txBox="1">
            <a:spLocks/>
          </p:cNvSpPr>
          <p:nvPr/>
        </p:nvSpPr>
        <p:spPr>
          <a:xfrm>
            <a:off x="1109476" y="3287399"/>
            <a:ext cx="9988342" cy="1756418"/>
          </a:xfrm>
          <a:prstGeom prst="rect">
            <a:avLst/>
          </a:prstGeom>
          <a:solidFill>
            <a:schemeClr val="accent6"/>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bg1"/>
                </a:solidFill>
                <a:latin typeface="Sitka Banner" panose="02000505000000020004" pitchFamily="2" charset="0"/>
                <a:cs typeface="Times New Roman" panose="02020603050405020304" pitchFamily="18" charset="0"/>
              </a:rPr>
              <a:t>Single-fence solution</a:t>
            </a:r>
          </a:p>
          <a:p>
            <a:pPr marL="0" indent="0">
              <a:buNone/>
            </a:pPr>
            <a:r>
              <a:rPr lang="en-US" altLang="zh-CN" sz="2400" dirty="0">
                <a:solidFill>
                  <a:schemeClr val="bg1"/>
                </a:solidFill>
                <a:latin typeface="Sitka Banner" panose="02000505000000020004" pitchFamily="2" charset="0"/>
                <a:cs typeface="Times New Roman" panose="02020603050405020304" pitchFamily="18" charset="0"/>
              </a:rPr>
              <a:t>Recovery: compare values with </a:t>
            </a:r>
            <a:r>
              <a:rPr lang="en-US" altLang="zh-CN" sz="2400" dirty="0" err="1">
                <a:solidFill>
                  <a:schemeClr val="bg1"/>
                </a:solidFill>
                <a:latin typeface="Sitka Banner" panose="02000505000000020004" pitchFamily="2" charset="0"/>
                <a:cs typeface="Times New Roman" panose="02020603050405020304" pitchFamily="18" charset="0"/>
              </a:rPr>
              <a:t>memcpy</a:t>
            </a:r>
            <a:r>
              <a:rPr lang="en-US" altLang="zh-CN" sz="2400" dirty="0">
                <a:solidFill>
                  <a:schemeClr val="bg1"/>
                </a:solidFill>
                <a:latin typeface="Sitka Banner" panose="02000505000000020004" pitchFamily="2" charset="0"/>
                <a:cs typeface="Times New Roman" panose="02020603050405020304" pitchFamily="18" charset="0"/>
              </a:rPr>
              <a:t> source for objects without reference update</a:t>
            </a:r>
          </a:p>
          <a:p>
            <a:r>
              <a:rPr lang="en-US" altLang="zh-CN" sz="2400" dirty="0">
                <a:solidFill>
                  <a:schemeClr val="bg1"/>
                </a:solidFill>
                <a:latin typeface="Sitka Banner" panose="02000505000000020004" pitchFamily="2" charset="0"/>
                <a:cs typeface="Times New Roman" panose="02020603050405020304" pitchFamily="18" charset="0"/>
              </a:rPr>
              <a:t>Differ: Redo </a:t>
            </a:r>
            <a:r>
              <a:rPr lang="en-US" altLang="zh-CN" sz="2400" dirty="0" err="1">
                <a:solidFill>
                  <a:schemeClr val="bg1"/>
                </a:solidFill>
                <a:latin typeface="Sitka Banner" panose="02000505000000020004" pitchFamily="2" charset="0"/>
                <a:cs typeface="Times New Roman" panose="02020603050405020304" pitchFamily="18" charset="0"/>
              </a:rPr>
              <a:t>memcpy</a:t>
            </a:r>
            <a:r>
              <a:rPr lang="en-US" altLang="zh-CN" sz="2400" dirty="0">
                <a:solidFill>
                  <a:schemeClr val="bg1"/>
                </a:solidFill>
                <a:latin typeface="Sitka Banner" panose="02000505000000020004" pitchFamily="2" charset="0"/>
                <a:cs typeface="Times New Roman" panose="02020603050405020304" pitchFamily="18" charset="0"/>
              </a:rPr>
              <a:t> and update moved</a:t>
            </a:r>
          </a:p>
          <a:p>
            <a:r>
              <a:rPr lang="en-US" altLang="zh-CN" sz="2400" dirty="0">
                <a:solidFill>
                  <a:schemeClr val="bg1"/>
                </a:solidFill>
                <a:latin typeface="Sitka Banner" panose="02000505000000020004" pitchFamily="2" charset="0"/>
                <a:cs typeface="Times New Roman" panose="02020603050405020304" pitchFamily="18" charset="0"/>
              </a:rPr>
              <a:t>Same: Update moved</a:t>
            </a:r>
          </a:p>
        </p:txBody>
      </p:sp>
    </p:spTree>
    <p:extLst>
      <p:ext uri="{BB962C8B-B14F-4D97-AF65-F5344CB8AC3E}">
        <p14:creationId xmlns:p14="http://schemas.microsoft.com/office/powerpoint/2010/main" val="171777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left)">
                                      <p:cBhvr>
                                        <p:cTn id="54" dur="500"/>
                                        <p:tgtEl>
                                          <p:spTgt spid="3"/>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23" grpId="0" animBg="1"/>
      <p:bldP spid="3" grpId="0" animBg="1"/>
      <p:bldP spid="19" grpId="0" animBg="1"/>
      <p:bldP spid="20" grpId="0"/>
      <p:bldP spid="21" grpId="0"/>
      <p:bldP spid="24" grpId="0" animBg="1"/>
      <p:bldP spid="28" grpId="0" animBg="1"/>
      <p:bldP spid="29" grpId="0" animBg="1"/>
      <p:bldP spid="30" grpId="0"/>
      <p:bldP spid="31" grpId="0" animBg="1"/>
      <p:bldP spid="32" grpId="0"/>
      <p:bldP spid="33" grpId="0" animBg="1"/>
      <p:bldP spid="34" grpId="0" animBg="1"/>
      <p:bldP spid="35" grpId="0" animBg="1"/>
      <p:bldP spid="36" grpId="0" animBg="1"/>
      <p:bldP spid="7" grpId="0" animBg="1"/>
      <p:bldP spid="38" grpId="0" animBg="1"/>
      <p:bldP spid="39" grpId="0"/>
      <p:bldP spid="40" grpId="0"/>
      <p:bldP spid="41" grpId="0" animBg="1"/>
      <p:bldP spid="42" grpId="0" animBg="1"/>
      <p:bldP spid="43" grpId="0" animBg="1"/>
      <p:bldP spid="45" grpId="0"/>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369-B165-784B-82A2-D8F636B8299F}"/>
              </a:ext>
            </a:extLst>
          </p:cNvPr>
          <p:cNvSpPr>
            <a:spLocks noGrp="1"/>
          </p:cNvSpPr>
          <p:nvPr>
            <p:ph type="title"/>
          </p:nvPr>
        </p:nvSpPr>
        <p:spPr/>
        <p:txBody>
          <a:bodyPr/>
          <a:lstStyle/>
          <a:p>
            <a:r>
              <a:rPr lang="en-CN" dirty="0"/>
              <a:t>Agenda</a:t>
            </a:r>
          </a:p>
        </p:txBody>
      </p:sp>
      <p:sp>
        <p:nvSpPr>
          <p:cNvPr id="10" name="Content Placeholder 2">
            <a:extLst>
              <a:ext uri="{FF2B5EF4-FFF2-40B4-BE49-F238E27FC236}">
                <a16:creationId xmlns:a16="http://schemas.microsoft.com/office/drawing/2014/main" id="{6D33B954-ED81-1649-B984-7BDDE3DBC64C}"/>
              </a:ext>
            </a:extLst>
          </p:cNvPr>
          <p:cNvSpPr txBox="1">
            <a:spLocks/>
          </p:cNvSpPr>
          <p:nvPr/>
        </p:nvSpPr>
        <p:spPr>
          <a:xfrm>
            <a:off x="973222" y="1946944"/>
            <a:ext cx="4055595" cy="222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latin typeface="Sitka Banner" panose="02000505000000020004" pitchFamily="2"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B06602B2-2C0D-8A4F-8162-FC061C6D15E3}"/>
              </a:ext>
            </a:extLst>
          </p:cNvPr>
          <p:cNvSpPr txBox="1">
            <a:spLocks/>
          </p:cNvSpPr>
          <p:nvPr/>
        </p:nvSpPr>
        <p:spPr>
          <a:xfrm>
            <a:off x="724389" y="1603839"/>
            <a:ext cx="11261377" cy="2872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646B5F"/>
                </a:solidFill>
                <a:latin typeface="Rockwell" panose="02060603020205020403" pitchFamily="18" charset="0"/>
                <a:cs typeface="Times New Roman" panose="02020603050405020304" pitchFamily="18" charset="0"/>
              </a:rPr>
              <a:t>Memory Exposure Reduction</a:t>
            </a:r>
          </a:p>
          <a:p>
            <a:pPr lvl="1"/>
            <a:r>
              <a:rPr lang="en-US" altLang="zh-CN" sz="1600" dirty="0">
                <a:solidFill>
                  <a:srgbClr val="646B5F"/>
                </a:solidFill>
                <a:latin typeface="Rockwell" panose="02060603020205020403" pitchFamily="18" charset="0"/>
                <a:cs typeface="Times New Roman" panose="02020603050405020304" pitchFamily="18" charset="0"/>
              </a:rPr>
              <a:t>Process level (ASPLOS 2020)</a:t>
            </a:r>
          </a:p>
          <a:p>
            <a:pPr lvl="1"/>
            <a:r>
              <a:rPr lang="en-US" altLang="zh-CN" sz="1600" dirty="0">
                <a:solidFill>
                  <a:srgbClr val="646B5F"/>
                </a:solidFill>
                <a:latin typeface="Rockwell" panose="02060603020205020403" pitchFamily="18" charset="0"/>
                <a:cs typeface="Times New Roman" panose="02020603050405020304" pitchFamily="18" charset="0"/>
              </a:rPr>
              <a:t>Intra-process level (ISCA 2020)</a:t>
            </a:r>
          </a:p>
          <a:p>
            <a:pPr lvl="1"/>
            <a:r>
              <a:rPr lang="en-US" altLang="zh-CN" sz="1600" dirty="0">
                <a:solidFill>
                  <a:srgbClr val="646B5F"/>
                </a:solidFill>
                <a:latin typeface="Rockwell" panose="02060603020205020403" pitchFamily="18" charset="0"/>
                <a:cs typeface="Times New Roman" panose="02020603050405020304" pitchFamily="18" charset="0"/>
              </a:rPr>
              <a:t>Programming support (HPCA 2022)</a:t>
            </a:r>
          </a:p>
          <a:p>
            <a:r>
              <a:rPr lang="en-US" altLang="zh-CN" sz="2400" dirty="0">
                <a:solidFill>
                  <a:schemeClr val="bg2">
                    <a:lumMod val="90000"/>
                  </a:schemeClr>
                </a:solidFill>
                <a:latin typeface="Rockwell" panose="02060603020205020403" pitchFamily="18" charset="0"/>
                <a:cs typeface="Times New Roman" panose="02020603050405020304" pitchFamily="18" charset="0"/>
              </a:rPr>
              <a:t>Persistent Memory Defragmentation (ISCA 2022)</a:t>
            </a:r>
          </a:p>
          <a:p>
            <a:r>
              <a:rPr lang="en-US" altLang="zh-CN" sz="2400" dirty="0" err="1">
                <a:solidFill>
                  <a:schemeClr val="bg2">
                    <a:lumMod val="90000"/>
                  </a:schemeClr>
                </a:solidFill>
                <a:latin typeface="Rockwell" panose="02060603020205020403" pitchFamily="18" charset="0"/>
                <a:cs typeface="Times New Roman" panose="02020603050405020304" pitchFamily="18" charset="0"/>
              </a:rPr>
              <a:t>SoftPM</a:t>
            </a:r>
            <a:r>
              <a:rPr lang="en-US" altLang="zh-CN" sz="2400" dirty="0">
                <a:solidFill>
                  <a:schemeClr val="bg2">
                    <a:lumMod val="90000"/>
                  </a:schemeClr>
                </a:solidFill>
                <a:latin typeface="Rockwell" panose="02060603020205020403" pitchFamily="18" charset="0"/>
                <a:cs typeface="Times New Roman" panose="02020603050405020304" pitchFamily="18" charset="0"/>
              </a:rPr>
              <a:t>: Software Persistent Memory (In submission)</a:t>
            </a:r>
          </a:p>
          <a:p>
            <a:r>
              <a:rPr lang="en-US" altLang="zh-CN" sz="2400" dirty="0">
                <a:solidFill>
                  <a:schemeClr val="bg2">
                    <a:lumMod val="90000"/>
                  </a:schemeClr>
                </a:solidFill>
                <a:latin typeface="Rockwell" panose="02060603020205020403" pitchFamily="18" charset="0"/>
                <a:cs typeface="Times New Roman" panose="02020603050405020304" pitchFamily="18" charset="0"/>
              </a:rPr>
              <a:t>SoC Contention Modeling (MICRO 2021)</a:t>
            </a:r>
          </a:p>
          <a:p>
            <a:endParaRPr lang="en-US" altLang="zh-CN" sz="2400" dirty="0">
              <a:solidFill>
                <a:srgbClr val="646B5F"/>
              </a:solidFill>
              <a:latin typeface="Rockwell" panose="02060603020205020403"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D8B1D28-D8DA-514E-8FBB-FBF4276C400B}"/>
              </a:ext>
            </a:extLst>
          </p:cNvPr>
          <p:cNvSpPr>
            <a:spLocks noGrp="1"/>
          </p:cNvSpPr>
          <p:nvPr>
            <p:ph type="sldNum" sz="quarter" idx="12"/>
          </p:nvPr>
        </p:nvSpPr>
        <p:spPr/>
        <p:txBody>
          <a:bodyPr/>
          <a:lstStyle/>
          <a:p>
            <a:fld id="{7C73DA67-806A-084C-A864-2B3ED4D76026}" type="slidenum">
              <a:rPr lang="en-CN" smtClean="0"/>
              <a:t>6</a:t>
            </a:fld>
            <a:endParaRPr lang="en-CN"/>
          </a:p>
        </p:txBody>
      </p:sp>
    </p:spTree>
    <p:extLst>
      <p:ext uri="{BB962C8B-B14F-4D97-AF65-F5344CB8AC3E}">
        <p14:creationId xmlns:p14="http://schemas.microsoft.com/office/powerpoint/2010/main" val="83433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6EF82F-ABC9-7748-93D6-4DADC4216015}"/>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Can we remove the second </a:t>
            </a:r>
            <a:r>
              <a:rPr lang="en-US" altLang="zh-CN" sz="3600" dirty="0" err="1">
                <a:latin typeface="Rockwell" panose="02060603020205020403" pitchFamily="18" charset="0"/>
                <a:cs typeface="Times New Roman" panose="02020603050405020304" pitchFamily="18" charset="0"/>
              </a:rPr>
              <a:t>sfence</a:t>
            </a:r>
            <a:r>
              <a:rPr lang="en-US" altLang="zh-CN" sz="3600" dirty="0">
                <a:latin typeface="Rockwell" panose="02060603020205020403" pitchFamily="18" charset="0"/>
                <a:cs typeface="Times New Roman" panose="02020603050405020304" pitchFamily="18" charset="0"/>
              </a:rPr>
              <a:t>?</a:t>
            </a:r>
            <a:endParaRPr lang="zh-CN" altLang="en-US" sz="3600" dirty="0">
              <a:latin typeface="Rockwell" panose="02060603020205020403"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52C4C8C-E75C-5549-913D-9A5FD272FF5E}"/>
              </a:ext>
            </a:extLst>
          </p:cNvPr>
          <p:cNvSpPr txBox="1"/>
          <p:nvPr/>
        </p:nvSpPr>
        <p:spPr>
          <a:xfrm>
            <a:off x="1054131" y="1361293"/>
            <a:ext cx="5041869" cy="1200329"/>
          </a:xfrm>
          <a:prstGeom prst="rect">
            <a:avLst/>
          </a:prstGeom>
          <a:noFill/>
        </p:spPr>
        <p:txBody>
          <a:bodyPr wrap="square" rtlCol="0">
            <a:spAutoFit/>
          </a:bodyPr>
          <a:lstStyle/>
          <a:p>
            <a:r>
              <a:rPr lang="en-CN" dirty="0">
                <a:solidFill>
                  <a:schemeClr val="accent1"/>
                </a:solidFill>
                <a:latin typeface="Courier" pitchFamily="2" charset="0"/>
              </a:rPr>
              <a:t>1 memcpy_nodrain(y,x,sizeof(A))</a:t>
            </a:r>
          </a:p>
          <a:p>
            <a:r>
              <a:rPr lang="en-CN" dirty="0">
                <a:solidFill>
                  <a:schemeClr val="accent1"/>
                </a:solidFill>
                <a:latin typeface="Courier" pitchFamily="2" charset="0"/>
              </a:rPr>
              <a:t>2 moved[A]=1; </a:t>
            </a:r>
          </a:p>
          <a:p>
            <a:r>
              <a:rPr lang="en-CN" dirty="0">
                <a:solidFill>
                  <a:schemeClr val="accent1"/>
                </a:solidFill>
                <a:latin typeface="Courier" pitchFamily="2" charset="0"/>
              </a:rPr>
              <a:t>3</a:t>
            </a:r>
            <a:r>
              <a:rPr lang="en-CN" dirty="0">
                <a:solidFill>
                  <a:srgbClr val="FF0000"/>
                </a:solidFill>
                <a:latin typeface="Courier" pitchFamily="2" charset="0"/>
              </a:rPr>
              <a:t> </a:t>
            </a:r>
            <a:r>
              <a:rPr lang="en-CN" strike="sngStrike" dirty="0">
                <a:solidFill>
                  <a:srgbClr val="FF0000"/>
                </a:solidFill>
                <a:latin typeface="Courier" pitchFamily="2" charset="0"/>
              </a:rPr>
              <a:t>clwb(objA); sfence();</a:t>
            </a:r>
          </a:p>
          <a:p>
            <a:r>
              <a:rPr lang="en-CN" dirty="0">
                <a:solidFill>
                  <a:schemeClr val="accent1"/>
                </a:solidFill>
                <a:latin typeface="Courier" pitchFamily="2" charset="0"/>
              </a:rPr>
              <a:t>4 o=y; </a:t>
            </a:r>
          </a:p>
        </p:txBody>
      </p:sp>
      <p:sp>
        <p:nvSpPr>
          <p:cNvPr id="6" name="Slide Number Placeholder 5">
            <a:extLst>
              <a:ext uri="{FF2B5EF4-FFF2-40B4-BE49-F238E27FC236}">
                <a16:creationId xmlns:a16="http://schemas.microsoft.com/office/drawing/2014/main" id="{C0C0C589-CE27-264E-A6D6-61D0DAF131A3}"/>
              </a:ext>
            </a:extLst>
          </p:cNvPr>
          <p:cNvSpPr>
            <a:spLocks noGrp="1"/>
          </p:cNvSpPr>
          <p:nvPr>
            <p:ph type="sldNum" sz="quarter" idx="12"/>
          </p:nvPr>
        </p:nvSpPr>
        <p:spPr/>
        <p:txBody>
          <a:bodyPr/>
          <a:lstStyle/>
          <a:p>
            <a:fld id="{5987DD51-6C22-C74E-A1B1-24985317E366}" type="slidenum">
              <a:rPr lang="en-CN" smtClean="0"/>
              <a:t>60</a:t>
            </a:fld>
            <a:endParaRPr lang="en-CN"/>
          </a:p>
        </p:txBody>
      </p:sp>
      <p:pic>
        <p:nvPicPr>
          <p:cNvPr id="14" name="图片 9" descr="图表, 气泡图&#10;&#10;描述已自动生成">
            <a:extLst>
              <a:ext uri="{FF2B5EF4-FFF2-40B4-BE49-F238E27FC236}">
                <a16:creationId xmlns:a16="http://schemas.microsoft.com/office/drawing/2014/main" id="{8C468A68-34C2-5348-8201-A28EBEF5E72E}"/>
              </a:ext>
            </a:extLst>
          </p:cNvPr>
          <p:cNvPicPr>
            <a:picLocks noChangeAspect="1"/>
          </p:cNvPicPr>
          <p:nvPr/>
        </p:nvPicPr>
        <p:blipFill rotWithShape="1">
          <a:blip r:embed="rId2"/>
          <a:srcRect l="10591" r="10593"/>
          <a:stretch/>
        </p:blipFill>
        <p:spPr>
          <a:xfrm>
            <a:off x="977931" y="3582813"/>
            <a:ext cx="3651504" cy="2171700"/>
          </a:xfrm>
          <a:prstGeom prst="rect">
            <a:avLst/>
          </a:prstGeom>
        </p:spPr>
      </p:pic>
      <p:sp>
        <p:nvSpPr>
          <p:cNvPr id="16" name="Rectangle 15">
            <a:extLst>
              <a:ext uri="{FF2B5EF4-FFF2-40B4-BE49-F238E27FC236}">
                <a16:creationId xmlns:a16="http://schemas.microsoft.com/office/drawing/2014/main" id="{7FC63058-301A-BC44-A84E-4B798622BAD0}"/>
              </a:ext>
            </a:extLst>
          </p:cNvPr>
          <p:cNvSpPr/>
          <p:nvPr/>
        </p:nvSpPr>
        <p:spPr>
          <a:xfrm>
            <a:off x="482653" y="3037132"/>
            <a:ext cx="5189505" cy="341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N</a:t>
            </a:r>
            <a:r>
              <a:rPr lang="zh-CN" altLang="zh-CN" sz="2000" dirty="0">
                <a:latin typeface="Times New Roman" panose="02020603050405020304" pitchFamily="18" charset="0"/>
                <a:cs typeface="Times New Roman" panose="02020603050405020304" pitchFamily="18" charset="0"/>
              </a:rPr>
              <a:t>umerous</a:t>
            </a:r>
            <a:r>
              <a:rPr lang="en-US" altLang="zh-CN" sz="2000" dirty="0">
                <a:latin typeface="Times New Roman" panose="02020603050405020304" pitchFamily="18" charset="0"/>
                <a:cs typeface="Times New Roman" panose="02020603050405020304" pitchFamily="18" charset="0"/>
              </a:rPr>
              <a:t> possible post-crash inconsistent states</a:t>
            </a:r>
          </a:p>
        </p:txBody>
      </p:sp>
      <p:sp>
        <p:nvSpPr>
          <p:cNvPr id="18" name="Rectangle 17">
            <a:extLst>
              <a:ext uri="{FF2B5EF4-FFF2-40B4-BE49-F238E27FC236}">
                <a16:creationId xmlns:a16="http://schemas.microsoft.com/office/drawing/2014/main" id="{7DE8EE87-6152-0149-9166-1ED4FAFF6E6D}"/>
              </a:ext>
            </a:extLst>
          </p:cNvPr>
          <p:cNvSpPr/>
          <p:nvPr/>
        </p:nvSpPr>
        <p:spPr>
          <a:xfrm>
            <a:off x="6761572" y="3857997"/>
            <a:ext cx="4452497" cy="1072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3</a:t>
            </a:r>
            <a:r>
              <a:rPr lang="en-CN" dirty="0"/>
              <a:t>) Memcpy destination value is </a:t>
            </a:r>
            <a:r>
              <a:rPr lang="en-CN" b="1" u="sng" dirty="0">
                <a:solidFill>
                  <a:schemeClr val="bg1"/>
                </a:solidFill>
              </a:rPr>
              <a:t>original</a:t>
            </a:r>
            <a:r>
              <a:rPr lang="en-CN" dirty="0"/>
              <a:t>, </a:t>
            </a:r>
            <a:r>
              <a:rPr lang="en-CN" b="1" u="sng" dirty="0">
                <a:solidFill>
                  <a:schemeClr val="bg1"/>
                </a:solidFill>
              </a:rPr>
              <a:t>memcpy source, </a:t>
            </a:r>
          </a:p>
          <a:p>
            <a:r>
              <a:rPr lang="en-US" dirty="0">
                <a:solidFill>
                  <a:schemeClr val="bg1"/>
                </a:solidFill>
              </a:rPr>
              <a:t>or </a:t>
            </a:r>
            <a:r>
              <a:rPr lang="en-US" b="1" u="sng" dirty="0">
                <a:solidFill>
                  <a:schemeClr val="bg1"/>
                </a:solidFill>
              </a:rPr>
              <a:t>the new value overwritten by application</a:t>
            </a:r>
            <a:endParaRPr lang="en-CN" b="1" u="sng" dirty="0">
              <a:solidFill>
                <a:schemeClr val="bg1"/>
              </a:solidFill>
            </a:endParaRPr>
          </a:p>
        </p:txBody>
      </p:sp>
      <p:sp>
        <p:nvSpPr>
          <p:cNvPr id="19" name="Content Placeholder 2">
            <a:extLst>
              <a:ext uri="{FF2B5EF4-FFF2-40B4-BE49-F238E27FC236}">
                <a16:creationId xmlns:a16="http://schemas.microsoft.com/office/drawing/2014/main" id="{7947A3BD-A97F-8F43-B5D1-3A341F0C0DE0}"/>
              </a:ext>
            </a:extLst>
          </p:cNvPr>
          <p:cNvSpPr txBox="1">
            <a:spLocks/>
          </p:cNvSpPr>
          <p:nvPr/>
        </p:nvSpPr>
        <p:spPr>
          <a:xfrm>
            <a:off x="7586934" y="2589541"/>
            <a:ext cx="1547542" cy="365125"/>
          </a:xfrm>
          <a:prstGeom prst="rect">
            <a:avLst/>
          </a:prstGeom>
          <a:solidFill>
            <a:schemeClr val="accent2">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bg1"/>
                </a:solidFill>
                <a:latin typeface="Times New Roman" panose="02020603050405020304" pitchFamily="18" charset="0"/>
                <a:cs typeface="Times New Roman" panose="02020603050405020304" pitchFamily="18" charset="0"/>
              </a:rPr>
              <a:t>Observations</a:t>
            </a:r>
          </a:p>
        </p:txBody>
      </p:sp>
      <p:sp>
        <p:nvSpPr>
          <p:cNvPr id="24" name="Rectangle 23">
            <a:extLst>
              <a:ext uri="{FF2B5EF4-FFF2-40B4-BE49-F238E27FC236}">
                <a16:creationId xmlns:a16="http://schemas.microsoft.com/office/drawing/2014/main" id="{7BBE0064-6D35-F544-8546-8142146E99CF}"/>
              </a:ext>
            </a:extLst>
          </p:cNvPr>
          <p:cNvSpPr/>
          <p:nvPr/>
        </p:nvSpPr>
        <p:spPr>
          <a:xfrm>
            <a:off x="6761572" y="3051571"/>
            <a:ext cx="3925477" cy="341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t>1) memcpy source data is clean </a:t>
            </a:r>
          </a:p>
        </p:txBody>
      </p:sp>
      <p:sp>
        <p:nvSpPr>
          <p:cNvPr id="25" name="Rectangle: Rounded Corners 43">
            <a:extLst>
              <a:ext uri="{FF2B5EF4-FFF2-40B4-BE49-F238E27FC236}">
                <a16:creationId xmlns:a16="http://schemas.microsoft.com/office/drawing/2014/main" id="{589A8BF6-17EC-2A44-9A37-E419D006DB0F}"/>
              </a:ext>
            </a:extLst>
          </p:cNvPr>
          <p:cNvSpPr/>
          <p:nvPr/>
        </p:nvSpPr>
        <p:spPr>
          <a:xfrm>
            <a:off x="2087575" y="5059548"/>
            <a:ext cx="8907803" cy="1072976"/>
          </a:xfrm>
          <a:prstGeom prst="roundRect">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If we can distinguish the original value from the new value</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New value or </a:t>
            </a:r>
            <a:r>
              <a:rPr lang="en-US" altLang="zh-CN" sz="2400" dirty="0" err="1">
                <a:latin typeface="Times New Roman" panose="02020603050405020304" pitchFamily="18" charset="0"/>
                <a:cs typeface="Times New Roman" panose="02020603050405020304" pitchFamily="18" charset="0"/>
              </a:rPr>
              <a:t>memcpy</a:t>
            </a:r>
            <a:r>
              <a:rPr lang="en-US" altLang="zh-CN" sz="2400" dirty="0">
                <a:latin typeface="Times New Roman" panose="02020603050405020304" pitchFamily="18" charset="0"/>
                <a:cs typeface="Times New Roman" panose="02020603050405020304" pitchFamily="18" charset="0"/>
              </a:rPr>
              <a:t> source:  Redo other </a:t>
            </a:r>
            <a:r>
              <a:rPr lang="en-US" altLang="zh-CN" sz="2400" dirty="0" err="1">
                <a:latin typeface="Times New Roman" panose="02020603050405020304" pitchFamily="18" charset="0"/>
                <a:cs typeface="Times New Roman" panose="02020603050405020304" pitchFamily="18" charset="0"/>
              </a:rPr>
              <a:t>cachelines</a:t>
            </a:r>
            <a:r>
              <a:rPr lang="en-US" altLang="zh-CN" sz="2400" dirty="0">
                <a:latin typeface="Times New Roman" panose="02020603050405020304" pitchFamily="18" charset="0"/>
                <a:cs typeface="Times New Roman" panose="02020603050405020304" pitchFamily="18" charset="0"/>
              </a:rPr>
              <a:t> of this object</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Original value: Undo side effects</a:t>
            </a:r>
            <a:endParaRPr lang="zh-CN" altLang="en-US" sz="2400"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2AD55DE0-A002-2242-B30E-CF6A96786FCF}"/>
              </a:ext>
            </a:extLst>
          </p:cNvPr>
          <p:cNvSpPr/>
          <p:nvPr/>
        </p:nvSpPr>
        <p:spPr>
          <a:xfrm>
            <a:off x="6761572" y="3445039"/>
            <a:ext cx="3925477" cy="341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2</a:t>
            </a:r>
            <a:r>
              <a:rPr lang="en-CN" dirty="0"/>
              <a:t>) </a:t>
            </a:r>
            <a:r>
              <a:rPr lang="en-US" dirty="0"/>
              <a:t>References </a:t>
            </a:r>
            <a:r>
              <a:rPr lang="en-US" b="1" u="sng" dirty="0"/>
              <a:t>may be updated</a:t>
            </a:r>
            <a:endParaRPr lang="en-CN" b="1" u="sng" dirty="0"/>
          </a:p>
        </p:txBody>
      </p:sp>
    </p:spTree>
    <p:extLst>
      <p:ext uri="{BB962C8B-B14F-4D97-AF65-F5344CB8AC3E}">
        <p14:creationId xmlns:p14="http://schemas.microsoft.com/office/powerpoint/2010/main" val="111429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left)">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4" grpId="0" animBg="1"/>
      <p:bldP spid="25" grpId="0" animBg="1"/>
      <p:bldP spid="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6EF82F-ABC9-7748-93D6-4DADC4216015}"/>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Crash-consistent Concurrent Compaction Baseline</a:t>
            </a:r>
            <a:endParaRPr lang="zh-CN" altLang="en-US" sz="3600" dirty="0">
              <a:latin typeface="Rockwell" panose="02060603020205020403"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E4BB07B-5464-C54E-A48F-A98183782A47}"/>
              </a:ext>
            </a:extLst>
          </p:cNvPr>
          <p:cNvSpPr txBox="1"/>
          <p:nvPr/>
        </p:nvSpPr>
        <p:spPr>
          <a:xfrm>
            <a:off x="891571" y="1658127"/>
            <a:ext cx="6636989" cy="369332"/>
          </a:xfrm>
          <a:prstGeom prst="rect">
            <a:avLst/>
          </a:prstGeom>
          <a:noFill/>
        </p:spPr>
        <p:txBody>
          <a:bodyPr wrap="square" rtlCol="0">
            <a:spAutoFit/>
          </a:bodyPr>
          <a:lstStyle/>
          <a:p>
            <a:r>
              <a:rPr lang="en-CN" dirty="0">
                <a:latin typeface="Courier" pitchFamily="2" charset="0"/>
              </a:rPr>
              <a:t>p-&gt;first = input  //p points to object A</a:t>
            </a:r>
          </a:p>
        </p:txBody>
      </p:sp>
      <p:sp>
        <p:nvSpPr>
          <p:cNvPr id="7" name="TextBox 6">
            <a:extLst>
              <a:ext uri="{FF2B5EF4-FFF2-40B4-BE49-F238E27FC236}">
                <a16:creationId xmlns:a16="http://schemas.microsoft.com/office/drawing/2014/main" id="{193DC7B7-F9C9-BA4E-B021-D306461216F8}"/>
              </a:ext>
            </a:extLst>
          </p:cNvPr>
          <p:cNvSpPr txBox="1"/>
          <p:nvPr/>
        </p:nvSpPr>
        <p:spPr>
          <a:xfrm>
            <a:off x="891571" y="1999550"/>
            <a:ext cx="3456909" cy="369332"/>
          </a:xfrm>
          <a:prstGeom prst="rect">
            <a:avLst/>
          </a:prstGeom>
          <a:noFill/>
        </p:spPr>
        <p:txBody>
          <a:bodyPr wrap="square" rtlCol="0">
            <a:spAutoFit/>
          </a:bodyPr>
          <a:lstStyle/>
          <a:p>
            <a:r>
              <a:rPr lang="en-CN" dirty="0">
                <a:solidFill>
                  <a:srgbClr val="FF0000"/>
                </a:solidFill>
                <a:latin typeface="Courier" pitchFamily="2" charset="0"/>
              </a:rPr>
              <a:t>&lt;read barrier&gt;</a:t>
            </a:r>
          </a:p>
        </p:txBody>
      </p:sp>
      <p:sp>
        <p:nvSpPr>
          <p:cNvPr id="11" name="Slide Number Placeholder 10">
            <a:extLst>
              <a:ext uri="{FF2B5EF4-FFF2-40B4-BE49-F238E27FC236}">
                <a16:creationId xmlns:a16="http://schemas.microsoft.com/office/drawing/2014/main" id="{C7150490-6BAB-D14A-92F2-6EDF6E879C02}"/>
              </a:ext>
            </a:extLst>
          </p:cNvPr>
          <p:cNvSpPr>
            <a:spLocks noGrp="1"/>
          </p:cNvSpPr>
          <p:nvPr>
            <p:ph type="sldNum" sz="quarter" idx="12"/>
          </p:nvPr>
        </p:nvSpPr>
        <p:spPr/>
        <p:txBody>
          <a:bodyPr/>
          <a:lstStyle/>
          <a:p>
            <a:fld id="{5987DD51-6C22-C74E-A1B1-24985317E366}" type="slidenum">
              <a:rPr lang="en-CN" smtClean="0"/>
              <a:t>61</a:t>
            </a:fld>
            <a:endParaRPr lang="en-CN"/>
          </a:p>
        </p:txBody>
      </p:sp>
      <p:sp>
        <p:nvSpPr>
          <p:cNvPr id="9" name="TextBox 8">
            <a:extLst>
              <a:ext uri="{FF2B5EF4-FFF2-40B4-BE49-F238E27FC236}">
                <a16:creationId xmlns:a16="http://schemas.microsoft.com/office/drawing/2014/main" id="{3A243B1A-0026-574B-A732-2543812621A1}"/>
              </a:ext>
            </a:extLst>
          </p:cNvPr>
          <p:cNvSpPr txBox="1"/>
          <p:nvPr/>
        </p:nvSpPr>
        <p:spPr>
          <a:xfrm>
            <a:off x="778933" y="2387255"/>
            <a:ext cx="6374343" cy="2308324"/>
          </a:xfrm>
          <a:prstGeom prst="rect">
            <a:avLst/>
          </a:prstGeom>
          <a:noFill/>
        </p:spPr>
        <p:txBody>
          <a:bodyPr wrap="square" rtlCol="0">
            <a:spAutoFit/>
          </a:bodyPr>
          <a:lstStyle/>
          <a:p>
            <a:r>
              <a:rPr lang="en-CN" b="1" dirty="0">
                <a:latin typeface="Courier" pitchFamily="2" charset="0"/>
              </a:rPr>
              <a:t>1) Check</a:t>
            </a:r>
            <a:r>
              <a:rPr lang="en-CN" dirty="0">
                <a:solidFill>
                  <a:schemeClr val="accent1"/>
                </a:solidFill>
                <a:latin typeface="Courier" pitchFamily="2" charset="0"/>
              </a:rPr>
              <a:t> </a:t>
            </a:r>
            <a:r>
              <a:rPr lang="en-CN" dirty="0">
                <a:latin typeface="Courier" pitchFamily="2" charset="0"/>
              </a:rPr>
              <a:t>A is in compacting page</a:t>
            </a:r>
          </a:p>
          <a:p>
            <a:r>
              <a:rPr lang="en-CN" b="1" dirty="0">
                <a:latin typeface="Courier" pitchFamily="2" charset="0"/>
              </a:rPr>
              <a:t>   2) Lookup</a:t>
            </a:r>
            <a:r>
              <a:rPr lang="en-CN" dirty="0">
                <a:solidFill>
                  <a:schemeClr val="accent1"/>
                </a:solidFill>
                <a:latin typeface="Courier" pitchFamily="2" charset="0"/>
              </a:rPr>
              <a:t> </a:t>
            </a:r>
            <a:r>
              <a:rPr lang="en-CN" dirty="0">
                <a:latin typeface="Courier" pitchFamily="2" charset="0"/>
              </a:rPr>
              <a:t>new address</a:t>
            </a:r>
          </a:p>
          <a:p>
            <a:r>
              <a:rPr lang="en-CN" b="1" dirty="0">
                <a:latin typeface="Courier" pitchFamily="2" charset="0"/>
              </a:rPr>
              <a:t>   3) Check</a:t>
            </a:r>
            <a:r>
              <a:rPr lang="en-CN" dirty="0">
                <a:solidFill>
                  <a:schemeClr val="accent1"/>
                </a:solidFill>
                <a:latin typeface="Courier" pitchFamily="2" charset="0"/>
              </a:rPr>
              <a:t> </a:t>
            </a:r>
            <a:r>
              <a:rPr lang="en-CN" dirty="0">
                <a:latin typeface="Courier" pitchFamily="2" charset="0"/>
              </a:rPr>
              <a:t>A is not moved</a:t>
            </a:r>
          </a:p>
          <a:p>
            <a:r>
              <a:rPr lang="en-CN" b="1" dirty="0">
                <a:latin typeface="Courier" pitchFamily="2" charset="0"/>
              </a:rPr>
              <a:t>	4) Memcpy</a:t>
            </a:r>
            <a:r>
              <a:rPr lang="en-CN" dirty="0">
                <a:latin typeface="Courier" pitchFamily="2" charset="0"/>
              </a:rPr>
              <a:t> A to the new address</a:t>
            </a:r>
          </a:p>
          <a:p>
            <a:pPr lvl="2"/>
            <a:endParaRPr lang="en-CN" b="1" dirty="0">
              <a:latin typeface="Courier" pitchFamily="2" charset="0"/>
            </a:endParaRPr>
          </a:p>
          <a:p>
            <a:pPr lvl="2"/>
            <a:r>
              <a:rPr lang="en-CN" b="1" dirty="0">
                <a:latin typeface="Courier" pitchFamily="2" charset="0"/>
              </a:rPr>
              <a:t>5) Update </a:t>
            </a:r>
            <a:r>
              <a:rPr lang="en-CN" dirty="0">
                <a:latin typeface="Courier" pitchFamily="2" charset="0"/>
              </a:rPr>
              <a:t>moved[A]=1</a:t>
            </a:r>
          </a:p>
          <a:p>
            <a:pPr lvl="2"/>
            <a:endParaRPr lang="en-CN" dirty="0">
              <a:latin typeface="Courier" pitchFamily="2" charset="0"/>
            </a:endParaRPr>
          </a:p>
          <a:p>
            <a:r>
              <a:rPr lang="en-CN" b="1" dirty="0">
                <a:latin typeface="Courier" pitchFamily="2" charset="0"/>
              </a:rPr>
              <a:t>   6) Update</a:t>
            </a:r>
            <a:r>
              <a:rPr lang="en-CN" dirty="0">
                <a:latin typeface="Courier" pitchFamily="2" charset="0"/>
              </a:rPr>
              <a:t> reference p to the new address</a:t>
            </a:r>
          </a:p>
        </p:txBody>
      </p:sp>
      <p:sp>
        <p:nvSpPr>
          <p:cNvPr id="14" name="Rounded Rectangle 13">
            <a:extLst>
              <a:ext uri="{FF2B5EF4-FFF2-40B4-BE49-F238E27FC236}">
                <a16:creationId xmlns:a16="http://schemas.microsoft.com/office/drawing/2014/main" id="{7EC85D94-AD62-D445-A2B5-E9C495F5C943}"/>
              </a:ext>
            </a:extLst>
          </p:cNvPr>
          <p:cNvSpPr/>
          <p:nvPr/>
        </p:nvSpPr>
        <p:spPr>
          <a:xfrm>
            <a:off x="778933" y="2365303"/>
            <a:ext cx="6230983" cy="2368622"/>
          </a:xfrm>
          <a:prstGeom prst="roundRect">
            <a:avLst>
              <a:gd name="adj" fmla="val 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3" name="TextBox 12">
            <a:extLst>
              <a:ext uri="{FF2B5EF4-FFF2-40B4-BE49-F238E27FC236}">
                <a16:creationId xmlns:a16="http://schemas.microsoft.com/office/drawing/2014/main" id="{D54FE1B9-56C0-3342-BFB5-998C1D7A7C6E}"/>
              </a:ext>
            </a:extLst>
          </p:cNvPr>
          <p:cNvSpPr txBox="1"/>
          <p:nvPr/>
        </p:nvSpPr>
        <p:spPr>
          <a:xfrm>
            <a:off x="1550056" y="3503317"/>
            <a:ext cx="1554388" cy="369332"/>
          </a:xfrm>
          <a:prstGeom prst="rect">
            <a:avLst/>
          </a:prstGeom>
          <a:noFill/>
        </p:spPr>
        <p:txBody>
          <a:bodyPr wrap="square" rtlCol="0">
            <a:spAutoFit/>
          </a:bodyPr>
          <a:lstStyle/>
          <a:p>
            <a:r>
              <a:rPr lang="en-CN" dirty="0">
                <a:solidFill>
                  <a:srgbClr val="FF0000"/>
                </a:solidFill>
                <a:latin typeface="Courier" pitchFamily="2" charset="0"/>
              </a:rPr>
              <a:t> sfence()</a:t>
            </a:r>
          </a:p>
        </p:txBody>
      </p:sp>
      <p:sp>
        <p:nvSpPr>
          <p:cNvPr id="16" name="TextBox 15">
            <a:extLst>
              <a:ext uri="{FF2B5EF4-FFF2-40B4-BE49-F238E27FC236}">
                <a16:creationId xmlns:a16="http://schemas.microsoft.com/office/drawing/2014/main" id="{7E7EFE51-64F4-CC4F-B278-AC596ADB56CB}"/>
              </a:ext>
            </a:extLst>
          </p:cNvPr>
          <p:cNvSpPr txBox="1"/>
          <p:nvPr/>
        </p:nvSpPr>
        <p:spPr>
          <a:xfrm>
            <a:off x="1550055" y="4025827"/>
            <a:ext cx="3926820" cy="369332"/>
          </a:xfrm>
          <a:prstGeom prst="rect">
            <a:avLst/>
          </a:prstGeom>
          <a:noFill/>
        </p:spPr>
        <p:txBody>
          <a:bodyPr wrap="square" rtlCol="0">
            <a:spAutoFit/>
          </a:bodyPr>
          <a:lstStyle/>
          <a:p>
            <a:r>
              <a:rPr lang="en-CN" dirty="0">
                <a:solidFill>
                  <a:srgbClr val="FF0000"/>
                </a:solidFill>
                <a:latin typeface="Courier" pitchFamily="2" charset="0"/>
              </a:rPr>
              <a:t> clwb(moved[A]);sfence()</a:t>
            </a:r>
          </a:p>
        </p:txBody>
      </p:sp>
      <p:sp>
        <p:nvSpPr>
          <p:cNvPr id="19" name="Left Brace 18">
            <a:extLst>
              <a:ext uri="{FF2B5EF4-FFF2-40B4-BE49-F238E27FC236}">
                <a16:creationId xmlns:a16="http://schemas.microsoft.com/office/drawing/2014/main" id="{2E9666E7-2A97-9E40-BDB7-9B553DD237A9}"/>
              </a:ext>
            </a:extLst>
          </p:cNvPr>
          <p:cNvSpPr/>
          <p:nvPr/>
        </p:nvSpPr>
        <p:spPr>
          <a:xfrm rot="10800000">
            <a:off x="7074788" y="3428999"/>
            <a:ext cx="443695" cy="1266579"/>
          </a:xfrm>
          <a:prstGeom prst="leftBrace">
            <a:avLst>
              <a:gd name="adj1" fmla="val 70159"/>
              <a:gd name="adj2" fmla="val 5283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 name="Content Placeholder 2">
            <a:extLst>
              <a:ext uri="{FF2B5EF4-FFF2-40B4-BE49-F238E27FC236}">
                <a16:creationId xmlns:a16="http://schemas.microsoft.com/office/drawing/2014/main" id="{634B1E20-BBB4-C94E-A708-7A77DBAD45C4}"/>
              </a:ext>
            </a:extLst>
          </p:cNvPr>
          <p:cNvSpPr txBox="1">
            <a:spLocks/>
          </p:cNvSpPr>
          <p:nvPr/>
        </p:nvSpPr>
        <p:spPr>
          <a:xfrm>
            <a:off x="7583354" y="3845368"/>
            <a:ext cx="2727395" cy="365125"/>
          </a:xfrm>
          <a:prstGeom prst="rect">
            <a:avLst/>
          </a:prstGeom>
          <a:solidFill>
            <a:schemeClr val="accent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rPr>
              <a:t>Fence-free design</a:t>
            </a:r>
            <a:endParaRPr lang="en-US" altLang="zh-CN" sz="1800" dirty="0">
              <a:solidFill>
                <a:schemeClr val="bg1"/>
              </a:solidFill>
              <a:latin typeface="Sitka Banner" panose="02000505000000020004" pitchFamily="2" charset="0"/>
              <a:cs typeface="Times New Roman" panose="02020603050405020304" pitchFamily="18" charset="0"/>
            </a:endParaRPr>
          </a:p>
        </p:txBody>
      </p:sp>
      <p:sp>
        <p:nvSpPr>
          <p:cNvPr id="21" name="Left Brace 20">
            <a:extLst>
              <a:ext uri="{FF2B5EF4-FFF2-40B4-BE49-F238E27FC236}">
                <a16:creationId xmlns:a16="http://schemas.microsoft.com/office/drawing/2014/main" id="{1838495A-9DCD-174D-98DE-623BEBA4D987}"/>
              </a:ext>
            </a:extLst>
          </p:cNvPr>
          <p:cNvSpPr/>
          <p:nvPr/>
        </p:nvSpPr>
        <p:spPr>
          <a:xfrm rot="10800000">
            <a:off x="7046567" y="2387254"/>
            <a:ext cx="443695" cy="979286"/>
          </a:xfrm>
          <a:prstGeom prst="leftBrace">
            <a:avLst>
              <a:gd name="adj1" fmla="val 70159"/>
              <a:gd name="adj2" fmla="val 5283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3" name="文本框 23">
            <a:extLst>
              <a:ext uri="{FF2B5EF4-FFF2-40B4-BE49-F238E27FC236}">
                <a16:creationId xmlns:a16="http://schemas.microsoft.com/office/drawing/2014/main" id="{7B993642-DB97-074F-9AE2-8767A8671AA9}"/>
              </a:ext>
            </a:extLst>
          </p:cNvPr>
          <p:cNvSpPr txBox="1"/>
          <p:nvPr/>
        </p:nvSpPr>
        <p:spPr>
          <a:xfrm>
            <a:off x="7583354" y="2676842"/>
            <a:ext cx="2727395" cy="400110"/>
          </a:xfrm>
          <a:prstGeom prst="rect">
            <a:avLst/>
          </a:prstGeom>
          <a:solidFill>
            <a:schemeClr val="accent6"/>
          </a:solidFill>
        </p:spPr>
        <p:txBody>
          <a:bodyPr wrap="square" rtlCol="0">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More details in the paper</a:t>
            </a:r>
            <a:endParaRPr lang="zh-CN" altLang="en-US" sz="2000" baseline="30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0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22" presetClass="entr" presetSubtype="8"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6EF82F-ABC9-7748-93D6-4DADC4216015}"/>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Design Summary</a:t>
            </a:r>
            <a:endParaRPr lang="zh-CN" altLang="en-US" sz="3600" dirty="0">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7942A14-73F9-AF46-AF02-EF8EA5B98B24}"/>
              </a:ext>
            </a:extLst>
          </p:cNvPr>
          <p:cNvSpPr>
            <a:spLocks noGrp="1"/>
          </p:cNvSpPr>
          <p:nvPr>
            <p:ph type="sldNum" sz="quarter" idx="12"/>
          </p:nvPr>
        </p:nvSpPr>
        <p:spPr/>
        <p:txBody>
          <a:bodyPr/>
          <a:lstStyle/>
          <a:p>
            <a:fld id="{5987DD51-6C22-C74E-A1B1-24985317E366}" type="slidenum">
              <a:rPr lang="en-CN" smtClean="0"/>
              <a:t>62</a:t>
            </a:fld>
            <a:endParaRPr lang="en-CN"/>
          </a:p>
        </p:txBody>
      </p:sp>
      <p:pic>
        <p:nvPicPr>
          <p:cNvPr id="3" name="Picture 2">
            <a:extLst>
              <a:ext uri="{FF2B5EF4-FFF2-40B4-BE49-F238E27FC236}">
                <a16:creationId xmlns:a16="http://schemas.microsoft.com/office/drawing/2014/main" id="{5242B15C-ECAC-4F45-A24F-49C1ECAD58E3}"/>
              </a:ext>
            </a:extLst>
          </p:cNvPr>
          <p:cNvPicPr>
            <a:picLocks noChangeAspect="1"/>
          </p:cNvPicPr>
          <p:nvPr/>
        </p:nvPicPr>
        <p:blipFill rotWithShape="1">
          <a:blip r:embed="rId2"/>
          <a:srcRect r="55113"/>
          <a:stretch/>
        </p:blipFill>
        <p:spPr>
          <a:xfrm>
            <a:off x="1434295" y="1484613"/>
            <a:ext cx="3762738" cy="4048085"/>
          </a:xfrm>
          <a:prstGeom prst="rect">
            <a:avLst/>
          </a:prstGeom>
        </p:spPr>
      </p:pic>
      <p:sp>
        <p:nvSpPr>
          <p:cNvPr id="6" name="Rectangle 5">
            <a:extLst>
              <a:ext uri="{FF2B5EF4-FFF2-40B4-BE49-F238E27FC236}">
                <a16:creationId xmlns:a16="http://schemas.microsoft.com/office/drawing/2014/main" id="{CE59899F-432E-824D-8C15-FC4923334B2A}"/>
              </a:ext>
            </a:extLst>
          </p:cNvPr>
          <p:cNvSpPr/>
          <p:nvPr/>
        </p:nvSpPr>
        <p:spPr>
          <a:xfrm>
            <a:off x="2326511" y="1921397"/>
            <a:ext cx="4236335" cy="810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691555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6EF82F-ABC9-7748-93D6-4DADC4216015}"/>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Design Summary</a:t>
            </a:r>
            <a:endParaRPr lang="zh-CN" altLang="en-US" sz="3600" dirty="0">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7942A14-73F9-AF46-AF02-EF8EA5B98B24}"/>
              </a:ext>
            </a:extLst>
          </p:cNvPr>
          <p:cNvSpPr>
            <a:spLocks noGrp="1"/>
          </p:cNvSpPr>
          <p:nvPr>
            <p:ph type="sldNum" sz="quarter" idx="12"/>
          </p:nvPr>
        </p:nvSpPr>
        <p:spPr/>
        <p:txBody>
          <a:bodyPr/>
          <a:lstStyle/>
          <a:p>
            <a:fld id="{5987DD51-6C22-C74E-A1B1-24985317E366}" type="slidenum">
              <a:rPr lang="en-CN" smtClean="0"/>
              <a:t>63</a:t>
            </a:fld>
            <a:endParaRPr lang="en-CN"/>
          </a:p>
        </p:txBody>
      </p:sp>
      <p:pic>
        <p:nvPicPr>
          <p:cNvPr id="3" name="Picture 2">
            <a:extLst>
              <a:ext uri="{FF2B5EF4-FFF2-40B4-BE49-F238E27FC236}">
                <a16:creationId xmlns:a16="http://schemas.microsoft.com/office/drawing/2014/main" id="{5242B15C-ECAC-4F45-A24F-49C1ECAD58E3}"/>
              </a:ext>
            </a:extLst>
          </p:cNvPr>
          <p:cNvPicPr>
            <a:picLocks noChangeAspect="1"/>
          </p:cNvPicPr>
          <p:nvPr/>
        </p:nvPicPr>
        <p:blipFill rotWithShape="1">
          <a:blip r:embed="rId2"/>
          <a:srcRect r="37854"/>
          <a:stretch/>
        </p:blipFill>
        <p:spPr>
          <a:xfrm>
            <a:off x="1434295" y="1484613"/>
            <a:ext cx="5209573" cy="4048085"/>
          </a:xfrm>
          <a:prstGeom prst="rect">
            <a:avLst/>
          </a:prstGeom>
        </p:spPr>
      </p:pic>
      <p:sp>
        <p:nvSpPr>
          <p:cNvPr id="6" name="Rectangle 5">
            <a:extLst>
              <a:ext uri="{FF2B5EF4-FFF2-40B4-BE49-F238E27FC236}">
                <a16:creationId xmlns:a16="http://schemas.microsoft.com/office/drawing/2014/main" id="{CCDB3005-0714-C549-B856-08825EBA7B38}"/>
              </a:ext>
            </a:extLst>
          </p:cNvPr>
          <p:cNvSpPr/>
          <p:nvPr/>
        </p:nvSpPr>
        <p:spPr>
          <a:xfrm>
            <a:off x="2326511" y="2268637"/>
            <a:ext cx="7490544" cy="486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888949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6EF82F-ABC9-7748-93D6-4DADC4216015}"/>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Design Summary</a:t>
            </a:r>
            <a:endParaRPr lang="zh-CN" altLang="en-US" sz="3600" dirty="0">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7942A14-73F9-AF46-AF02-EF8EA5B98B24}"/>
              </a:ext>
            </a:extLst>
          </p:cNvPr>
          <p:cNvSpPr>
            <a:spLocks noGrp="1"/>
          </p:cNvSpPr>
          <p:nvPr>
            <p:ph type="sldNum" sz="quarter" idx="12"/>
          </p:nvPr>
        </p:nvSpPr>
        <p:spPr/>
        <p:txBody>
          <a:bodyPr/>
          <a:lstStyle/>
          <a:p>
            <a:fld id="{5987DD51-6C22-C74E-A1B1-24985317E366}" type="slidenum">
              <a:rPr lang="en-CN" smtClean="0"/>
              <a:t>64</a:t>
            </a:fld>
            <a:endParaRPr lang="en-CN"/>
          </a:p>
        </p:txBody>
      </p:sp>
      <p:pic>
        <p:nvPicPr>
          <p:cNvPr id="3" name="Picture 2">
            <a:extLst>
              <a:ext uri="{FF2B5EF4-FFF2-40B4-BE49-F238E27FC236}">
                <a16:creationId xmlns:a16="http://schemas.microsoft.com/office/drawing/2014/main" id="{5242B15C-ECAC-4F45-A24F-49C1ECAD58E3}"/>
              </a:ext>
            </a:extLst>
          </p:cNvPr>
          <p:cNvPicPr>
            <a:picLocks noChangeAspect="1"/>
          </p:cNvPicPr>
          <p:nvPr/>
        </p:nvPicPr>
        <p:blipFill>
          <a:blip r:embed="rId2"/>
          <a:stretch>
            <a:fillRect/>
          </a:stretch>
        </p:blipFill>
        <p:spPr>
          <a:xfrm>
            <a:off x="1434295" y="1484613"/>
            <a:ext cx="8382760" cy="4048085"/>
          </a:xfrm>
          <a:prstGeom prst="rect">
            <a:avLst/>
          </a:prstGeom>
        </p:spPr>
      </p:pic>
    </p:spTree>
    <p:extLst>
      <p:ext uri="{BB962C8B-B14F-4D97-AF65-F5344CB8AC3E}">
        <p14:creationId xmlns:p14="http://schemas.microsoft.com/office/powerpoint/2010/main" val="3363844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369-B165-784B-82A2-D8F636B8299F}"/>
              </a:ext>
            </a:extLst>
          </p:cNvPr>
          <p:cNvSpPr>
            <a:spLocks noGrp="1"/>
          </p:cNvSpPr>
          <p:nvPr>
            <p:ph type="title"/>
          </p:nvPr>
        </p:nvSpPr>
        <p:spPr/>
        <p:txBody>
          <a:bodyPr/>
          <a:lstStyle/>
          <a:p>
            <a:r>
              <a:rPr lang="en-CN" dirty="0"/>
              <a:t>Agenda</a:t>
            </a:r>
          </a:p>
        </p:txBody>
      </p:sp>
      <p:sp>
        <p:nvSpPr>
          <p:cNvPr id="10" name="Content Placeholder 2">
            <a:extLst>
              <a:ext uri="{FF2B5EF4-FFF2-40B4-BE49-F238E27FC236}">
                <a16:creationId xmlns:a16="http://schemas.microsoft.com/office/drawing/2014/main" id="{6D33B954-ED81-1649-B984-7BDDE3DBC64C}"/>
              </a:ext>
            </a:extLst>
          </p:cNvPr>
          <p:cNvSpPr txBox="1">
            <a:spLocks/>
          </p:cNvSpPr>
          <p:nvPr/>
        </p:nvSpPr>
        <p:spPr>
          <a:xfrm>
            <a:off x="973222" y="1946944"/>
            <a:ext cx="4055595" cy="222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latin typeface="Sitka Banner" panose="02000505000000020004" pitchFamily="2"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B06602B2-2C0D-8A4F-8162-FC061C6D15E3}"/>
              </a:ext>
            </a:extLst>
          </p:cNvPr>
          <p:cNvSpPr txBox="1">
            <a:spLocks/>
          </p:cNvSpPr>
          <p:nvPr/>
        </p:nvSpPr>
        <p:spPr>
          <a:xfrm>
            <a:off x="724389" y="1603839"/>
            <a:ext cx="11261377" cy="2872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bg2">
                    <a:lumMod val="90000"/>
                  </a:schemeClr>
                </a:solidFill>
                <a:latin typeface="Rockwell" panose="02060603020205020403" pitchFamily="18" charset="0"/>
                <a:cs typeface="Times New Roman" panose="02020603050405020304" pitchFamily="18" charset="0"/>
              </a:rPr>
              <a:t>Memory Exposure Reduction</a:t>
            </a:r>
          </a:p>
          <a:p>
            <a:pPr lvl="1"/>
            <a:r>
              <a:rPr lang="en-US" altLang="zh-CN" sz="1600" dirty="0">
                <a:solidFill>
                  <a:schemeClr val="bg2">
                    <a:lumMod val="90000"/>
                  </a:schemeClr>
                </a:solidFill>
                <a:latin typeface="Rockwell" panose="02060603020205020403" pitchFamily="18" charset="0"/>
                <a:cs typeface="Times New Roman" panose="02020603050405020304" pitchFamily="18" charset="0"/>
              </a:rPr>
              <a:t>Process level (ASPLOS 2020)</a:t>
            </a:r>
          </a:p>
          <a:p>
            <a:pPr lvl="1"/>
            <a:r>
              <a:rPr lang="en-US" altLang="zh-CN" sz="1600" dirty="0">
                <a:solidFill>
                  <a:schemeClr val="bg2">
                    <a:lumMod val="90000"/>
                  </a:schemeClr>
                </a:solidFill>
                <a:latin typeface="Rockwell" panose="02060603020205020403" pitchFamily="18" charset="0"/>
                <a:cs typeface="Times New Roman" panose="02020603050405020304" pitchFamily="18" charset="0"/>
              </a:rPr>
              <a:t>Intra-process level (ISCA 2020)</a:t>
            </a:r>
          </a:p>
          <a:p>
            <a:pPr lvl="1"/>
            <a:r>
              <a:rPr lang="en-US" altLang="zh-CN" sz="1600" dirty="0">
                <a:solidFill>
                  <a:schemeClr val="bg2">
                    <a:lumMod val="90000"/>
                  </a:schemeClr>
                </a:solidFill>
                <a:latin typeface="Rockwell" panose="02060603020205020403" pitchFamily="18" charset="0"/>
                <a:cs typeface="Times New Roman" panose="02020603050405020304" pitchFamily="18" charset="0"/>
              </a:rPr>
              <a:t>Programming support (HPCA 2022)</a:t>
            </a:r>
          </a:p>
          <a:p>
            <a:r>
              <a:rPr lang="en-US" altLang="zh-CN" sz="2400" dirty="0">
                <a:solidFill>
                  <a:schemeClr val="bg2">
                    <a:lumMod val="90000"/>
                  </a:schemeClr>
                </a:solidFill>
                <a:latin typeface="Rockwell" panose="02060603020205020403" pitchFamily="18" charset="0"/>
                <a:cs typeface="Times New Roman" panose="02020603050405020304" pitchFamily="18" charset="0"/>
              </a:rPr>
              <a:t>Persistent Memory Defragmentation (ISCA 2022)</a:t>
            </a:r>
          </a:p>
          <a:p>
            <a:r>
              <a:rPr lang="en-US" altLang="zh-CN" sz="2400" dirty="0" err="1">
                <a:solidFill>
                  <a:srgbClr val="646B5F"/>
                </a:solidFill>
                <a:latin typeface="Rockwell" panose="02060603020205020403" pitchFamily="18" charset="0"/>
                <a:cs typeface="Times New Roman" panose="02020603050405020304" pitchFamily="18" charset="0"/>
              </a:rPr>
              <a:t>SoftPM</a:t>
            </a:r>
            <a:r>
              <a:rPr lang="en-US" altLang="zh-CN" sz="2400" dirty="0">
                <a:solidFill>
                  <a:srgbClr val="646B5F"/>
                </a:solidFill>
                <a:latin typeface="Rockwell" panose="02060603020205020403" pitchFamily="18" charset="0"/>
                <a:cs typeface="Times New Roman" panose="02020603050405020304" pitchFamily="18" charset="0"/>
              </a:rPr>
              <a:t>: Software Persistent Memory (In submission)</a:t>
            </a:r>
          </a:p>
          <a:p>
            <a:r>
              <a:rPr lang="en-US" altLang="zh-CN" sz="2400" dirty="0">
                <a:solidFill>
                  <a:schemeClr val="bg2">
                    <a:lumMod val="90000"/>
                  </a:schemeClr>
                </a:solidFill>
                <a:latin typeface="Rockwell" panose="02060603020205020403" pitchFamily="18" charset="0"/>
                <a:cs typeface="Times New Roman" panose="02020603050405020304" pitchFamily="18" charset="0"/>
              </a:rPr>
              <a:t>SoC Contention Modeling (MICRO 2021)</a:t>
            </a:r>
          </a:p>
          <a:p>
            <a:endParaRPr lang="en-US" altLang="zh-CN" sz="2400" dirty="0">
              <a:solidFill>
                <a:srgbClr val="646B5F"/>
              </a:solidFill>
              <a:latin typeface="Rockwell" panose="02060603020205020403"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14D3725-34AD-7A49-B41D-961815F10C8A}"/>
              </a:ext>
            </a:extLst>
          </p:cNvPr>
          <p:cNvSpPr>
            <a:spLocks noGrp="1"/>
          </p:cNvSpPr>
          <p:nvPr>
            <p:ph type="sldNum" sz="quarter" idx="12"/>
          </p:nvPr>
        </p:nvSpPr>
        <p:spPr/>
        <p:txBody>
          <a:bodyPr/>
          <a:lstStyle/>
          <a:p>
            <a:fld id="{7C73DA67-806A-084C-A864-2B3ED4D76026}" type="slidenum">
              <a:rPr lang="en-CN" smtClean="0"/>
              <a:t>65</a:t>
            </a:fld>
            <a:endParaRPr lang="en-CN"/>
          </a:p>
        </p:txBody>
      </p:sp>
    </p:spTree>
    <p:extLst>
      <p:ext uri="{BB962C8B-B14F-4D97-AF65-F5344CB8AC3E}">
        <p14:creationId xmlns:p14="http://schemas.microsoft.com/office/powerpoint/2010/main" val="2826659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31AF-5D3D-48D2-93B4-F60A80E36343}"/>
              </a:ext>
            </a:extLst>
          </p:cNvPr>
          <p:cNvSpPr>
            <a:spLocks noGrp="1"/>
          </p:cNvSpPr>
          <p:nvPr>
            <p:ph type="ctrTitle"/>
          </p:nvPr>
        </p:nvSpPr>
        <p:spPr>
          <a:xfrm>
            <a:off x="1402080" y="1194270"/>
            <a:ext cx="9387840" cy="1468437"/>
          </a:xfrm>
        </p:spPr>
        <p:txBody>
          <a:bodyPr>
            <a:noAutofit/>
          </a:bodyPr>
          <a:lstStyle/>
          <a:p>
            <a:r>
              <a:rPr lang="en-US" sz="4000" dirty="0" err="1">
                <a:latin typeface="Times New Roman" panose="02020603050405020304" pitchFamily="18" charset="0"/>
                <a:cs typeface="Times New Roman" panose="02020603050405020304" pitchFamily="18" charset="0"/>
              </a:rPr>
              <a:t>SoftPM</a:t>
            </a:r>
            <a:r>
              <a:rPr lang="en-US" sz="4000" dirty="0">
                <a:latin typeface="Times New Roman" panose="02020603050405020304" pitchFamily="18" charset="0"/>
                <a:cs typeface="Times New Roman" panose="02020603050405020304" pitchFamily="18" charset="0"/>
              </a:rPr>
              <a:t>: Software Persistent Memory</a:t>
            </a:r>
            <a:endParaRPr lang="zh-CN" altLang="en-US"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EF36505-C640-4211-B77F-6E946D5A8E1B}"/>
              </a:ext>
            </a:extLst>
          </p:cNvPr>
          <p:cNvSpPr>
            <a:spLocks noGrp="1"/>
          </p:cNvSpPr>
          <p:nvPr>
            <p:ph type="subTitle" idx="1"/>
          </p:nvPr>
        </p:nvSpPr>
        <p:spPr>
          <a:xfrm>
            <a:off x="1524000" y="3602038"/>
            <a:ext cx="9144000" cy="503913"/>
          </a:xfrm>
        </p:spPr>
        <p:txBody>
          <a:bodyPr/>
          <a:lstStyle/>
          <a:p>
            <a:r>
              <a:rPr lang="en-US" altLang="zh-CN" u="sng" dirty="0">
                <a:latin typeface="Times New Roman" panose="02020603050405020304" pitchFamily="18" charset="0"/>
                <a:cs typeface="Times New Roman" panose="02020603050405020304" pitchFamily="18" charset="0"/>
              </a:rPr>
              <a:t>Yuanchao Xu</a:t>
            </a:r>
            <a:r>
              <a:rPr lang="en-US" altLang="zh-CN" dirty="0">
                <a:latin typeface="Times New Roman" panose="02020603050405020304" pitchFamily="18" charset="0"/>
                <a:cs typeface="Times New Roman" panose="02020603050405020304" pitchFamily="18" charset="0"/>
              </a:rPr>
              <a:t>, Wei Xu, Kimberly Keeton, David E. Culler</a:t>
            </a:r>
            <a:endParaRPr lang="zh-CN" altLang="en-US" dirty="0">
              <a:latin typeface="Times New Roman" panose="02020603050405020304" pitchFamily="18" charset="0"/>
              <a:cs typeface="Times New Roman" panose="02020603050405020304" pitchFamily="18" charset="0"/>
            </a:endParaRPr>
          </a:p>
        </p:txBody>
      </p:sp>
      <p:pic>
        <p:nvPicPr>
          <p:cNvPr id="7" name="Picture 6" descr="A picture containing drawing, stop, sign, red&#10;&#10;Description automatically generated">
            <a:extLst>
              <a:ext uri="{FF2B5EF4-FFF2-40B4-BE49-F238E27FC236}">
                <a16:creationId xmlns:a16="http://schemas.microsoft.com/office/drawing/2014/main" id="{75D1EB38-E187-467D-B8F2-FE7D461CD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835" y="4566205"/>
            <a:ext cx="2279475" cy="1097525"/>
          </a:xfrm>
          <a:prstGeom prst="rect">
            <a:avLst/>
          </a:prstGeom>
        </p:spPr>
      </p:pic>
      <p:sp>
        <p:nvSpPr>
          <p:cNvPr id="4" name="Slide Number Placeholder 3">
            <a:extLst>
              <a:ext uri="{FF2B5EF4-FFF2-40B4-BE49-F238E27FC236}">
                <a16:creationId xmlns:a16="http://schemas.microsoft.com/office/drawing/2014/main" id="{4BFD6EBD-3D88-6345-A15B-B8BE45879B9B}"/>
              </a:ext>
            </a:extLst>
          </p:cNvPr>
          <p:cNvSpPr>
            <a:spLocks noGrp="1"/>
          </p:cNvSpPr>
          <p:nvPr>
            <p:ph type="sldNum" sz="quarter" idx="12"/>
          </p:nvPr>
        </p:nvSpPr>
        <p:spPr/>
        <p:txBody>
          <a:bodyPr/>
          <a:lstStyle/>
          <a:p>
            <a:fld id="{A88F1DB0-8B43-D941-A153-7F9DB752BDF8}" type="slidenum">
              <a:rPr lang="en-CN" smtClean="0"/>
              <a:t>66</a:t>
            </a:fld>
            <a:endParaRPr lang="en-CN"/>
          </a:p>
        </p:txBody>
      </p:sp>
      <p:pic>
        <p:nvPicPr>
          <p:cNvPr id="9" name="Picture 8" descr="Logo, company name&#10;&#10;Description automatically generated">
            <a:extLst>
              <a:ext uri="{FF2B5EF4-FFF2-40B4-BE49-F238E27FC236}">
                <a16:creationId xmlns:a16="http://schemas.microsoft.com/office/drawing/2014/main" id="{6F9B760F-1D79-D944-B2E0-A58F5AA11BC4}"/>
              </a:ext>
            </a:extLst>
          </p:cNvPr>
          <p:cNvPicPr>
            <a:picLocks noChangeAspect="1"/>
          </p:cNvPicPr>
          <p:nvPr/>
        </p:nvPicPr>
        <p:blipFill>
          <a:blip r:embed="rId4"/>
          <a:stretch>
            <a:fillRect/>
          </a:stretch>
        </p:blipFill>
        <p:spPr>
          <a:xfrm>
            <a:off x="6035510" y="4191439"/>
            <a:ext cx="3283656" cy="1847056"/>
          </a:xfrm>
          <a:prstGeom prst="rect">
            <a:avLst/>
          </a:prstGeom>
        </p:spPr>
      </p:pic>
    </p:spTree>
    <p:extLst>
      <p:ext uri="{BB962C8B-B14F-4D97-AF65-F5344CB8AC3E}">
        <p14:creationId xmlns:p14="http://schemas.microsoft.com/office/powerpoint/2010/main" val="3328440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858D15-0FFF-8D43-87B1-804E0CDB6EFD}"/>
              </a:ext>
            </a:extLst>
          </p:cNvPr>
          <p:cNvSpPr>
            <a:spLocks noGrp="1"/>
          </p:cNvSpPr>
          <p:nvPr>
            <p:ph type="sldNum" sz="quarter" idx="12"/>
          </p:nvPr>
        </p:nvSpPr>
        <p:spPr/>
        <p:txBody>
          <a:bodyPr/>
          <a:lstStyle/>
          <a:p>
            <a:fld id="{A88F1DB0-8B43-D941-A153-7F9DB752BDF8}" type="slidenum">
              <a:rPr lang="en-CN" smtClean="0"/>
              <a:t>67</a:t>
            </a:fld>
            <a:endParaRPr lang="en-CN"/>
          </a:p>
        </p:txBody>
      </p:sp>
      <p:pic>
        <p:nvPicPr>
          <p:cNvPr id="1026" name="Picture 2">
            <a:extLst>
              <a:ext uri="{FF2B5EF4-FFF2-40B4-BE49-F238E27FC236}">
                <a16:creationId xmlns:a16="http://schemas.microsoft.com/office/drawing/2014/main" id="{282AF001-CEDD-7C46-80E3-6F8A50047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554" y="1871366"/>
            <a:ext cx="3437141" cy="15190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9C2B433-AEB3-DA44-B774-AAC2CFC06E9F}"/>
              </a:ext>
            </a:extLst>
          </p:cNvPr>
          <p:cNvSpPr txBox="1"/>
          <p:nvPr/>
        </p:nvSpPr>
        <p:spPr>
          <a:xfrm>
            <a:off x="1483360" y="3440141"/>
            <a:ext cx="3121335" cy="523220"/>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Intel Optane DC Persistent memory </a:t>
            </a:r>
          </a:p>
          <a:p>
            <a:pPr rtl="0">
              <a:spcBef>
                <a:spcPts val="0"/>
              </a:spcBef>
              <a:spcAft>
                <a:spcPts val="0"/>
              </a:spcAft>
            </a:pPr>
            <a:r>
              <a:rPr lang="en-US" sz="1400" dirty="0">
                <a:solidFill>
                  <a:srgbClr val="000000"/>
                </a:solidFill>
                <a:latin typeface="Roboto" panose="02000000000000000000" pitchFamily="2" charset="0"/>
              </a:rPr>
              <a:t>(Hardware </a:t>
            </a:r>
            <a:r>
              <a:rPr lang="en-US" sz="1400" dirty="0" err="1">
                <a:solidFill>
                  <a:srgbClr val="000000"/>
                </a:solidFill>
                <a:latin typeface="Roboto" panose="02000000000000000000" pitchFamily="2" charset="0"/>
              </a:rPr>
              <a:t>Pmem</a:t>
            </a:r>
            <a:r>
              <a:rPr lang="en-US" sz="1400" dirty="0">
                <a:solidFill>
                  <a:srgbClr val="000000"/>
                </a:solidFill>
                <a:latin typeface="Roboto" panose="02000000000000000000" pitchFamily="2" charset="0"/>
              </a:rPr>
              <a:t>)</a:t>
            </a:r>
            <a:endParaRPr lang="en-CN" sz="1400" dirty="0"/>
          </a:p>
        </p:txBody>
      </p:sp>
      <p:sp>
        <p:nvSpPr>
          <p:cNvPr id="11" name="Content Placeholder 2">
            <a:extLst>
              <a:ext uri="{FF2B5EF4-FFF2-40B4-BE49-F238E27FC236}">
                <a16:creationId xmlns:a16="http://schemas.microsoft.com/office/drawing/2014/main" id="{F61AA6A1-6368-A54C-8F7E-D5DA015F870E}"/>
              </a:ext>
            </a:extLst>
          </p:cNvPr>
          <p:cNvSpPr txBox="1">
            <a:spLocks/>
          </p:cNvSpPr>
          <p:nvPr/>
        </p:nvSpPr>
        <p:spPr>
          <a:xfrm>
            <a:off x="81644" y="3976314"/>
            <a:ext cx="5309929" cy="386080"/>
          </a:xfrm>
          <a:prstGeom prst="rect">
            <a:avLst/>
          </a:prstGeom>
          <a:solidFill>
            <a:schemeClr val="accent2">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latin typeface="Times New Roman" panose="02020603050405020304" pitchFamily="18" charset="0"/>
                <a:cs typeface="Times New Roman" panose="02020603050405020304" pitchFamily="18" charset="0"/>
              </a:rPr>
              <a:t>HardPM</a:t>
            </a:r>
            <a:r>
              <a:rPr lang="en-US" altLang="zh-CN" sz="2000" dirty="0">
                <a:latin typeface="Times New Roman" panose="02020603050405020304" pitchFamily="18" charset="0"/>
                <a:cs typeface="Times New Roman" panose="02020603050405020304" pitchFamily="18" charset="0"/>
              </a:rPr>
              <a:t> hasn’t become ubiquitous in data centers </a:t>
            </a:r>
          </a:p>
        </p:txBody>
      </p:sp>
      <p:sp>
        <p:nvSpPr>
          <p:cNvPr id="12" name="Title 1">
            <a:extLst>
              <a:ext uri="{FF2B5EF4-FFF2-40B4-BE49-F238E27FC236}">
                <a16:creationId xmlns:a16="http://schemas.microsoft.com/office/drawing/2014/main" id="{9D2D0D3C-19C6-A847-92E8-E060D0867A4D}"/>
              </a:ext>
            </a:extLst>
          </p:cNvPr>
          <p:cNvSpPr txBox="1">
            <a:spLocks/>
          </p:cNvSpPr>
          <p:nvPr/>
        </p:nvSpPr>
        <p:spPr>
          <a:xfrm>
            <a:off x="164306" y="563267"/>
            <a:ext cx="11716121"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Rockwell" panose="02060603020205020403" pitchFamily="18" charset="0"/>
                <a:cs typeface="Times New Roman" panose="02020603050405020304" pitchFamily="18" charset="0"/>
              </a:rPr>
              <a:t>Another Way to Embrace Directly Addressable Persistence</a:t>
            </a:r>
            <a:endParaRPr lang="zh-CN" altLang="en-US" sz="2800" dirty="0">
              <a:latin typeface="Rockwell" panose="02060603020205020403" pitchFamily="18"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1D076A31-3F2F-A647-9235-CDE196021526}"/>
              </a:ext>
            </a:extLst>
          </p:cNvPr>
          <p:cNvSpPr txBox="1">
            <a:spLocks/>
          </p:cNvSpPr>
          <p:nvPr/>
        </p:nvSpPr>
        <p:spPr>
          <a:xfrm>
            <a:off x="562187" y="4614994"/>
            <a:ext cx="4998719" cy="1857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Sitka Banner" panose="02000505000000020004" pitchFamily="2" charset="0"/>
                <a:cs typeface="Times New Roman" panose="02020603050405020304" pitchFamily="18" charset="0"/>
              </a:rPr>
              <a:t>Lower performance than DRAM</a:t>
            </a:r>
          </a:p>
          <a:p>
            <a:r>
              <a:rPr lang="en-US" altLang="zh-CN" sz="2000" dirty="0">
                <a:latin typeface="Sitka Banner" panose="02000505000000020004" pitchFamily="2" charset="0"/>
                <a:cs typeface="Times New Roman" panose="02020603050405020304" pitchFamily="18" charset="0"/>
              </a:rPr>
              <a:t>System software and application redesigns</a:t>
            </a:r>
          </a:p>
          <a:p>
            <a:r>
              <a:rPr lang="en-US" altLang="zh-CN" sz="2000" dirty="0">
                <a:latin typeface="Sitka Banner" panose="02000505000000020004" pitchFamily="2" charset="0"/>
                <a:cs typeface="Times New Roman" panose="02020603050405020304" pitchFamily="18" charset="0"/>
              </a:rPr>
              <a:t>System software and application optimizations</a:t>
            </a:r>
          </a:p>
          <a:p>
            <a:pPr marL="0" indent="0">
              <a:buNone/>
            </a:pPr>
            <a:endParaRPr lang="en-US" altLang="zh-CN" sz="2000" dirty="0">
              <a:latin typeface="Sitka Banner" panose="02000505000000020004" pitchFamily="2" charset="0"/>
              <a:cs typeface="Times New Roman" panose="02020603050405020304" pitchFamily="18" charset="0"/>
            </a:endParaRPr>
          </a:p>
        </p:txBody>
      </p:sp>
      <p:sp>
        <p:nvSpPr>
          <p:cNvPr id="15" name="Rectangle: Rounded Corners 7">
            <a:extLst>
              <a:ext uri="{FF2B5EF4-FFF2-40B4-BE49-F238E27FC236}">
                <a16:creationId xmlns:a16="http://schemas.microsoft.com/office/drawing/2014/main" id="{F0ED622F-583A-9D4D-9DED-0178B6F612E7}"/>
              </a:ext>
            </a:extLst>
          </p:cNvPr>
          <p:cNvSpPr/>
          <p:nvPr/>
        </p:nvSpPr>
        <p:spPr>
          <a:xfrm>
            <a:off x="5854741" y="3492675"/>
            <a:ext cx="1758787" cy="58581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Battery rack</a:t>
            </a:r>
          </a:p>
        </p:txBody>
      </p:sp>
      <p:sp>
        <p:nvSpPr>
          <p:cNvPr id="17" name="Rectangle: Rounded Corners 7">
            <a:extLst>
              <a:ext uri="{FF2B5EF4-FFF2-40B4-BE49-F238E27FC236}">
                <a16:creationId xmlns:a16="http://schemas.microsoft.com/office/drawing/2014/main" id="{966049F5-72FB-3041-98A8-63C42B90B9B8}"/>
              </a:ext>
            </a:extLst>
          </p:cNvPr>
          <p:cNvSpPr/>
          <p:nvPr/>
        </p:nvSpPr>
        <p:spPr>
          <a:xfrm>
            <a:off x="8120120" y="2015433"/>
            <a:ext cx="2242208" cy="123274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Data Center</a:t>
            </a:r>
          </a:p>
          <a:p>
            <a:pPr algn="ctr"/>
            <a:endParaRPr lang="en-US" altLang="zh-CN" sz="2400" dirty="0">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2F069424-9A80-AF44-A85F-56ED8642096C}"/>
              </a:ext>
            </a:extLst>
          </p:cNvPr>
          <p:cNvCxnSpPr/>
          <p:nvPr/>
        </p:nvCxnSpPr>
        <p:spPr>
          <a:xfrm flipV="1">
            <a:off x="7558168" y="3133033"/>
            <a:ext cx="561952" cy="386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7CC9272-BE3C-2949-8B0C-282B3295DC2B}"/>
              </a:ext>
            </a:extLst>
          </p:cNvPr>
          <p:cNvSpPr txBox="1"/>
          <p:nvPr/>
        </p:nvSpPr>
        <p:spPr>
          <a:xfrm>
            <a:off x="7131330" y="3057170"/>
            <a:ext cx="707814"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Power</a:t>
            </a:r>
            <a:endParaRPr lang="en-CN" sz="1400" dirty="0"/>
          </a:p>
        </p:txBody>
      </p:sp>
      <p:sp>
        <p:nvSpPr>
          <p:cNvPr id="16" name="Content Placeholder 2">
            <a:extLst>
              <a:ext uri="{FF2B5EF4-FFF2-40B4-BE49-F238E27FC236}">
                <a16:creationId xmlns:a16="http://schemas.microsoft.com/office/drawing/2014/main" id="{26F074F3-9A30-1A49-BB44-FB172EBD77C6}"/>
              </a:ext>
            </a:extLst>
          </p:cNvPr>
          <p:cNvSpPr txBox="1">
            <a:spLocks/>
          </p:cNvSpPr>
          <p:nvPr/>
        </p:nvSpPr>
        <p:spPr>
          <a:xfrm>
            <a:off x="8546958" y="2767908"/>
            <a:ext cx="1394362" cy="365125"/>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NV-DRAM </a:t>
            </a:r>
          </a:p>
        </p:txBody>
      </p:sp>
      <p:sp>
        <p:nvSpPr>
          <p:cNvPr id="21" name="Content Placeholder 2">
            <a:extLst>
              <a:ext uri="{FF2B5EF4-FFF2-40B4-BE49-F238E27FC236}">
                <a16:creationId xmlns:a16="http://schemas.microsoft.com/office/drawing/2014/main" id="{7698C5F0-4FE3-1046-9D8D-C47AA976F79E}"/>
              </a:ext>
            </a:extLst>
          </p:cNvPr>
          <p:cNvSpPr txBox="1">
            <a:spLocks/>
          </p:cNvSpPr>
          <p:nvPr/>
        </p:nvSpPr>
        <p:spPr>
          <a:xfrm>
            <a:off x="7757864" y="4809275"/>
            <a:ext cx="3490925" cy="365125"/>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Directly addressable persistence</a:t>
            </a:r>
          </a:p>
        </p:txBody>
      </p:sp>
      <p:sp>
        <p:nvSpPr>
          <p:cNvPr id="22" name="Content Placeholder 2">
            <a:extLst>
              <a:ext uri="{FF2B5EF4-FFF2-40B4-BE49-F238E27FC236}">
                <a16:creationId xmlns:a16="http://schemas.microsoft.com/office/drawing/2014/main" id="{C4219F61-D99C-8E47-A168-D24D69939F51}"/>
              </a:ext>
            </a:extLst>
          </p:cNvPr>
          <p:cNvSpPr txBox="1">
            <a:spLocks/>
          </p:cNvSpPr>
          <p:nvPr/>
        </p:nvSpPr>
        <p:spPr>
          <a:xfrm>
            <a:off x="6304255" y="4423195"/>
            <a:ext cx="4058073" cy="38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NV-DRAM has:</a:t>
            </a:r>
          </a:p>
        </p:txBody>
      </p:sp>
      <p:sp>
        <p:nvSpPr>
          <p:cNvPr id="23" name="Content Placeholder 2">
            <a:extLst>
              <a:ext uri="{FF2B5EF4-FFF2-40B4-BE49-F238E27FC236}">
                <a16:creationId xmlns:a16="http://schemas.microsoft.com/office/drawing/2014/main" id="{5DC40313-835A-794E-9FA3-2791947D12BA}"/>
              </a:ext>
            </a:extLst>
          </p:cNvPr>
          <p:cNvSpPr txBox="1">
            <a:spLocks/>
          </p:cNvSpPr>
          <p:nvPr/>
        </p:nvSpPr>
        <p:spPr>
          <a:xfrm>
            <a:off x="7757865" y="5296577"/>
            <a:ext cx="3490924" cy="365125"/>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DRAM performance</a:t>
            </a:r>
          </a:p>
        </p:txBody>
      </p:sp>
      <p:sp>
        <p:nvSpPr>
          <p:cNvPr id="24" name="Content Placeholder 2">
            <a:extLst>
              <a:ext uri="{FF2B5EF4-FFF2-40B4-BE49-F238E27FC236}">
                <a16:creationId xmlns:a16="http://schemas.microsoft.com/office/drawing/2014/main" id="{0BF39CB0-0E67-4D41-AA75-9F22247E5B6F}"/>
              </a:ext>
            </a:extLst>
          </p:cNvPr>
          <p:cNvSpPr txBox="1">
            <a:spLocks/>
          </p:cNvSpPr>
          <p:nvPr/>
        </p:nvSpPr>
        <p:spPr>
          <a:xfrm>
            <a:off x="7757865" y="5778378"/>
            <a:ext cx="3490924" cy="365125"/>
          </a:xfrm>
          <a:prstGeom prst="rect">
            <a:avLst/>
          </a:prstGeom>
          <a:solidFill>
            <a:schemeClr val="accent2">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Limited capacity</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sp>
        <p:nvSpPr>
          <p:cNvPr id="25" name="Rectangle: Rounded Corners 43">
            <a:extLst>
              <a:ext uri="{FF2B5EF4-FFF2-40B4-BE49-F238E27FC236}">
                <a16:creationId xmlns:a16="http://schemas.microsoft.com/office/drawing/2014/main" id="{0B5D247C-8949-C542-A4D8-0C67E3EE8C6D}"/>
              </a:ext>
            </a:extLst>
          </p:cNvPr>
          <p:cNvSpPr/>
          <p:nvPr/>
        </p:nvSpPr>
        <p:spPr>
          <a:xfrm>
            <a:off x="2422503" y="3294059"/>
            <a:ext cx="6891019" cy="885761"/>
          </a:xfrm>
          <a:prstGeom prst="roundRect">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Can NV-DRAM accelerate the adoption of </a:t>
            </a:r>
            <a:r>
              <a:rPr lang="en-US" altLang="zh-CN" sz="2400" dirty="0" err="1">
                <a:latin typeface="Rockwell" panose="02060603020205020403" pitchFamily="18" charset="0"/>
                <a:cs typeface="Times New Roman" panose="02020603050405020304" pitchFamily="18" charset="0"/>
              </a:rPr>
              <a:t>HardPM</a:t>
            </a:r>
            <a:r>
              <a:rPr lang="en-US" altLang="zh-CN" sz="2400" dirty="0">
                <a:latin typeface="Rockwell" panose="02060603020205020403" pitchFamily="18" charset="0"/>
                <a:cs typeface="Times New Roman" panose="02020603050405020304" pitchFamily="18" charset="0"/>
              </a:rPr>
              <a:t>?</a:t>
            </a:r>
          </a:p>
          <a:p>
            <a:r>
              <a:rPr lang="en-US" altLang="zh-CN" sz="2400" dirty="0"/>
              <a:t>Can NV-DRAM perform better than </a:t>
            </a:r>
            <a:r>
              <a:rPr lang="en-US" altLang="zh-CN" sz="2400" dirty="0" err="1"/>
              <a:t>HardPM</a:t>
            </a:r>
            <a:r>
              <a:rPr lang="en-US" altLang="zh-CN" sz="2400" dirty="0"/>
              <a:t>?</a:t>
            </a:r>
            <a:endParaRPr lang="zh-CN" altLang="en-US" sz="2400" dirty="0"/>
          </a:p>
        </p:txBody>
      </p:sp>
      <p:sp>
        <p:nvSpPr>
          <p:cNvPr id="19" name="TextBox 18">
            <a:extLst>
              <a:ext uri="{FF2B5EF4-FFF2-40B4-BE49-F238E27FC236}">
                <a16:creationId xmlns:a16="http://schemas.microsoft.com/office/drawing/2014/main" id="{F0DFE998-1D63-FE4D-9065-E6F6716FA7E1}"/>
              </a:ext>
            </a:extLst>
          </p:cNvPr>
          <p:cNvSpPr txBox="1"/>
          <p:nvPr/>
        </p:nvSpPr>
        <p:spPr>
          <a:xfrm>
            <a:off x="5460481" y="1399009"/>
            <a:ext cx="6732693" cy="646331"/>
          </a:xfrm>
          <a:prstGeom prst="rect">
            <a:avLst/>
          </a:prstGeom>
          <a:noFill/>
        </p:spPr>
        <p:txBody>
          <a:bodyPr wrap="square">
            <a:spAutoFit/>
          </a:bodyPr>
          <a:lstStyle/>
          <a:p>
            <a:r>
              <a:rPr lang="en-US" sz="1800" b="0" i="0" u="none" strike="noStrike" kern="1200" dirty="0">
                <a:solidFill>
                  <a:schemeClr val="tx1"/>
                </a:solidFill>
                <a:effectLst/>
                <a:latin typeface="+mn-lt"/>
                <a:ea typeface="+mn-ea"/>
                <a:cs typeface="+mn-cs"/>
              </a:rPr>
              <a:t>NV-DRAM (Software </a:t>
            </a:r>
            <a:r>
              <a:rPr lang="en-US" sz="1800" b="0" i="0" u="none" strike="noStrike" kern="1200" dirty="0" err="1">
                <a:solidFill>
                  <a:schemeClr val="tx1"/>
                </a:solidFill>
                <a:effectLst/>
                <a:latin typeface="+mn-lt"/>
                <a:ea typeface="+mn-ea"/>
                <a:cs typeface="+mn-cs"/>
              </a:rPr>
              <a:t>Pmem</a:t>
            </a:r>
            <a:r>
              <a:rPr lang="en-US" sz="1800" b="0" i="0" u="none" strike="noStrike" kern="1200" dirty="0">
                <a:solidFill>
                  <a:schemeClr val="tx1"/>
                </a:solidFill>
                <a:effectLst/>
                <a:latin typeface="+mn-lt"/>
                <a:ea typeface="+mn-ea"/>
                <a:cs typeface="+mn-cs"/>
              </a:rPr>
              <a:t>): </a:t>
            </a:r>
          </a:p>
          <a:p>
            <a:r>
              <a:rPr lang="en-US" sz="1800" b="0" i="0" u="none" strike="noStrike" kern="1200" dirty="0">
                <a:solidFill>
                  <a:schemeClr val="tx1"/>
                </a:solidFill>
                <a:effectLst/>
                <a:latin typeface="+mn-lt"/>
                <a:ea typeface="+mn-ea"/>
                <a:cs typeface="+mn-cs"/>
              </a:rPr>
              <a:t>Conventional DRAM (DDR4) with rack-scale battery backup </a:t>
            </a:r>
            <a:endParaRPr lang="en-CN" dirty="0"/>
          </a:p>
        </p:txBody>
      </p:sp>
    </p:spTree>
    <p:extLst>
      <p:ext uri="{BB962C8B-B14F-4D97-AF65-F5344CB8AC3E}">
        <p14:creationId xmlns:p14="http://schemas.microsoft.com/office/powerpoint/2010/main" val="244963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animBg="1"/>
      <p:bldP spid="17" grpId="0" animBg="1"/>
      <p:bldP spid="20" grpId="0"/>
      <p:bldP spid="16" grpId="0" animBg="1"/>
      <p:bldP spid="21" grpId="0" animBg="1"/>
      <p:bldP spid="22" grpId="0"/>
      <p:bldP spid="23" grpId="0" animBg="1"/>
      <p:bldP spid="24" grpId="0" animBg="1"/>
      <p:bldP spid="2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C77529-64CC-4642-8CDD-734C561A7EAC}"/>
              </a:ext>
            </a:extLst>
          </p:cNvPr>
          <p:cNvSpPr>
            <a:spLocks noGrp="1"/>
          </p:cNvSpPr>
          <p:nvPr>
            <p:ph type="sldNum" sz="quarter" idx="12"/>
          </p:nvPr>
        </p:nvSpPr>
        <p:spPr/>
        <p:txBody>
          <a:bodyPr/>
          <a:lstStyle/>
          <a:p>
            <a:fld id="{A88F1DB0-8B43-D941-A153-7F9DB752BDF8}" type="slidenum">
              <a:rPr lang="en-CN" smtClean="0"/>
              <a:t>68</a:t>
            </a:fld>
            <a:endParaRPr lang="en-CN"/>
          </a:p>
        </p:txBody>
      </p:sp>
      <p:sp>
        <p:nvSpPr>
          <p:cNvPr id="7" name="Title 1">
            <a:extLst>
              <a:ext uri="{FF2B5EF4-FFF2-40B4-BE49-F238E27FC236}">
                <a16:creationId xmlns:a16="http://schemas.microsoft.com/office/drawing/2014/main" id="{BA311784-6422-2D42-A358-B8CED1796DFF}"/>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NV-DRAM Limitation: Bounded Save Window</a:t>
            </a:r>
            <a:endParaRPr lang="zh-CN" altLang="en-US" sz="3600" dirty="0">
              <a:latin typeface="Rockwell" panose="02060603020205020403"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B9820474-7FB1-5A45-A176-A5964007477D}"/>
              </a:ext>
            </a:extLst>
          </p:cNvPr>
          <p:cNvSpPr/>
          <p:nvPr/>
        </p:nvSpPr>
        <p:spPr>
          <a:xfrm>
            <a:off x="2076093" y="3429000"/>
            <a:ext cx="1758787" cy="58581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Battery</a:t>
            </a:r>
          </a:p>
        </p:txBody>
      </p:sp>
      <p:sp>
        <p:nvSpPr>
          <p:cNvPr id="9" name="Rectangle: Rounded Corners 7">
            <a:extLst>
              <a:ext uri="{FF2B5EF4-FFF2-40B4-BE49-F238E27FC236}">
                <a16:creationId xmlns:a16="http://schemas.microsoft.com/office/drawing/2014/main" id="{F6D75F75-36F3-0543-9119-B158F14054AC}"/>
              </a:ext>
            </a:extLst>
          </p:cNvPr>
          <p:cNvSpPr/>
          <p:nvPr/>
        </p:nvSpPr>
        <p:spPr>
          <a:xfrm>
            <a:off x="4341472" y="1951758"/>
            <a:ext cx="2242208" cy="123274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DRAM</a:t>
            </a:r>
          </a:p>
          <a:p>
            <a:pPr algn="ctr"/>
            <a:endParaRPr lang="en-US" altLang="zh-CN" sz="2400" dirty="0">
              <a:latin typeface="Times New Roman" panose="02020603050405020304" pitchFamily="18" charset="0"/>
              <a:cs typeface="Times New Roman" panose="02020603050405020304" pitchFamily="18" charset="0"/>
            </a:endParaRPr>
          </a:p>
          <a:p>
            <a:pPr algn="ctr"/>
            <a:endParaRPr lang="en-US" altLang="zh-CN" sz="2400"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EFF1E49F-BB89-8748-A47A-B7199CA48D84}"/>
              </a:ext>
            </a:extLst>
          </p:cNvPr>
          <p:cNvCxnSpPr>
            <a:cxnSpLocks/>
          </p:cNvCxnSpPr>
          <p:nvPr/>
        </p:nvCxnSpPr>
        <p:spPr>
          <a:xfrm flipV="1">
            <a:off x="3779520" y="3044291"/>
            <a:ext cx="767776" cy="411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2698CF-FF9E-AE46-B6F5-C17656FC42E1}"/>
              </a:ext>
            </a:extLst>
          </p:cNvPr>
          <p:cNvSpPr txBox="1"/>
          <p:nvPr/>
        </p:nvSpPr>
        <p:spPr>
          <a:xfrm>
            <a:off x="3406868" y="2985621"/>
            <a:ext cx="707814"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Roboto" panose="02000000000000000000" pitchFamily="2" charset="0"/>
              </a:rPr>
              <a:t>Power</a:t>
            </a:r>
            <a:endParaRPr lang="en-CN" sz="1400" dirty="0"/>
          </a:p>
        </p:txBody>
      </p:sp>
      <p:sp>
        <p:nvSpPr>
          <p:cNvPr id="12" name="Content Placeholder 2">
            <a:extLst>
              <a:ext uri="{FF2B5EF4-FFF2-40B4-BE49-F238E27FC236}">
                <a16:creationId xmlns:a16="http://schemas.microsoft.com/office/drawing/2014/main" id="{9A689981-8357-9941-99C7-787F1F651142}"/>
              </a:ext>
            </a:extLst>
          </p:cNvPr>
          <p:cNvSpPr txBox="1">
            <a:spLocks/>
          </p:cNvSpPr>
          <p:nvPr/>
        </p:nvSpPr>
        <p:spPr>
          <a:xfrm>
            <a:off x="7381959" y="2628370"/>
            <a:ext cx="1468613" cy="36512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NV-DRAM </a:t>
            </a:r>
          </a:p>
        </p:txBody>
      </p:sp>
      <p:sp>
        <p:nvSpPr>
          <p:cNvPr id="14" name="TextBox 13">
            <a:extLst>
              <a:ext uri="{FF2B5EF4-FFF2-40B4-BE49-F238E27FC236}">
                <a16:creationId xmlns:a16="http://schemas.microsoft.com/office/drawing/2014/main" id="{F9ED5AF7-9D4C-1E44-9E91-630B5D15D5E1}"/>
              </a:ext>
            </a:extLst>
          </p:cNvPr>
          <p:cNvSpPr txBox="1"/>
          <p:nvPr/>
        </p:nvSpPr>
        <p:spPr>
          <a:xfrm>
            <a:off x="5652851" y="4492560"/>
            <a:ext cx="2650953" cy="369332"/>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rPr>
              <a:t>~60s data flush @ ~1GB/s</a:t>
            </a:r>
            <a:endParaRPr lang="en-US" b="0" dirty="0">
              <a:effectLst/>
            </a:endParaRPr>
          </a:p>
        </p:txBody>
      </p:sp>
      <p:cxnSp>
        <p:nvCxnSpPr>
          <p:cNvPr id="16" name="Straight Arrow Connector 15">
            <a:extLst>
              <a:ext uri="{FF2B5EF4-FFF2-40B4-BE49-F238E27FC236}">
                <a16:creationId xmlns:a16="http://schemas.microsoft.com/office/drawing/2014/main" id="{5AEF7264-2131-434E-BA47-4847E471833B}"/>
              </a:ext>
            </a:extLst>
          </p:cNvPr>
          <p:cNvCxnSpPr>
            <a:cxnSpLocks/>
            <a:endCxn id="24" idx="0"/>
          </p:cNvCxnSpPr>
          <p:nvPr/>
        </p:nvCxnSpPr>
        <p:spPr>
          <a:xfrm>
            <a:off x="5462576" y="3068495"/>
            <a:ext cx="0" cy="20776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C966F8-D412-E74A-B897-1DBE1BC14894}"/>
              </a:ext>
            </a:extLst>
          </p:cNvPr>
          <p:cNvCxnSpPr>
            <a:cxnSpLocks/>
          </p:cNvCxnSpPr>
          <p:nvPr/>
        </p:nvCxnSpPr>
        <p:spPr>
          <a:xfrm flipH="1">
            <a:off x="5344235" y="4524488"/>
            <a:ext cx="212110" cy="177779"/>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7">
            <a:extLst>
              <a:ext uri="{FF2B5EF4-FFF2-40B4-BE49-F238E27FC236}">
                <a16:creationId xmlns:a16="http://schemas.microsoft.com/office/drawing/2014/main" id="{A7C32CB2-186C-C84B-ACA5-677418E31950}"/>
              </a:ext>
            </a:extLst>
          </p:cNvPr>
          <p:cNvSpPr/>
          <p:nvPr/>
        </p:nvSpPr>
        <p:spPr>
          <a:xfrm>
            <a:off x="4583182" y="5146134"/>
            <a:ext cx="1758787" cy="58581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Storage</a:t>
            </a:r>
          </a:p>
        </p:txBody>
      </p:sp>
      <p:sp>
        <p:nvSpPr>
          <p:cNvPr id="26" name="TextBox 25">
            <a:extLst>
              <a:ext uri="{FF2B5EF4-FFF2-40B4-BE49-F238E27FC236}">
                <a16:creationId xmlns:a16="http://schemas.microsoft.com/office/drawing/2014/main" id="{24BCC612-F1F9-7F45-AFE1-20FF353C865A}"/>
              </a:ext>
            </a:extLst>
          </p:cNvPr>
          <p:cNvSpPr txBox="1"/>
          <p:nvPr/>
        </p:nvSpPr>
        <p:spPr>
          <a:xfrm>
            <a:off x="5974142" y="3550302"/>
            <a:ext cx="6096000" cy="369332"/>
          </a:xfrm>
          <a:prstGeom prst="rect">
            <a:avLst/>
          </a:prstGeom>
          <a:noFill/>
        </p:spPr>
        <p:txBody>
          <a:bodyPr wrap="square">
            <a:spAutoFit/>
          </a:bodyPr>
          <a:lstStyle/>
          <a:p>
            <a:pPr rtl="0">
              <a:spcBef>
                <a:spcPts val="0"/>
              </a:spcBef>
              <a:spcAft>
                <a:spcPts val="0"/>
              </a:spcAft>
            </a:pPr>
            <a:r>
              <a:rPr lang="en-US" sz="1800" b="0" i="1" u="none" strike="noStrike" dirty="0">
                <a:solidFill>
                  <a:srgbClr val="000000"/>
                </a:solidFill>
                <a:effectLst/>
                <a:latin typeface="Roboto" panose="02000000000000000000" pitchFamily="2" charset="0"/>
              </a:rPr>
              <a:t>Save Window Size</a:t>
            </a:r>
            <a:r>
              <a:rPr lang="en-US" sz="1800" b="0" i="0" u="none" strike="noStrike" dirty="0">
                <a:solidFill>
                  <a:srgbClr val="000000"/>
                </a:solidFill>
                <a:effectLst/>
                <a:latin typeface="Roboto" panose="02000000000000000000" pitchFamily="2" charset="0"/>
              </a:rPr>
              <a:t> ~= </a:t>
            </a:r>
            <a:r>
              <a:rPr lang="en-US" dirty="0" err="1">
                <a:solidFill>
                  <a:srgbClr val="000000"/>
                </a:solidFill>
                <a:latin typeface="Roboto" panose="02000000000000000000" pitchFamily="2" charset="0"/>
              </a:rPr>
              <a:t>F</a:t>
            </a:r>
            <a:r>
              <a:rPr lang="en-US" sz="1800" b="0" i="0" u="none" strike="noStrike" dirty="0" err="1">
                <a:solidFill>
                  <a:srgbClr val="000000"/>
                </a:solidFill>
                <a:effectLst/>
                <a:latin typeface="Roboto" panose="02000000000000000000" pitchFamily="2" charset="0"/>
              </a:rPr>
              <a:t>lush_time</a:t>
            </a:r>
            <a:r>
              <a:rPr lang="en-US" sz="1800" b="0" i="0" u="none" strike="noStrike" dirty="0">
                <a:solidFill>
                  <a:srgbClr val="000000"/>
                </a:solidFill>
                <a:effectLst/>
                <a:latin typeface="Roboto" panose="02000000000000000000" pitchFamily="2" charset="0"/>
              </a:rPr>
              <a:t> * </a:t>
            </a:r>
            <a:r>
              <a:rPr lang="en-US" sz="1800" b="0" i="0" u="none" strike="noStrike" dirty="0" err="1">
                <a:solidFill>
                  <a:srgbClr val="000000"/>
                </a:solidFill>
                <a:effectLst/>
                <a:latin typeface="Roboto" panose="02000000000000000000" pitchFamily="2" charset="0"/>
              </a:rPr>
              <a:t>Storage_BW</a:t>
            </a:r>
            <a:endParaRPr lang="en-US" b="0" dirty="0">
              <a:effectLst/>
            </a:endParaRPr>
          </a:p>
        </p:txBody>
      </p:sp>
      <p:sp>
        <p:nvSpPr>
          <p:cNvPr id="31" name="Rectangle 30">
            <a:extLst>
              <a:ext uri="{FF2B5EF4-FFF2-40B4-BE49-F238E27FC236}">
                <a16:creationId xmlns:a16="http://schemas.microsoft.com/office/drawing/2014/main" id="{8B60F11D-CB9E-554D-B2D0-396FAAFFFA2F}"/>
              </a:ext>
            </a:extLst>
          </p:cNvPr>
          <p:cNvSpPr/>
          <p:nvPr/>
        </p:nvSpPr>
        <p:spPr>
          <a:xfrm>
            <a:off x="4547296" y="2450358"/>
            <a:ext cx="1862920" cy="6304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Persistent Region</a:t>
            </a:r>
          </a:p>
          <a:p>
            <a:pPr algn="ctr"/>
            <a:endParaRPr lang="en-CN" dirty="0"/>
          </a:p>
        </p:txBody>
      </p:sp>
      <p:sp>
        <p:nvSpPr>
          <p:cNvPr id="32" name="Right Brace 31">
            <a:extLst>
              <a:ext uri="{FF2B5EF4-FFF2-40B4-BE49-F238E27FC236}">
                <a16:creationId xmlns:a16="http://schemas.microsoft.com/office/drawing/2014/main" id="{A3F28617-CD23-C541-BCDA-B73C76BB6C4B}"/>
              </a:ext>
            </a:extLst>
          </p:cNvPr>
          <p:cNvSpPr/>
          <p:nvPr/>
        </p:nvSpPr>
        <p:spPr>
          <a:xfrm>
            <a:off x="6982818" y="2511189"/>
            <a:ext cx="279779" cy="533102"/>
          </a:xfrm>
          <a:prstGeom prst="rightBrace">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33" name="Process 32">
            <a:extLst>
              <a:ext uri="{FF2B5EF4-FFF2-40B4-BE49-F238E27FC236}">
                <a16:creationId xmlns:a16="http://schemas.microsoft.com/office/drawing/2014/main" id="{5871BA0C-3ECD-2A49-86DE-9D40136A76D4}"/>
              </a:ext>
            </a:extLst>
          </p:cNvPr>
          <p:cNvSpPr/>
          <p:nvPr/>
        </p:nvSpPr>
        <p:spPr>
          <a:xfrm>
            <a:off x="4939769" y="2786633"/>
            <a:ext cx="1045612" cy="250588"/>
          </a:xfrm>
          <a:prstGeom prst="flowChartProcess">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N"/>
          </a:p>
        </p:txBody>
      </p:sp>
      <p:cxnSp>
        <p:nvCxnSpPr>
          <p:cNvPr id="35" name="Straight Arrow Connector 34">
            <a:extLst>
              <a:ext uri="{FF2B5EF4-FFF2-40B4-BE49-F238E27FC236}">
                <a16:creationId xmlns:a16="http://schemas.microsoft.com/office/drawing/2014/main" id="{F8497FB1-9C00-E14E-B852-6F280C32A5BE}"/>
              </a:ext>
            </a:extLst>
          </p:cNvPr>
          <p:cNvCxnSpPr>
            <a:cxnSpLocks/>
          </p:cNvCxnSpPr>
          <p:nvPr/>
        </p:nvCxnSpPr>
        <p:spPr>
          <a:xfrm flipH="1" flipV="1">
            <a:off x="5556345" y="2911927"/>
            <a:ext cx="547302" cy="7210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93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4" grpId="0" animBg="1"/>
      <p:bldP spid="26" grpId="0"/>
      <p:bldP spid="32" grpId="0" animBg="1"/>
      <p:bldP spid="3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75BF72-7497-7E48-8AD7-853BBE8300F1}"/>
              </a:ext>
            </a:extLst>
          </p:cNvPr>
          <p:cNvSpPr>
            <a:spLocks noGrp="1"/>
          </p:cNvSpPr>
          <p:nvPr>
            <p:ph type="sldNum" sz="quarter" idx="12"/>
          </p:nvPr>
        </p:nvSpPr>
        <p:spPr/>
        <p:txBody>
          <a:bodyPr/>
          <a:lstStyle/>
          <a:p>
            <a:fld id="{A88F1DB0-8B43-D941-A153-7F9DB752BDF8}" type="slidenum">
              <a:rPr lang="en-CN" smtClean="0"/>
              <a:t>69</a:t>
            </a:fld>
            <a:endParaRPr lang="en-CN"/>
          </a:p>
        </p:txBody>
      </p:sp>
      <p:sp>
        <p:nvSpPr>
          <p:cNvPr id="5" name="Title 1">
            <a:extLst>
              <a:ext uri="{FF2B5EF4-FFF2-40B4-BE49-F238E27FC236}">
                <a16:creationId xmlns:a16="http://schemas.microsoft.com/office/drawing/2014/main" id="{749EB827-500B-FE45-8A6A-53DA7F7A1361}"/>
              </a:ext>
            </a:extLst>
          </p:cNvPr>
          <p:cNvSpPr txBox="1">
            <a:spLocks/>
          </p:cNvSpPr>
          <p:nvPr/>
        </p:nvSpPr>
        <p:spPr>
          <a:xfrm>
            <a:off x="482653" y="563267"/>
            <a:ext cx="11241988" cy="65336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Applications are Architected with Persistence Models</a:t>
            </a:r>
            <a:endParaRPr lang="zh-CN" altLang="en-US" sz="3600" dirty="0">
              <a:latin typeface="Rockwell" panose="02060603020205020403" pitchFamily="18" charset="0"/>
              <a:cs typeface="Times New Roman" panose="02020603050405020304" pitchFamily="18" charset="0"/>
            </a:endParaRPr>
          </a:p>
        </p:txBody>
      </p:sp>
      <p:sp>
        <p:nvSpPr>
          <p:cNvPr id="6" name="Rectangle: Rounded Corners 7">
            <a:extLst>
              <a:ext uri="{FF2B5EF4-FFF2-40B4-BE49-F238E27FC236}">
                <a16:creationId xmlns:a16="http://schemas.microsoft.com/office/drawing/2014/main" id="{9C59C58D-4995-1546-8E75-175468A12BCB}"/>
              </a:ext>
            </a:extLst>
          </p:cNvPr>
          <p:cNvSpPr/>
          <p:nvPr/>
        </p:nvSpPr>
        <p:spPr>
          <a:xfrm>
            <a:off x="3576085" y="1781752"/>
            <a:ext cx="4131967" cy="154564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Application</a:t>
            </a: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1DD77A89-1F3D-1549-9325-C0B222B2A855}"/>
              </a:ext>
            </a:extLst>
          </p:cNvPr>
          <p:cNvSpPr txBox="1">
            <a:spLocks/>
          </p:cNvSpPr>
          <p:nvPr/>
        </p:nvSpPr>
        <p:spPr>
          <a:xfrm>
            <a:off x="3799725" y="2315944"/>
            <a:ext cx="1524116" cy="365125"/>
          </a:xfrm>
          <a:prstGeom prst="rect">
            <a:avLst/>
          </a:prstGeom>
          <a:solidFill>
            <a:schemeClr val="accent2">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Data region</a:t>
            </a:r>
          </a:p>
        </p:txBody>
      </p:sp>
      <p:sp>
        <p:nvSpPr>
          <p:cNvPr id="8" name="Content Placeholder 2">
            <a:extLst>
              <a:ext uri="{FF2B5EF4-FFF2-40B4-BE49-F238E27FC236}">
                <a16:creationId xmlns:a16="http://schemas.microsoft.com/office/drawing/2014/main" id="{B170A9AF-C441-FF4B-B800-1D0DCE57D164}"/>
              </a:ext>
            </a:extLst>
          </p:cNvPr>
          <p:cNvSpPr txBox="1">
            <a:spLocks/>
          </p:cNvSpPr>
          <p:nvPr/>
        </p:nvSpPr>
        <p:spPr>
          <a:xfrm>
            <a:off x="5929938" y="2315944"/>
            <a:ext cx="1524116" cy="365125"/>
          </a:xfrm>
          <a:prstGeom prst="rect">
            <a:avLst/>
          </a:prstGeom>
          <a:solidFill>
            <a:schemeClr val="accent2">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Log region</a:t>
            </a:r>
          </a:p>
        </p:txBody>
      </p:sp>
      <p:sp>
        <p:nvSpPr>
          <p:cNvPr id="12" name="TextBox 11">
            <a:extLst>
              <a:ext uri="{FF2B5EF4-FFF2-40B4-BE49-F238E27FC236}">
                <a16:creationId xmlns:a16="http://schemas.microsoft.com/office/drawing/2014/main" id="{C084E356-0576-DE4A-A320-F63F5BB05577}"/>
              </a:ext>
            </a:extLst>
          </p:cNvPr>
          <p:cNvSpPr txBox="1"/>
          <p:nvPr/>
        </p:nvSpPr>
        <p:spPr>
          <a:xfrm>
            <a:off x="7728372" y="2231410"/>
            <a:ext cx="1671304" cy="646331"/>
          </a:xfrm>
          <a:prstGeom prst="rect">
            <a:avLst/>
          </a:prstGeom>
          <a:noFill/>
        </p:spPr>
        <p:txBody>
          <a:bodyPr wrap="square">
            <a:spAutoFit/>
          </a:bodyPr>
          <a:lstStyle/>
          <a:p>
            <a:pPr rtl="0">
              <a:spcBef>
                <a:spcPts val="0"/>
              </a:spcBef>
              <a:spcAft>
                <a:spcPts val="0"/>
              </a:spcAft>
            </a:pPr>
            <a:r>
              <a:rPr lang="en-US" dirty="0">
                <a:solidFill>
                  <a:srgbClr val="000000"/>
                </a:solidFill>
              </a:rPr>
              <a:t>Necessary for </a:t>
            </a:r>
          </a:p>
          <a:p>
            <a:pPr rtl="0">
              <a:spcBef>
                <a:spcPts val="0"/>
              </a:spcBef>
              <a:spcAft>
                <a:spcPts val="0"/>
              </a:spcAft>
            </a:pPr>
            <a:r>
              <a:rPr lang="en-US" dirty="0">
                <a:solidFill>
                  <a:srgbClr val="000000"/>
                </a:solidFill>
              </a:rPr>
              <a:t>persistence</a:t>
            </a:r>
            <a:endParaRPr lang="en-US" b="0" dirty="0">
              <a:effectLst/>
            </a:endParaRPr>
          </a:p>
        </p:txBody>
      </p:sp>
      <p:sp>
        <p:nvSpPr>
          <p:cNvPr id="13" name="Rectangle: Rounded Corners 7">
            <a:extLst>
              <a:ext uri="{FF2B5EF4-FFF2-40B4-BE49-F238E27FC236}">
                <a16:creationId xmlns:a16="http://schemas.microsoft.com/office/drawing/2014/main" id="{9D896178-2E83-7A4F-A3C5-E90900AA2BC7}"/>
              </a:ext>
            </a:extLst>
          </p:cNvPr>
          <p:cNvSpPr/>
          <p:nvPr/>
        </p:nvSpPr>
        <p:spPr>
          <a:xfrm>
            <a:off x="3596405" y="3793421"/>
            <a:ext cx="4131967" cy="154564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Storage</a:t>
            </a: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F950AD4B-4C4B-DF44-BDC6-7E9AA2C7103D}"/>
              </a:ext>
            </a:extLst>
          </p:cNvPr>
          <p:cNvSpPr txBox="1">
            <a:spLocks/>
          </p:cNvSpPr>
          <p:nvPr/>
        </p:nvSpPr>
        <p:spPr>
          <a:xfrm>
            <a:off x="3799724" y="4243080"/>
            <a:ext cx="1632489" cy="640493"/>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Old version of data region</a:t>
            </a:r>
          </a:p>
        </p:txBody>
      </p:sp>
      <p:sp>
        <p:nvSpPr>
          <p:cNvPr id="15" name="Content Placeholder 2">
            <a:extLst>
              <a:ext uri="{FF2B5EF4-FFF2-40B4-BE49-F238E27FC236}">
                <a16:creationId xmlns:a16="http://schemas.microsoft.com/office/drawing/2014/main" id="{3D904E5C-1989-2B45-AC7F-3164B556F4B8}"/>
              </a:ext>
            </a:extLst>
          </p:cNvPr>
          <p:cNvSpPr txBox="1">
            <a:spLocks/>
          </p:cNvSpPr>
          <p:nvPr/>
        </p:nvSpPr>
        <p:spPr>
          <a:xfrm>
            <a:off x="5929938" y="4243080"/>
            <a:ext cx="1632489" cy="36278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Logs</a:t>
            </a:r>
          </a:p>
        </p:txBody>
      </p:sp>
      <p:cxnSp>
        <p:nvCxnSpPr>
          <p:cNvPr id="16" name="Straight Arrow Connector 15">
            <a:extLst>
              <a:ext uri="{FF2B5EF4-FFF2-40B4-BE49-F238E27FC236}">
                <a16:creationId xmlns:a16="http://schemas.microsoft.com/office/drawing/2014/main" id="{C4ECC769-6020-904C-875A-A795638B64D1}"/>
              </a:ext>
            </a:extLst>
          </p:cNvPr>
          <p:cNvCxnSpPr>
            <a:cxnSpLocks/>
            <a:endCxn id="15" idx="0"/>
          </p:cNvCxnSpPr>
          <p:nvPr/>
        </p:nvCxnSpPr>
        <p:spPr>
          <a:xfrm>
            <a:off x="6746183" y="2681069"/>
            <a:ext cx="0" cy="1562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5CDFFC-4623-5242-882B-5C5B40B4E5CC}"/>
              </a:ext>
            </a:extLst>
          </p:cNvPr>
          <p:cNvSpPr txBox="1"/>
          <p:nvPr/>
        </p:nvSpPr>
        <p:spPr>
          <a:xfrm>
            <a:off x="5989173" y="3375744"/>
            <a:ext cx="724864" cy="369332"/>
          </a:xfrm>
          <a:prstGeom prst="rect">
            <a:avLst/>
          </a:prstGeom>
          <a:noFill/>
        </p:spPr>
        <p:txBody>
          <a:bodyPr wrap="square">
            <a:spAutoFit/>
          </a:bodyPr>
          <a:lstStyle/>
          <a:p>
            <a:pPr rtl="0">
              <a:spcBef>
                <a:spcPts val="0"/>
              </a:spcBef>
              <a:spcAft>
                <a:spcPts val="0"/>
              </a:spcAft>
            </a:pPr>
            <a:r>
              <a:rPr lang="en-US" b="0" dirty="0">
                <a:solidFill>
                  <a:srgbClr val="000000"/>
                </a:solidFill>
                <a:effectLst/>
              </a:rPr>
              <a:t>Flush</a:t>
            </a:r>
            <a:endParaRPr lang="en-US" b="0" dirty="0">
              <a:effectLst/>
            </a:endParaRPr>
          </a:p>
        </p:txBody>
      </p:sp>
      <p:cxnSp>
        <p:nvCxnSpPr>
          <p:cNvPr id="20" name="Straight Arrow Connector 19">
            <a:extLst>
              <a:ext uri="{FF2B5EF4-FFF2-40B4-BE49-F238E27FC236}">
                <a16:creationId xmlns:a16="http://schemas.microsoft.com/office/drawing/2014/main" id="{BB0DA313-589A-F743-949E-911670D877B4}"/>
              </a:ext>
            </a:extLst>
          </p:cNvPr>
          <p:cNvCxnSpPr>
            <a:cxnSpLocks/>
            <a:stCxn id="15" idx="0"/>
          </p:cNvCxnSpPr>
          <p:nvPr/>
        </p:nvCxnSpPr>
        <p:spPr>
          <a:xfrm flipH="1" flipV="1">
            <a:off x="4849707" y="2681069"/>
            <a:ext cx="1896476" cy="1562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FFA95F-8DCB-F348-8F12-2FB2C5328BFD}"/>
              </a:ext>
            </a:extLst>
          </p:cNvPr>
          <p:cNvCxnSpPr>
            <a:cxnSpLocks/>
          </p:cNvCxnSpPr>
          <p:nvPr/>
        </p:nvCxnSpPr>
        <p:spPr>
          <a:xfrm flipV="1">
            <a:off x="4849707" y="2681069"/>
            <a:ext cx="0" cy="1562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52C25FB0-D758-CC48-AB5E-CD08DC873678}"/>
              </a:ext>
            </a:extLst>
          </p:cNvPr>
          <p:cNvSpPr txBox="1">
            <a:spLocks/>
          </p:cNvSpPr>
          <p:nvPr/>
        </p:nvSpPr>
        <p:spPr>
          <a:xfrm>
            <a:off x="3799724" y="2322461"/>
            <a:ext cx="1524116" cy="365125"/>
          </a:xfrm>
          <a:prstGeom prst="rect">
            <a:avLst/>
          </a:prstGeom>
          <a:solidFill>
            <a:schemeClr val="accent2">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Old version</a:t>
            </a:r>
          </a:p>
        </p:txBody>
      </p:sp>
      <p:sp>
        <p:nvSpPr>
          <p:cNvPr id="28" name="TextBox 27">
            <a:extLst>
              <a:ext uri="{FF2B5EF4-FFF2-40B4-BE49-F238E27FC236}">
                <a16:creationId xmlns:a16="http://schemas.microsoft.com/office/drawing/2014/main" id="{7373E3F3-AC9E-404C-B9CC-F52E94CEBD50}"/>
              </a:ext>
            </a:extLst>
          </p:cNvPr>
          <p:cNvSpPr txBox="1"/>
          <p:nvPr/>
        </p:nvSpPr>
        <p:spPr>
          <a:xfrm>
            <a:off x="4933957" y="3370482"/>
            <a:ext cx="813689" cy="369332"/>
          </a:xfrm>
          <a:prstGeom prst="rect">
            <a:avLst/>
          </a:prstGeom>
          <a:noFill/>
        </p:spPr>
        <p:txBody>
          <a:bodyPr wrap="square">
            <a:spAutoFit/>
          </a:bodyPr>
          <a:lstStyle/>
          <a:p>
            <a:pPr rtl="0">
              <a:spcBef>
                <a:spcPts val="0"/>
              </a:spcBef>
              <a:spcAft>
                <a:spcPts val="0"/>
              </a:spcAft>
            </a:pPr>
            <a:r>
              <a:rPr lang="en-US" dirty="0">
                <a:solidFill>
                  <a:srgbClr val="000000"/>
                </a:solidFill>
              </a:rPr>
              <a:t>Replay</a:t>
            </a:r>
            <a:endParaRPr lang="en-US" b="0" dirty="0">
              <a:effectLst/>
            </a:endParaRPr>
          </a:p>
        </p:txBody>
      </p:sp>
    </p:spTree>
    <p:extLst>
      <p:ext uri="{BB962C8B-B14F-4D97-AF65-F5344CB8AC3E}">
        <p14:creationId xmlns:p14="http://schemas.microsoft.com/office/powerpoint/2010/main" val="319663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3" presetClass="exit" presetSubtype="10" fill="hold" nodeType="withEffect">
                                  <p:stCondLst>
                                    <p:cond delay="0"/>
                                  </p:stCondLst>
                                  <p:childTnLst>
                                    <p:animEffect transition="out" filter="blinds(horizontal)">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3" presetClass="exit" presetSubtype="10" fill="hold" grpId="1" nodeType="withEffect">
                                  <p:stCondLst>
                                    <p:cond delay="0"/>
                                  </p:stCondLst>
                                  <p:childTnLst>
                                    <p:animEffect transition="out" filter="blinds(horizontal)">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P spid="12" grpId="1"/>
      <p:bldP spid="19" grpId="0"/>
      <p:bldP spid="19" grpId="1"/>
      <p:bldP spid="27" grpId="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31AF-5D3D-48D2-93B4-F60A80E36343}"/>
              </a:ext>
            </a:extLst>
          </p:cNvPr>
          <p:cNvSpPr>
            <a:spLocks noGrp="1"/>
          </p:cNvSpPr>
          <p:nvPr>
            <p:ph type="ctrTitle"/>
          </p:nvPr>
        </p:nvSpPr>
        <p:spPr>
          <a:xfrm>
            <a:off x="1524000" y="1122363"/>
            <a:ext cx="9144000" cy="1927603"/>
          </a:xfrm>
        </p:spPr>
        <p:txBody>
          <a:bodyPr>
            <a:noAutofit/>
          </a:bodyPr>
          <a:lstStyle/>
          <a:p>
            <a:r>
              <a:rPr lang="en-US" altLang="zh-CN" sz="3600" dirty="0">
                <a:latin typeface="Times New Roman" panose="02020603050405020304" pitchFamily="18" charset="0"/>
                <a:cs typeface="Times New Roman" panose="02020603050405020304" pitchFamily="18" charset="0"/>
              </a:rPr>
              <a:t>MERR: Improving Security of Persistent Memory Objects via Efficient </a:t>
            </a:r>
            <a:r>
              <a:rPr lang="en-US" altLang="zh-CN" sz="3600" u="sng" dirty="0">
                <a:latin typeface="Times New Roman" panose="02020603050405020304" pitchFamily="18" charset="0"/>
                <a:cs typeface="Times New Roman" panose="02020603050405020304" pitchFamily="18" charset="0"/>
              </a:rPr>
              <a:t>M</a:t>
            </a:r>
            <a:r>
              <a:rPr lang="en-US" altLang="zh-CN" sz="3600" dirty="0">
                <a:latin typeface="Times New Roman" panose="02020603050405020304" pitchFamily="18" charset="0"/>
                <a:cs typeface="Times New Roman" panose="02020603050405020304" pitchFamily="18" charset="0"/>
              </a:rPr>
              <a:t>emory </a:t>
            </a:r>
            <a:r>
              <a:rPr lang="en-US" altLang="zh-CN" sz="3600" u="sng">
                <a:latin typeface="Times New Roman" panose="02020603050405020304" pitchFamily="18" charset="0"/>
                <a:cs typeface="Times New Roman" panose="02020603050405020304" pitchFamily="18" charset="0"/>
              </a:rPr>
              <a:t>E</a:t>
            </a:r>
            <a:r>
              <a:rPr lang="en-US" altLang="zh-CN" sz="3600">
                <a:latin typeface="Times New Roman" panose="02020603050405020304" pitchFamily="18" charset="0"/>
                <a:cs typeface="Times New Roman" panose="02020603050405020304" pitchFamily="18" charset="0"/>
              </a:rPr>
              <a:t>xposure </a:t>
            </a:r>
            <a:r>
              <a:rPr lang="en-US" altLang="zh-CN" sz="3600" u="sng">
                <a:latin typeface="Times New Roman" panose="02020603050405020304" pitchFamily="18" charset="0"/>
                <a:cs typeface="Times New Roman" panose="02020603050405020304" pitchFamily="18" charset="0"/>
              </a:rPr>
              <a:t>R</a:t>
            </a:r>
            <a:r>
              <a:rPr lang="en-US" altLang="zh-CN" sz="3600">
                <a:latin typeface="Times New Roman" panose="02020603050405020304" pitchFamily="18" charset="0"/>
                <a:cs typeface="Times New Roman" panose="02020603050405020304" pitchFamily="18" charset="0"/>
              </a:rPr>
              <a:t>eduction </a:t>
            </a:r>
            <a:r>
              <a:rPr lang="en-US" altLang="zh-CN" sz="3600" dirty="0">
                <a:latin typeface="Times New Roman" panose="02020603050405020304" pitchFamily="18" charset="0"/>
                <a:cs typeface="Times New Roman" panose="02020603050405020304" pitchFamily="18" charset="0"/>
              </a:rPr>
              <a:t>and </a:t>
            </a:r>
            <a:r>
              <a:rPr lang="en-US" altLang="zh-CN" sz="3600" u="sng" dirty="0">
                <a:latin typeface="Times New Roman" panose="02020603050405020304" pitchFamily="18" charset="0"/>
                <a:cs typeface="Times New Roman" panose="02020603050405020304" pitchFamily="18" charset="0"/>
              </a:rPr>
              <a:t>R</a:t>
            </a:r>
            <a:r>
              <a:rPr lang="en-US" altLang="zh-CN" sz="3600" dirty="0">
                <a:latin typeface="Times New Roman" panose="02020603050405020304" pitchFamily="18" charset="0"/>
                <a:cs typeface="Times New Roman" panose="02020603050405020304" pitchFamily="18" charset="0"/>
              </a:rPr>
              <a:t>andomization</a:t>
            </a:r>
            <a:endParaRPr lang="zh-CN" altLang="en-US" sz="3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EF36505-C640-4211-B77F-6E946D5A8E1B}"/>
              </a:ext>
            </a:extLst>
          </p:cNvPr>
          <p:cNvSpPr>
            <a:spLocks noGrp="1"/>
          </p:cNvSpPr>
          <p:nvPr>
            <p:ph type="subTitle" idx="1"/>
          </p:nvPr>
        </p:nvSpPr>
        <p:spPr>
          <a:xfrm>
            <a:off x="1524000" y="3602038"/>
            <a:ext cx="9144000" cy="503913"/>
          </a:xfrm>
        </p:spPr>
        <p:txBody>
          <a:bodyPr/>
          <a:lstStyle/>
          <a:p>
            <a:r>
              <a:rPr lang="en-US" altLang="zh-CN" b="1" dirty="0">
                <a:latin typeface="Times New Roman" panose="02020603050405020304" pitchFamily="18" charset="0"/>
                <a:cs typeface="Times New Roman" panose="02020603050405020304" pitchFamily="18" charset="0"/>
              </a:rPr>
              <a:t>Yuanchao Xu</a:t>
            </a:r>
            <a:r>
              <a:rPr lang="en-US" altLang="zh-CN" dirty="0">
                <a:latin typeface="Times New Roman" panose="02020603050405020304" pitchFamily="18" charset="0"/>
                <a:cs typeface="Times New Roman" panose="02020603050405020304" pitchFamily="18" charset="0"/>
              </a:rPr>
              <a:t>, Yan </a:t>
            </a:r>
            <a:r>
              <a:rPr lang="en-US" altLang="zh-CN" dirty="0" err="1">
                <a:latin typeface="Times New Roman" panose="02020603050405020304" pitchFamily="18" charset="0"/>
                <a:cs typeface="Times New Roman" panose="02020603050405020304" pitchFamily="18" charset="0"/>
              </a:rPr>
              <a:t>Solihin</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Xipeng</a:t>
            </a:r>
            <a:r>
              <a:rPr lang="en-US" altLang="zh-CN" dirty="0">
                <a:latin typeface="Times New Roman" panose="02020603050405020304" pitchFamily="18" charset="0"/>
                <a:cs typeface="Times New Roman" panose="02020603050405020304" pitchFamily="18" charset="0"/>
              </a:rPr>
              <a:t> Shen</a:t>
            </a:r>
            <a:endParaRPr lang="zh-CN" alt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80DF0A1C-AB6F-4728-8B4A-5D00BBDF97D8}"/>
              </a:ext>
            </a:extLst>
          </p:cNvPr>
          <p:cNvSpPr>
            <a:spLocks noGrp="1"/>
          </p:cNvSpPr>
          <p:nvPr>
            <p:ph type="sldNum" sz="quarter" idx="12"/>
          </p:nvPr>
        </p:nvSpPr>
        <p:spPr/>
        <p:txBody>
          <a:bodyPr>
            <a:normAutofit/>
          </a:bodyPr>
          <a:lstStyle/>
          <a:p>
            <a:fld id="{1FF6B7B6-595F-408B-AA88-41FA1CB51C2E}" type="slidenum">
              <a:rPr lang="zh-CN" altLang="en-US" smtClean="0"/>
              <a:t>7</a:t>
            </a:fld>
            <a:endParaRPr lang="zh-CN" altLang="en-US"/>
          </a:p>
        </p:txBody>
      </p:sp>
      <p:pic>
        <p:nvPicPr>
          <p:cNvPr id="5" name="Picture 4" descr="A close up of a logo&#10;&#10;Description automatically generated">
            <a:extLst>
              <a:ext uri="{FF2B5EF4-FFF2-40B4-BE49-F238E27FC236}">
                <a16:creationId xmlns:a16="http://schemas.microsoft.com/office/drawing/2014/main" id="{CAE80CD4-E8CE-41D7-A43D-FE5173D1C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882" y="4687018"/>
            <a:ext cx="4188029" cy="1000223"/>
          </a:xfrm>
          <a:prstGeom prst="rect">
            <a:avLst/>
          </a:prstGeom>
        </p:spPr>
      </p:pic>
      <p:pic>
        <p:nvPicPr>
          <p:cNvPr id="7" name="Picture 6" descr="A picture containing drawing, stop, sign, red&#10;&#10;Description automatically generated">
            <a:extLst>
              <a:ext uri="{FF2B5EF4-FFF2-40B4-BE49-F238E27FC236}">
                <a16:creationId xmlns:a16="http://schemas.microsoft.com/office/drawing/2014/main" id="{75D1EB38-E187-467D-B8F2-FE7D461CD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4042" y="4687018"/>
            <a:ext cx="2279475" cy="1097525"/>
          </a:xfrm>
          <a:prstGeom prst="rect">
            <a:avLst/>
          </a:prstGeom>
        </p:spPr>
      </p:pic>
      <p:sp>
        <p:nvSpPr>
          <p:cNvPr id="9" name="Content Placeholder 2">
            <a:extLst>
              <a:ext uri="{FF2B5EF4-FFF2-40B4-BE49-F238E27FC236}">
                <a16:creationId xmlns:a16="http://schemas.microsoft.com/office/drawing/2014/main" id="{CF6A7716-59E0-D046-BA00-FD2400FE9A26}"/>
              </a:ext>
            </a:extLst>
          </p:cNvPr>
          <p:cNvSpPr txBox="1">
            <a:spLocks/>
          </p:cNvSpPr>
          <p:nvPr/>
        </p:nvSpPr>
        <p:spPr>
          <a:xfrm>
            <a:off x="5172002" y="6319836"/>
            <a:ext cx="1622497"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ASPLOS 2020</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1708979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7">
            <a:extLst>
              <a:ext uri="{FF2B5EF4-FFF2-40B4-BE49-F238E27FC236}">
                <a16:creationId xmlns:a16="http://schemas.microsoft.com/office/drawing/2014/main" id="{AE646EC8-83B1-7F46-9904-3F4E055C3C78}"/>
              </a:ext>
            </a:extLst>
          </p:cNvPr>
          <p:cNvSpPr/>
          <p:nvPr/>
        </p:nvSpPr>
        <p:spPr>
          <a:xfrm>
            <a:off x="4665345" y="3583094"/>
            <a:ext cx="2621507" cy="2296160"/>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Times New Roman" panose="02020603050405020304" pitchFamily="18" charset="0"/>
              <a:cs typeface="Times New Roman" panose="02020603050405020304" pitchFamily="18" charset="0"/>
            </a:endParaRPr>
          </a:p>
          <a:p>
            <a:pPr algn="ctr"/>
            <a:endParaRPr lang="en-US" altLang="zh-CN" sz="2400" dirty="0">
              <a:latin typeface="Times New Roman" panose="02020603050405020304" pitchFamily="18" charset="0"/>
              <a:cs typeface="Times New Roman" panose="02020603050405020304" pitchFamily="18" charset="0"/>
            </a:endParaRPr>
          </a:p>
          <a:p>
            <a:pPr algn="ctr"/>
            <a:r>
              <a:rPr lang="en-US" altLang="zh-CN" sz="2400" dirty="0" err="1">
                <a:latin typeface="Times New Roman" panose="02020603050405020304" pitchFamily="18" charset="0"/>
                <a:cs typeface="Times New Roman" panose="02020603050405020304" pitchFamily="18" charset="0"/>
              </a:rPr>
              <a:t>SoftPM</a:t>
            </a:r>
            <a:r>
              <a:rPr lang="en-US" altLang="zh-CN" sz="2400" dirty="0">
                <a:latin typeface="Times New Roman" panose="02020603050405020304" pitchFamily="18" charset="0"/>
                <a:cs typeface="Times New Roman" panose="02020603050405020304" pitchFamily="18" charset="0"/>
              </a:rPr>
              <a:t> system</a:t>
            </a:r>
          </a:p>
          <a:p>
            <a:pPr algn="ctr"/>
            <a:endParaRPr lang="en-US" altLang="zh-CN" sz="2400" dirty="0">
              <a:latin typeface="Times New Roman" panose="02020603050405020304" pitchFamily="18" charset="0"/>
              <a:cs typeface="Times New Roman" panose="02020603050405020304" pitchFamily="18" charset="0"/>
            </a:endParaRPr>
          </a:p>
          <a:p>
            <a:pPr algn="ctr"/>
            <a:endParaRPr lang="en-US" altLang="zh-CN" sz="2400" dirty="0">
              <a:latin typeface="Times New Roman" panose="02020603050405020304" pitchFamily="18" charset="0"/>
              <a:cs typeface="Times New Roman" panose="02020603050405020304" pitchFamily="18" charset="0"/>
            </a:endParaRPr>
          </a:p>
          <a:p>
            <a:pPr algn="ctr"/>
            <a:endParaRPr lang="en-US" altLang="zh-CN" sz="2400" dirty="0">
              <a:latin typeface="Times New Roman" panose="02020603050405020304" pitchFamily="18" charset="0"/>
              <a:cs typeface="Times New Roman" panose="02020603050405020304" pitchFamily="18" charset="0"/>
            </a:endParaRPr>
          </a:p>
          <a:p>
            <a:pPr algn="ctr"/>
            <a:endParaRPr lang="en-US" altLang="zh-C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B75BF72-7497-7E48-8AD7-853BBE8300F1}"/>
              </a:ext>
            </a:extLst>
          </p:cNvPr>
          <p:cNvSpPr>
            <a:spLocks noGrp="1"/>
          </p:cNvSpPr>
          <p:nvPr>
            <p:ph type="sldNum" sz="quarter" idx="12"/>
          </p:nvPr>
        </p:nvSpPr>
        <p:spPr/>
        <p:txBody>
          <a:bodyPr/>
          <a:lstStyle/>
          <a:p>
            <a:fld id="{A88F1DB0-8B43-D941-A153-7F9DB752BDF8}" type="slidenum">
              <a:rPr lang="en-CN" smtClean="0"/>
              <a:t>70</a:t>
            </a:fld>
            <a:endParaRPr lang="en-CN"/>
          </a:p>
        </p:txBody>
      </p:sp>
      <p:sp>
        <p:nvSpPr>
          <p:cNvPr id="5" name="Title 1">
            <a:extLst>
              <a:ext uri="{FF2B5EF4-FFF2-40B4-BE49-F238E27FC236}">
                <a16:creationId xmlns:a16="http://schemas.microsoft.com/office/drawing/2014/main" id="{6BC6548E-D8F4-FA47-AFD9-54709B5289DA}"/>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Software Persistent Memory Methodology</a:t>
            </a:r>
            <a:endParaRPr lang="zh-CN" altLang="en-US" sz="3600" dirty="0">
              <a:latin typeface="Rockwell" panose="02060603020205020403"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073CB4AA-D329-5347-B6A9-887D76FD29CD}"/>
              </a:ext>
            </a:extLst>
          </p:cNvPr>
          <p:cNvSpPr txBox="1">
            <a:spLocks/>
          </p:cNvSpPr>
          <p:nvPr/>
        </p:nvSpPr>
        <p:spPr>
          <a:xfrm>
            <a:off x="5314331" y="4636469"/>
            <a:ext cx="1462319" cy="365125"/>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NV-DRAM </a:t>
            </a:r>
          </a:p>
        </p:txBody>
      </p:sp>
      <p:sp>
        <p:nvSpPr>
          <p:cNvPr id="19" name="Content Placeholder 2">
            <a:extLst>
              <a:ext uri="{FF2B5EF4-FFF2-40B4-BE49-F238E27FC236}">
                <a16:creationId xmlns:a16="http://schemas.microsoft.com/office/drawing/2014/main" id="{5CDFBD74-EB6F-B64D-8094-43B22E8CB927}"/>
              </a:ext>
            </a:extLst>
          </p:cNvPr>
          <p:cNvSpPr txBox="1">
            <a:spLocks/>
          </p:cNvSpPr>
          <p:nvPr/>
        </p:nvSpPr>
        <p:spPr>
          <a:xfrm>
            <a:off x="5314331" y="5398728"/>
            <a:ext cx="1462319" cy="365125"/>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Storage </a:t>
            </a:r>
          </a:p>
        </p:txBody>
      </p:sp>
      <p:cxnSp>
        <p:nvCxnSpPr>
          <p:cNvPr id="20" name="Straight Arrow Connector 19">
            <a:extLst>
              <a:ext uri="{FF2B5EF4-FFF2-40B4-BE49-F238E27FC236}">
                <a16:creationId xmlns:a16="http://schemas.microsoft.com/office/drawing/2014/main" id="{C8687604-6232-1A4F-B5EE-2792CE8F8742}"/>
              </a:ext>
            </a:extLst>
          </p:cNvPr>
          <p:cNvCxnSpPr>
            <a:cxnSpLocks/>
          </p:cNvCxnSpPr>
          <p:nvPr/>
        </p:nvCxnSpPr>
        <p:spPr>
          <a:xfrm>
            <a:off x="5976099" y="5019040"/>
            <a:ext cx="0" cy="37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7">
            <a:extLst>
              <a:ext uri="{FF2B5EF4-FFF2-40B4-BE49-F238E27FC236}">
                <a16:creationId xmlns:a16="http://schemas.microsoft.com/office/drawing/2014/main" id="{7C1A24B5-A079-4942-9A3B-1CF388FD593E}"/>
              </a:ext>
            </a:extLst>
          </p:cNvPr>
          <p:cNvSpPr/>
          <p:nvPr/>
        </p:nvSpPr>
        <p:spPr>
          <a:xfrm>
            <a:off x="765153" y="2234490"/>
            <a:ext cx="2242208" cy="585045"/>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Applications</a:t>
            </a:r>
          </a:p>
        </p:txBody>
      </p:sp>
      <p:cxnSp>
        <p:nvCxnSpPr>
          <p:cNvPr id="25" name="Straight Arrow Connector 24">
            <a:extLst>
              <a:ext uri="{FF2B5EF4-FFF2-40B4-BE49-F238E27FC236}">
                <a16:creationId xmlns:a16="http://schemas.microsoft.com/office/drawing/2014/main" id="{5AAD2889-A0F3-7542-AEBF-5A894B00312E}"/>
              </a:ext>
            </a:extLst>
          </p:cNvPr>
          <p:cNvCxnSpPr>
            <a:cxnSpLocks/>
            <a:stCxn id="24" idx="3"/>
          </p:cNvCxnSpPr>
          <p:nvPr/>
        </p:nvCxnSpPr>
        <p:spPr>
          <a:xfrm>
            <a:off x="3007361" y="2527013"/>
            <a:ext cx="1022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7">
            <a:extLst>
              <a:ext uri="{FF2B5EF4-FFF2-40B4-BE49-F238E27FC236}">
                <a16:creationId xmlns:a16="http://schemas.microsoft.com/office/drawing/2014/main" id="{6ECBE247-9799-784A-BC21-1A0E71198BEC}"/>
              </a:ext>
            </a:extLst>
          </p:cNvPr>
          <p:cNvSpPr/>
          <p:nvPr/>
        </p:nvSpPr>
        <p:spPr>
          <a:xfrm>
            <a:off x="4077781" y="2232080"/>
            <a:ext cx="3948619" cy="58504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Dominate Persistence Models</a:t>
            </a:r>
          </a:p>
        </p:txBody>
      </p:sp>
      <p:cxnSp>
        <p:nvCxnSpPr>
          <p:cNvPr id="33" name="Straight Arrow Connector 32">
            <a:extLst>
              <a:ext uri="{FF2B5EF4-FFF2-40B4-BE49-F238E27FC236}">
                <a16:creationId xmlns:a16="http://schemas.microsoft.com/office/drawing/2014/main" id="{B910CC35-56FB-714B-896A-7138362DAC52}"/>
              </a:ext>
            </a:extLst>
          </p:cNvPr>
          <p:cNvCxnSpPr>
            <a:cxnSpLocks/>
          </p:cNvCxnSpPr>
          <p:nvPr/>
        </p:nvCxnSpPr>
        <p:spPr>
          <a:xfrm>
            <a:off x="6039912" y="2834572"/>
            <a:ext cx="0" cy="84519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6CD30C8A-F721-E847-921F-F04B89C9DF04}"/>
              </a:ext>
            </a:extLst>
          </p:cNvPr>
          <p:cNvSpPr txBox="1">
            <a:spLocks/>
          </p:cNvSpPr>
          <p:nvPr/>
        </p:nvSpPr>
        <p:spPr>
          <a:xfrm>
            <a:off x="5300134" y="3679765"/>
            <a:ext cx="1462319" cy="365125"/>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Interfaces</a:t>
            </a:r>
          </a:p>
        </p:txBody>
      </p:sp>
    </p:spTree>
    <p:extLst>
      <p:ext uri="{BB962C8B-B14F-4D97-AF65-F5344CB8AC3E}">
        <p14:creationId xmlns:p14="http://schemas.microsoft.com/office/powerpoint/2010/main" val="189453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animBg="1"/>
      <p:bldP spid="19" grpId="0" animBg="1"/>
      <p:bldP spid="24" grpId="0" animBg="1"/>
      <p:bldP spid="28" grpId="0" animBg="1"/>
      <p:bldP spid="3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CD2F-D553-2E41-84E1-063BFD442016}"/>
              </a:ext>
            </a:extLst>
          </p:cNvPr>
          <p:cNvSpPr>
            <a:spLocks noGrp="1"/>
          </p:cNvSpPr>
          <p:nvPr>
            <p:ph type="title"/>
          </p:nvPr>
        </p:nvSpPr>
        <p:spPr/>
        <p:txBody>
          <a:bodyPr>
            <a:normAutofit/>
          </a:bodyPr>
          <a:lstStyle/>
          <a:p>
            <a:r>
              <a:rPr lang="en-US" altLang="zh-CN" sz="3600" dirty="0">
                <a:latin typeface="Rockwell" panose="02060603020205020403" pitchFamily="18" charset="0"/>
                <a:cs typeface="Times New Roman" panose="02020603050405020304" pitchFamily="18" charset="0"/>
              </a:rPr>
              <a:t>Agenda</a:t>
            </a:r>
            <a:endParaRPr lang="zh-CN" altLang="en-US" sz="3600" dirty="0">
              <a:latin typeface="Rockwell" panose="02060603020205020403"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99B0406-4D25-9140-BBDC-D84432BA799C}"/>
              </a:ext>
            </a:extLst>
          </p:cNvPr>
          <p:cNvSpPr>
            <a:spLocks noGrp="1"/>
          </p:cNvSpPr>
          <p:nvPr>
            <p:ph idx="1"/>
          </p:nvPr>
        </p:nvSpPr>
        <p:spPr/>
        <p:txBody>
          <a:bodyPr/>
          <a:lstStyle/>
          <a:p>
            <a:r>
              <a:rPr lang="en-CN" dirty="0">
                <a:solidFill>
                  <a:schemeClr val="bg2">
                    <a:lumMod val="75000"/>
                  </a:schemeClr>
                </a:solidFill>
              </a:rPr>
              <a:t>Motivation</a:t>
            </a:r>
          </a:p>
          <a:p>
            <a:r>
              <a:rPr lang="en-CN" dirty="0"/>
              <a:t>Application persistence models</a:t>
            </a:r>
          </a:p>
          <a:p>
            <a:r>
              <a:rPr lang="en-CN" dirty="0"/>
              <a:t>SoftPM design and implementation</a:t>
            </a:r>
          </a:p>
          <a:p>
            <a:r>
              <a:rPr lang="en-CN" dirty="0"/>
              <a:t>Multiple versions of Redis</a:t>
            </a:r>
          </a:p>
          <a:p>
            <a:r>
              <a:rPr lang="en-CN" dirty="0"/>
              <a:t>Evaluation</a:t>
            </a:r>
          </a:p>
        </p:txBody>
      </p:sp>
      <p:sp>
        <p:nvSpPr>
          <p:cNvPr id="4" name="Slide Number Placeholder 3">
            <a:extLst>
              <a:ext uri="{FF2B5EF4-FFF2-40B4-BE49-F238E27FC236}">
                <a16:creationId xmlns:a16="http://schemas.microsoft.com/office/drawing/2014/main" id="{228FFD6B-1488-274C-9190-B3F36DB5424E}"/>
              </a:ext>
            </a:extLst>
          </p:cNvPr>
          <p:cNvSpPr>
            <a:spLocks noGrp="1"/>
          </p:cNvSpPr>
          <p:nvPr>
            <p:ph type="sldNum" sz="quarter" idx="12"/>
          </p:nvPr>
        </p:nvSpPr>
        <p:spPr/>
        <p:txBody>
          <a:bodyPr/>
          <a:lstStyle/>
          <a:p>
            <a:fld id="{A88F1DB0-8B43-D941-A153-7F9DB752BDF8}" type="slidenum">
              <a:rPr lang="en-CN" smtClean="0"/>
              <a:t>71</a:t>
            </a:fld>
            <a:endParaRPr lang="en-CN"/>
          </a:p>
        </p:txBody>
      </p:sp>
    </p:spTree>
    <p:extLst>
      <p:ext uri="{BB962C8B-B14F-4D97-AF65-F5344CB8AC3E}">
        <p14:creationId xmlns:p14="http://schemas.microsoft.com/office/powerpoint/2010/main" val="42277060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AAFC28-5B03-E04E-A3B3-7B65FA4E1080}"/>
              </a:ext>
            </a:extLst>
          </p:cNvPr>
          <p:cNvSpPr>
            <a:spLocks noGrp="1"/>
          </p:cNvSpPr>
          <p:nvPr>
            <p:ph type="sldNum" sz="quarter" idx="12"/>
          </p:nvPr>
        </p:nvSpPr>
        <p:spPr/>
        <p:txBody>
          <a:bodyPr/>
          <a:lstStyle/>
          <a:p>
            <a:fld id="{A88F1DB0-8B43-D941-A153-7F9DB752BDF8}" type="slidenum">
              <a:rPr lang="en-CN" smtClean="0"/>
              <a:t>72</a:t>
            </a:fld>
            <a:endParaRPr lang="en-CN"/>
          </a:p>
        </p:txBody>
      </p:sp>
      <p:sp>
        <p:nvSpPr>
          <p:cNvPr id="20" name="Title 1">
            <a:extLst>
              <a:ext uri="{FF2B5EF4-FFF2-40B4-BE49-F238E27FC236}">
                <a16:creationId xmlns:a16="http://schemas.microsoft.com/office/drawing/2014/main" id="{50765CA7-8E85-DF45-AF3C-81F40A27D33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Persistence Models</a:t>
            </a:r>
            <a:endParaRPr lang="zh-CN" altLang="en-US" sz="3600" dirty="0">
              <a:latin typeface="Rockwell" panose="02060603020205020403"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2FE8695D-B00D-C54A-92CD-F5A6F15C67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8" r="5339"/>
          <a:stretch/>
        </p:blipFill>
        <p:spPr bwMode="auto">
          <a:xfrm>
            <a:off x="934872" y="5176690"/>
            <a:ext cx="2429301" cy="9906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9B99ACB-809C-E445-8638-5E21C8872F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128" b="6542"/>
          <a:stretch/>
        </p:blipFill>
        <p:spPr bwMode="auto">
          <a:xfrm>
            <a:off x="3915995" y="1636452"/>
            <a:ext cx="2757584" cy="3585095"/>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2">
            <a:extLst>
              <a:ext uri="{FF2B5EF4-FFF2-40B4-BE49-F238E27FC236}">
                <a16:creationId xmlns:a16="http://schemas.microsoft.com/office/drawing/2014/main" id="{EBF17DA1-4B0F-1A41-BF3F-D4A33FDECB94}"/>
              </a:ext>
            </a:extLst>
          </p:cNvPr>
          <p:cNvSpPr txBox="1">
            <a:spLocks/>
          </p:cNvSpPr>
          <p:nvPr/>
        </p:nvSpPr>
        <p:spPr>
          <a:xfrm>
            <a:off x="223521" y="1561700"/>
            <a:ext cx="3461375" cy="1072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Times New Roman" panose="02020603050405020304" pitchFamily="18" charset="0"/>
                <a:cs typeface="Times New Roman" panose="02020603050405020304" pitchFamily="18" charset="0"/>
              </a:rPr>
              <a:t>Static</a:t>
            </a:r>
            <a:r>
              <a:rPr lang="en-US" altLang="zh-CN"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Applications fully manage the fixed-size region</a:t>
            </a:r>
          </a:p>
        </p:txBody>
      </p:sp>
      <p:sp>
        <p:nvSpPr>
          <p:cNvPr id="29" name="Content Placeholder 2">
            <a:extLst>
              <a:ext uri="{FF2B5EF4-FFF2-40B4-BE49-F238E27FC236}">
                <a16:creationId xmlns:a16="http://schemas.microsoft.com/office/drawing/2014/main" id="{294FF3F9-1E60-8449-B885-075FE28EA982}"/>
              </a:ext>
            </a:extLst>
          </p:cNvPr>
          <p:cNvSpPr txBox="1">
            <a:spLocks/>
          </p:cNvSpPr>
          <p:nvPr/>
        </p:nvSpPr>
        <p:spPr>
          <a:xfrm>
            <a:off x="223520" y="2744506"/>
            <a:ext cx="3461375" cy="10723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Times New Roman" panose="02020603050405020304" pitchFamily="18" charset="0"/>
                <a:cs typeface="Times New Roman" panose="02020603050405020304" pitchFamily="18" charset="0"/>
              </a:rPr>
              <a:t>Append-only</a:t>
            </a:r>
            <a:r>
              <a:rPr lang="en-US" altLang="zh-CN" sz="2000" dirty="0">
                <a:latin typeface="Times New Roman" panose="02020603050405020304" pitchFamily="18" charset="0"/>
                <a:cs typeface="Times New Roman" panose="02020603050405020304" pitchFamily="18" charset="0"/>
              </a:rPr>
              <a:t>:</a:t>
            </a:r>
          </a:p>
          <a:p>
            <a:pPr marL="0" indent="0">
              <a:buNone/>
            </a:pPr>
            <a:r>
              <a:rPr lang="en-US" altLang="zh-CN" sz="2000" dirty="0">
                <a:latin typeface="Times New Roman" panose="02020603050405020304" pitchFamily="18" charset="0"/>
                <a:cs typeface="Times New Roman" panose="02020603050405020304" pitchFamily="18" charset="0"/>
              </a:rPr>
              <a:t>Applications consistently append logs to the in-memory region</a:t>
            </a:r>
          </a:p>
        </p:txBody>
      </p:sp>
      <p:sp>
        <p:nvSpPr>
          <p:cNvPr id="31" name="TextBox 30">
            <a:extLst>
              <a:ext uri="{FF2B5EF4-FFF2-40B4-BE49-F238E27FC236}">
                <a16:creationId xmlns:a16="http://schemas.microsoft.com/office/drawing/2014/main" id="{5385D791-030B-C741-8D43-9907476F5239}"/>
              </a:ext>
            </a:extLst>
          </p:cNvPr>
          <p:cNvSpPr txBox="1"/>
          <p:nvPr/>
        </p:nvSpPr>
        <p:spPr>
          <a:xfrm>
            <a:off x="223520" y="4020239"/>
            <a:ext cx="3461375" cy="1015663"/>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Large in-memory persistence</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Data flushed from cache to memory is persistent</a:t>
            </a:r>
          </a:p>
        </p:txBody>
      </p:sp>
      <p:pic>
        <p:nvPicPr>
          <p:cNvPr id="32" name="Picture 2">
            <a:extLst>
              <a:ext uri="{FF2B5EF4-FFF2-40B4-BE49-F238E27FC236}">
                <a16:creationId xmlns:a16="http://schemas.microsoft.com/office/drawing/2014/main" id="{81399CCF-EE09-BE42-AFC9-94F6EBF24C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433" r="31469" b="6739"/>
          <a:stretch/>
        </p:blipFill>
        <p:spPr bwMode="auto">
          <a:xfrm>
            <a:off x="6904678" y="1636452"/>
            <a:ext cx="2050229" cy="358509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71F4E873-A1EE-D541-B2DF-14DD00939C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695" t="23512" b="6283"/>
          <a:stretch/>
        </p:blipFill>
        <p:spPr bwMode="auto">
          <a:xfrm>
            <a:off x="9187275" y="1640007"/>
            <a:ext cx="2166525" cy="2831042"/>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a:extLst>
              <a:ext uri="{FF2B5EF4-FFF2-40B4-BE49-F238E27FC236}">
                <a16:creationId xmlns:a16="http://schemas.microsoft.com/office/drawing/2014/main" id="{25121250-F144-2C4B-8143-AD4D017C94D7}"/>
              </a:ext>
            </a:extLst>
          </p:cNvPr>
          <p:cNvSpPr txBox="1">
            <a:spLocks/>
          </p:cNvSpPr>
          <p:nvPr/>
        </p:nvSpPr>
        <p:spPr>
          <a:xfrm>
            <a:off x="4635034" y="5362336"/>
            <a:ext cx="1468613" cy="36512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(a) Static</a:t>
            </a:r>
          </a:p>
        </p:txBody>
      </p:sp>
      <p:sp>
        <p:nvSpPr>
          <p:cNvPr id="35" name="Content Placeholder 2">
            <a:extLst>
              <a:ext uri="{FF2B5EF4-FFF2-40B4-BE49-F238E27FC236}">
                <a16:creationId xmlns:a16="http://schemas.microsoft.com/office/drawing/2014/main" id="{20308CF8-23CD-9B4C-93E5-D848297A6F35}"/>
              </a:ext>
            </a:extLst>
          </p:cNvPr>
          <p:cNvSpPr txBox="1">
            <a:spLocks/>
          </p:cNvSpPr>
          <p:nvPr/>
        </p:nvSpPr>
        <p:spPr>
          <a:xfrm>
            <a:off x="6852222" y="5362336"/>
            <a:ext cx="2155140" cy="36512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(b) Append-only</a:t>
            </a:r>
          </a:p>
        </p:txBody>
      </p:sp>
      <p:sp>
        <p:nvSpPr>
          <p:cNvPr id="36" name="Content Placeholder 2">
            <a:extLst>
              <a:ext uri="{FF2B5EF4-FFF2-40B4-BE49-F238E27FC236}">
                <a16:creationId xmlns:a16="http://schemas.microsoft.com/office/drawing/2014/main" id="{C371D87B-5F09-A64B-9D1E-82BC12C1C320}"/>
              </a:ext>
            </a:extLst>
          </p:cNvPr>
          <p:cNvSpPr txBox="1">
            <a:spLocks/>
          </p:cNvSpPr>
          <p:nvPr/>
        </p:nvSpPr>
        <p:spPr>
          <a:xfrm>
            <a:off x="9244630" y="5362336"/>
            <a:ext cx="2410558" cy="36512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(c) Large in-memory</a:t>
            </a:r>
          </a:p>
        </p:txBody>
      </p:sp>
    </p:spTree>
    <p:extLst>
      <p:ext uri="{BB962C8B-B14F-4D97-AF65-F5344CB8AC3E}">
        <p14:creationId xmlns:p14="http://schemas.microsoft.com/office/powerpoint/2010/main" val="48631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34" grpId="0"/>
      <p:bldP spid="35" grpId="0"/>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AAFC28-5B03-E04E-A3B3-7B65FA4E1080}"/>
              </a:ext>
            </a:extLst>
          </p:cNvPr>
          <p:cNvSpPr>
            <a:spLocks noGrp="1"/>
          </p:cNvSpPr>
          <p:nvPr>
            <p:ph type="sldNum" sz="quarter" idx="12"/>
          </p:nvPr>
        </p:nvSpPr>
        <p:spPr/>
        <p:txBody>
          <a:bodyPr/>
          <a:lstStyle/>
          <a:p>
            <a:fld id="{A88F1DB0-8B43-D941-A153-7F9DB752BDF8}" type="slidenum">
              <a:rPr lang="en-CN" smtClean="0"/>
              <a:t>73</a:t>
            </a:fld>
            <a:endParaRPr lang="en-CN"/>
          </a:p>
        </p:txBody>
      </p:sp>
      <p:sp>
        <p:nvSpPr>
          <p:cNvPr id="20" name="Title 1">
            <a:extLst>
              <a:ext uri="{FF2B5EF4-FFF2-40B4-BE49-F238E27FC236}">
                <a16:creationId xmlns:a16="http://schemas.microsoft.com/office/drawing/2014/main" id="{50765CA7-8E85-DF45-AF3C-81F40A27D33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latin typeface="Rockwell" panose="02060603020205020403" pitchFamily="18" charset="0"/>
                <a:cs typeface="Times New Roman" panose="02020603050405020304" pitchFamily="18" charset="0"/>
              </a:rPr>
              <a:t>SoftPM</a:t>
            </a:r>
            <a:r>
              <a:rPr lang="en-US" altLang="zh-CN" sz="3600" dirty="0">
                <a:latin typeface="Rockwell" panose="02060603020205020403" pitchFamily="18" charset="0"/>
                <a:cs typeface="Times New Roman" panose="02020603050405020304" pitchFamily="18" charset="0"/>
              </a:rPr>
              <a:t> Static</a:t>
            </a:r>
            <a:endParaRPr lang="zh-CN" altLang="en-US" sz="3600" dirty="0">
              <a:latin typeface="Rockwell" panose="02060603020205020403" pitchFamily="18" charset="0"/>
              <a:cs typeface="Times New Roman" panose="02020603050405020304" pitchFamily="18" charset="0"/>
            </a:endParaRPr>
          </a:p>
        </p:txBody>
      </p:sp>
      <p:sp>
        <p:nvSpPr>
          <p:cNvPr id="27" name="Content Placeholder 2">
            <a:extLst>
              <a:ext uri="{FF2B5EF4-FFF2-40B4-BE49-F238E27FC236}">
                <a16:creationId xmlns:a16="http://schemas.microsoft.com/office/drawing/2014/main" id="{8D3E9BDF-01CE-BC42-9E72-8183A986705E}"/>
              </a:ext>
            </a:extLst>
          </p:cNvPr>
          <p:cNvSpPr txBox="1">
            <a:spLocks/>
          </p:cNvSpPr>
          <p:nvPr/>
        </p:nvSpPr>
        <p:spPr>
          <a:xfrm>
            <a:off x="223521" y="1561700"/>
            <a:ext cx="4376633" cy="222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Design</a:t>
            </a:r>
          </a:p>
          <a:p>
            <a:r>
              <a:rPr lang="en-US" altLang="zh-CN" sz="2000" dirty="0">
                <a:latin typeface="Sitka Banner" panose="02000505000000020004" pitchFamily="2" charset="0"/>
                <a:cs typeface="Times New Roman" panose="02020603050405020304" pitchFamily="18" charset="0"/>
              </a:rPr>
              <a:t>Tag all allocated regions as save window region</a:t>
            </a:r>
          </a:p>
          <a:p>
            <a:endParaRPr lang="en-US" altLang="zh-CN" sz="2000" dirty="0">
              <a:latin typeface="Sitka Banner" panose="02000505000000020004" pitchFamily="2" charset="0"/>
              <a:cs typeface="Times New Roman" panose="02020603050405020304" pitchFamily="18" charset="0"/>
            </a:endParaRPr>
          </a:p>
          <a:p>
            <a:endParaRPr lang="en-US" altLang="zh-CN" sz="2000" dirty="0">
              <a:latin typeface="Sitka Banner" panose="02000505000000020004" pitchFamily="2" charset="0"/>
              <a:cs typeface="Times New Roman" panose="02020603050405020304" pitchFamily="18" charset="0"/>
            </a:endParaRPr>
          </a:p>
          <a:p>
            <a:pPr marL="0" indent="0">
              <a:buNone/>
            </a:pPr>
            <a:endParaRPr lang="en-US" altLang="zh-CN" sz="2000" dirty="0">
              <a:latin typeface="Sitka Banner" panose="02000505000000020004" pitchFamily="2" charset="0"/>
              <a:cs typeface="Times New Roman" panose="02020603050405020304" pitchFamily="18" charset="0"/>
            </a:endParaRPr>
          </a:p>
        </p:txBody>
      </p:sp>
      <p:pic>
        <p:nvPicPr>
          <p:cNvPr id="2" name="Picture 1">
            <a:extLst>
              <a:ext uri="{FF2B5EF4-FFF2-40B4-BE49-F238E27FC236}">
                <a16:creationId xmlns:a16="http://schemas.microsoft.com/office/drawing/2014/main" id="{7A0A2174-854D-7D47-AD19-7BFA72848174}"/>
              </a:ext>
            </a:extLst>
          </p:cNvPr>
          <p:cNvPicPr>
            <a:picLocks noChangeAspect="1"/>
          </p:cNvPicPr>
          <p:nvPr/>
        </p:nvPicPr>
        <p:blipFill>
          <a:blip r:embed="rId3"/>
          <a:stretch>
            <a:fillRect/>
          </a:stretch>
        </p:blipFill>
        <p:spPr>
          <a:xfrm>
            <a:off x="4973319" y="1656303"/>
            <a:ext cx="2692400" cy="1117600"/>
          </a:xfrm>
          <a:prstGeom prst="rect">
            <a:avLst/>
          </a:prstGeom>
        </p:spPr>
      </p:pic>
      <p:pic>
        <p:nvPicPr>
          <p:cNvPr id="5" name="Picture 4">
            <a:extLst>
              <a:ext uri="{FF2B5EF4-FFF2-40B4-BE49-F238E27FC236}">
                <a16:creationId xmlns:a16="http://schemas.microsoft.com/office/drawing/2014/main" id="{D3D5D128-794E-0C4D-8FCD-3A8D2EDAD471}"/>
              </a:ext>
            </a:extLst>
          </p:cNvPr>
          <p:cNvPicPr>
            <a:picLocks noChangeAspect="1"/>
          </p:cNvPicPr>
          <p:nvPr/>
        </p:nvPicPr>
        <p:blipFill>
          <a:blip r:embed="rId4"/>
          <a:stretch>
            <a:fillRect/>
          </a:stretch>
        </p:blipFill>
        <p:spPr>
          <a:xfrm>
            <a:off x="4799755" y="3213580"/>
            <a:ext cx="3378200" cy="2425700"/>
          </a:xfrm>
          <a:prstGeom prst="rect">
            <a:avLst/>
          </a:prstGeom>
        </p:spPr>
      </p:pic>
      <p:pic>
        <p:nvPicPr>
          <p:cNvPr id="6" name="Picture 5">
            <a:extLst>
              <a:ext uri="{FF2B5EF4-FFF2-40B4-BE49-F238E27FC236}">
                <a16:creationId xmlns:a16="http://schemas.microsoft.com/office/drawing/2014/main" id="{EE720996-7BFD-A946-86DD-E13C2170C513}"/>
              </a:ext>
            </a:extLst>
          </p:cNvPr>
          <p:cNvPicPr>
            <a:picLocks noChangeAspect="1"/>
          </p:cNvPicPr>
          <p:nvPr/>
        </p:nvPicPr>
        <p:blipFill>
          <a:blip r:embed="rId5"/>
          <a:stretch>
            <a:fillRect/>
          </a:stretch>
        </p:blipFill>
        <p:spPr>
          <a:xfrm>
            <a:off x="5582947" y="2699831"/>
            <a:ext cx="1041400" cy="2032000"/>
          </a:xfrm>
          <a:prstGeom prst="rect">
            <a:avLst/>
          </a:prstGeom>
        </p:spPr>
      </p:pic>
      <p:pic>
        <p:nvPicPr>
          <p:cNvPr id="7" name="Picture 6">
            <a:extLst>
              <a:ext uri="{FF2B5EF4-FFF2-40B4-BE49-F238E27FC236}">
                <a16:creationId xmlns:a16="http://schemas.microsoft.com/office/drawing/2014/main" id="{E6251488-DB73-8A46-A71D-B280D9727105}"/>
              </a:ext>
            </a:extLst>
          </p:cNvPr>
          <p:cNvPicPr>
            <a:picLocks noChangeAspect="1"/>
          </p:cNvPicPr>
          <p:nvPr/>
        </p:nvPicPr>
        <p:blipFill>
          <a:blip r:embed="rId6"/>
          <a:stretch>
            <a:fillRect/>
          </a:stretch>
        </p:blipFill>
        <p:spPr>
          <a:xfrm>
            <a:off x="7091257" y="4708239"/>
            <a:ext cx="800100" cy="457200"/>
          </a:xfrm>
          <a:prstGeom prst="rect">
            <a:avLst/>
          </a:prstGeom>
        </p:spPr>
      </p:pic>
      <p:pic>
        <p:nvPicPr>
          <p:cNvPr id="8" name="Picture 7">
            <a:extLst>
              <a:ext uri="{FF2B5EF4-FFF2-40B4-BE49-F238E27FC236}">
                <a16:creationId xmlns:a16="http://schemas.microsoft.com/office/drawing/2014/main" id="{54430B06-729A-4844-91FB-3FB00377B9D9}"/>
              </a:ext>
            </a:extLst>
          </p:cNvPr>
          <p:cNvPicPr>
            <a:picLocks noChangeAspect="1"/>
          </p:cNvPicPr>
          <p:nvPr/>
        </p:nvPicPr>
        <p:blipFill>
          <a:blip r:embed="rId7"/>
          <a:stretch>
            <a:fillRect/>
          </a:stretch>
        </p:blipFill>
        <p:spPr>
          <a:xfrm>
            <a:off x="6780318" y="2690009"/>
            <a:ext cx="685800" cy="2032000"/>
          </a:xfrm>
          <a:prstGeom prst="rect">
            <a:avLst/>
          </a:prstGeom>
        </p:spPr>
      </p:pic>
      <p:pic>
        <p:nvPicPr>
          <p:cNvPr id="10" name="Picture 9">
            <a:extLst>
              <a:ext uri="{FF2B5EF4-FFF2-40B4-BE49-F238E27FC236}">
                <a16:creationId xmlns:a16="http://schemas.microsoft.com/office/drawing/2014/main" id="{8F7A1F75-75FD-174C-B6DC-E2895D45B767}"/>
              </a:ext>
            </a:extLst>
          </p:cNvPr>
          <p:cNvPicPr>
            <a:picLocks noChangeAspect="1"/>
          </p:cNvPicPr>
          <p:nvPr/>
        </p:nvPicPr>
        <p:blipFill rotWithShape="1">
          <a:blip r:embed="rId8"/>
          <a:srcRect l="51544"/>
          <a:stretch/>
        </p:blipFill>
        <p:spPr>
          <a:xfrm flipV="1">
            <a:off x="6729356" y="4881271"/>
            <a:ext cx="412863" cy="111136"/>
          </a:xfrm>
          <a:prstGeom prst="rect">
            <a:avLst/>
          </a:prstGeom>
        </p:spPr>
      </p:pic>
      <p:pic>
        <p:nvPicPr>
          <p:cNvPr id="11" name="Picture 10">
            <a:extLst>
              <a:ext uri="{FF2B5EF4-FFF2-40B4-BE49-F238E27FC236}">
                <a16:creationId xmlns:a16="http://schemas.microsoft.com/office/drawing/2014/main" id="{CC0AED28-74E3-034C-A9B0-8775B65276B8}"/>
              </a:ext>
            </a:extLst>
          </p:cNvPr>
          <p:cNvPicPr>
            <a:picLocks noChangeAspect="1"/>
          </p:cNvPicPr>
          <p:nvPr/>
        </p:nvPicPr>
        <p:blipFill>
          <a:blip r:embed="rId9"/>
          <a:stretch>
            <a:fillRect/>
          </a:stretch>
        </p:blipFill>
        <p:spPr>
          <a:xfrm>
            <a:off x="6624347" y="4462747"/>
            <a:ext cx="609600" cy="355600"/>
          </a:xfrm>
          <a:prstGeom prst="rect">
            <a:avLst/>
          </a:prstGeom>
        </p:spPr>
      </p:pic>
      <p:pic>
        <p:nvPicPr>
          <p:cNvPr id="12" name="Picture 11">
            <a:extLst>
              <a:ext uri="{FF2B5EF4-FFF2-40B4-BE49-F238E27FC236}">
                <a16:creationId xmlns:a16="http://schemas.microsoft.com/office/drawing/2014/main" id="{7F6021D1-2764-A74E-8A54-3A7D2380C5F3}"/>
              </a:ext>
            </a:extLst>
          </p:cNvPr>
          <p:cNvPicPr>
            <a:picLocks noChangeAspect="1"/>
          </p:cNvPicPr>
          <p:nvPr/>
        </p:nvPicPr>
        <p:blipFill>
          <a:blip r:embed="rId10"/>
          <a:stretch>
            <a:fillRect/>
          </a:stretch>
        </p:blipFill>
        <p:spPr>
          <a:xfrm>
            <a:off x="4456456" y="4960919"/>
            <a:ext cx="1308100" cy="393700"/>
          </a:xfrm>
          <a:prstGeom prst="rect">
            <a:avLst/>
          </a:prstGeom>
        </p:spPr>
      </p:pic>
      <p:pic>
        <p:nvPicPr>
          <p:cNvPr id="19" name="Picture 18">
            <a:extLst>
              <a:ext uri="{FF2B5EF4-FFF2-40B4-BE49-F238E27FC236}">
                <a16:creationId xmlns:a16="http://schemas.microsoft.com/office/drawing/2014/main" id="{B490B8ED-065F-6546-89FF-F8B99025E85F}"/>
              </a:ext>
            </a:extLst>
          </p:cNvPr>
          <p:cNvPicPr>
            <a:picLocks noChangeAspect="1"/>
          </p:cNvPicPr>
          <p:nvPr/>
        </p:nvPicPr>
        <p:blipFill>
          <a:blip r:embed="rId11"/>
          <a:stretch>
            <a:fillRect/>
          </a:stretch>
        </p:blipFill>
        <p:spPr>
          <a:xfrm>
            <a:off x="8795083" y="1375093"/>
            <a:ext cx="1930400" cy="1219200"/>
          </a:xfrm>
          <a:prstGeom prst="rect">
            <a:avLst/>
          </a:prstGeom>
        </p:spPr>
      </p:pic>
    </p:spTree>
    <p:extLst>
      <p:ext uri="{BB962C8B-B14F-4D97-AF65-F5344CB8AC3E}">
        <p14:creationId xmlns:p14="http://schemas.microsoft.com/office/powerpoint/2010/main" val="33908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AAFC28-5B03-E04E-A3B3-7B65FA4E1080}"/>
              </a:ext>
            </a:extLst>
          </p:cNvPr>
          <p:cNvSpPr>
            <a:spLocks noGrp="1"/>
          </p:cNvSpPr>
          <p:nvPr>
            <p:ph type="sldNum" sz="quarter" idx="12"/>
          </p:nvPr>
        </p:nvSpPr>
        <p:spPr/>
        <p:txBody>
          <a:bodyPr/>
          <a:lstStyle/>
          <a:p>
            <a:fld id="{A88F1DB0-8B43-D941-A153-7F9DB752BDF8}" type="slidenum">
              <a:rPr lang="en-CN" smtClean="0"/>
              <a:t>74</a:t>
            </a:fld>
            <a:endParaRPr lang="en-CN"/>
          </a:p>
        </p:txBody>
      </p:sp>
      <p:sp>
        <p:nvSpPr>
          <p:cNvPr id="20" name="Title 1">
            <a:extLst>
              <a:ext uri="{FF2B5EF4-FFF2-40B4-BE49-F238E27FC236}">
                <a16:creationId xmlns:a16="http://schemas.microsoft.com/office/drawing/2014/main" id="{50765CA7-8E85-DF45-AF3C-81F40A27D33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latin typeface="Rockwell" panose="02060603020205020403" pitchFamily="18" charset="0"/>
                <a:cs typeface="Times New Roman" panose="02020603050405020304" pitchFamily="18" charset="0"/>
              </a:rPr>
              <a:t>SoftPM</a:t>
            </a:r>
            <a:r>
              <a:rPr lang="en-US" altLang="zh-CN" sz="3600" dirty="0">
                <a:latin typeface="Rockwell" panose="02060603020205020403" pitchFamily="18" charset="0"/>
                <a:cs typeface="Times New Roman" panose="02020603050405020304" pitchFamily="18" charset="0"/>
              </a:rPr>
              <a:t> User-directed</a:t>
            </a:r>
            <a:endParaRPr lang="zh-CN" altLang="en-US" sz="3600" dirty="0">
              <a:latin typeface="Rockwell" panose="02060603020205020403" pitchFamily="18" charset="0"/>
              <a:cs typeface="Times New Roman" panose="02020603050405020304" pitchFamily="18" charset="0"/>
            </a:endParaRPr>
          </a:p>
        </p:txBody>
      </p:sp>
      <p:sp>
        <p:nvSpPr>
          <p:cNvPr id="27" name="Content Placeholder 2">
            <a:extLst>
              <a:ext uri="{FF2B5EF4-FFF2-40B4-BE49-F238E27FC236}">
                <a16:creationId xmlns:a16="http://schemas.microsoft.com/office/drawing/2014/main" id="{8D3E9BDF-01CE-BC42-9E72-8183A986705E}"/>
              </a:ext>
            </a:extLst>
          </p:cNvPr>
          <p:cNvSpPr txBox="1">
            <a:spLocks/>
          </p:cNvSpPr>
          <p:nvPr/>
        </p:nvSpPr>
        <p:spPr>
          <a:xfrm>
            <a:off x="223522" y="1561700"/>
            <a:ext cx="5147732" cy="9736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Characteristics of append-only persistence model</a:t>
            </a:r>
          </a:p>
          <a:p>
            <a:r>
              <a:rPr lang="en-US" altLang="zh-CN" sz="2000" dirty="0">
                <a:latin typeface="Sitka Banner" panose="02000505000000020004" pitchFamily="2" charset="0"/>
                <a:cs typeface="Times New Roman" panose="02020603050405020304" pitchFamily="18" charset="0"/>
              </a:rPr>
              <a:t>Appended logs are not overwritten again</a:t>
            </a:r>
          </a:p>
          <a:p>
            <a:pPr marL="0" indent="0">
              <a:buNone/>
            </a:pPr>
            <a:endParaRPr lang="en-US" altLang="zh-CN" sz="2000" dirty="0">
              <a:latin typeface="Sitka Banner" panose="02000505000000020004" pitchFamily="2" charset="0"/>
              <a:cs typeface="Times New Roman" panose="02020603050405020304" pitchFamily="18" charset="0"/>
            </a:endParaRPr>
          </a:p>
          <a:p>
            <a:pPr marL="0" indent="0">
              <a:buNone/>
            </a:pPr>
            <a:endParaRPr lang="en-US" altLang="zh-CN" sz="2000" dirty="0">
              <a:latin typeface="Sitka Banner" panose="02000505000000020004" pitchFamily="2" charset="0"/>
              <a:cs typeface="Times New Roman" panose="02020603050405020304" pitchFamily="18" charset="0"/>
            </a:endParaRPr>
          </a:p>
        </p:txBody>
      </p:sp>
      <p:pic>
        <p:nvPicPr>
          <p:cNvPr id="5" name="Picture 4">
            <a:extLst>
              <a:ext uri="{FF2B5EF4-FFF2-40B4-BE49-F238E27FC236}">
                <a16:creationId xmlns:a16="http://schemas.microsoft.com/office/drawing/2014/main" id="{5EA59DBD-B65B-7145-A2CF-548170BD3DCB}"/>
              </a:ext>
            </a:extLst>
          </p:cNvPr>
          <p:cNvPicPr>
            <a:picLocks noChangeAspect="1"/>
          </p:cNvPicPr>
          <p:nvPr/>
        </p:nvPicPr>
        <p:blipFill>
          <a:blip r:embed="rId3"/>
          <a:stretch>
            <a:fillRect/>
          </a:stretch>
        </p:blipFill>
        <p:spPr>
          <a:xfrm>
            <a:off x="5371254" y="3028527"/>
            <a:ext cx="4216400" cy="2413000"/>
          </a:xfrm>
          <a:prstGeom prst="rect">
            <a:avLst/>
          </a:prstGeom>
        </p:spPr>
      </p:pic>
      <p:pic>
        <p:nvPicPr>
          <p:cNvPr id="6" name="Picture 5">
            <a:extLst>
              <a:ext uri="{FF2B5EF4-FFF2-40B4-BE49-F238E27FC236}">
                <a16:creationId xmlns:a16="http://schemas.microsoft.com/office/drawing/2014/main" id="{A3BAB3C0-AB68-594B-9699-B8EA5F24B33F}"/>
              </a:ext>
            </a:extLst>
          </p:cNvPr>
          <p:cNvPicPr>
            <a:picLocks noChangeAspect="1"/>
          </p:cNvPicPr>
          <p:nvPr/>
        </p:nvPicPr>
        <p:blipFill>
          <a:blip r:embed="rId4"/>
          <a:stretch>
            <a:fillRect/>
          </a:stretch>
        </p:blipFill>
        <p:spPr>
          <a:xfrm>
            <a:off x="6096000" y="2330450"/>
            <a:ext cx="1079500" cy="2197100"/>
          </a:xfrm>
          <a:prstGeom prst="rect">
            <a:avLst/>
          </a:prstGeom>
        </p:spPr>
      </p:pic>
      <p:pic>
        <p:nvPicPr>
          <p:cNvPr id="7" name="Picture 6">
            <a:extLst>
              <a:ext uri="{FF2B5EF4-FFF2-40B4-BE49-F238E27FC236}">
                <a16:creationId xmlns:a16="http://schemas.microsoft.com/office/drawing/2014/main" id="{ABEE5A5B-CDE8-5F49-83D6-DB781C84F669}"/>
              </a:ext>
            </a:extLst>
          </p:cNvPr>
          <p:cNvPicPr>
            <a:picLocks noChangeAspect="1"/>
          </p:cNvPicPr>
          <p:nvPr/>
        </p:nvPicPr>
        <p:blipFill>
          <a:blip r:embed="rId5"/>
          <a:stretch>
            <a:fillRect/>
          </a:stretch>
        </p:blipFill>
        <p:spPr>
          <a:xfrm>
            <a:off x="6323754" y="1404667"/>
            <a:ext cx="3263900" cy="952500"/>
          </a:xfrm>
          <a:prstGeom prst="rect">
            <a:avLst/>
          </a:prstGeom>
        </p:spPr>
      </p:pic>
      <p:pic>
        <p:nvPicPr>
          <p:cNvPr id="8" name="Picture 7">
            <a:extLst>
              <a:ext uri="{FF2B5EF4-FFF2-40B4-BE49-F238E27FC236}">
                <a16:creationId xmlns:a16="http://schemas.microsoft.com/office/drawing/2014/main" id="{794E537C-7893-DA44-9A6A-FB5D176077C7}"/>
              </a:ext>
            </a:extLst>
          </p:cNvPr>
          <p:cNvPicPr>
            <a:picLocks noChangeAspect="1"/>
          </p:cNvPicPr>
          <p:nvPr/>
        </p:nvPicPr>
        <p:blipFill>
          <a:blip r:embed="rId6"/>
          <a:stretch>
            <a:fillRect/>
          </a:stretch>
        </p:blipFill>
        <p:spPr>
          <a:xfrm>
            <a:off x="7975177" y="2319490"/>
            <a:ext cx="812800" cy="812800"/>
          </a:xfrm>
          <a:prstGeom prst="rect">
            <a:avLst/>
          </a:prstGeom>
        </p:spPr>
      </p:pic>
      <p:pic>
        <p:nvPicPr>
          <p:cNvPr id="10" name="Picture 9">
            <a:extLst>
              <a:ext uri="{FF2B5EF4-FFF2-40B4-BE49-F238E27FC236}">
                <a16:creationId xmlns:a16="http://schemas.microsoft.com/office/drawing/2014/main" id="{F7721EFF-AF89-B64F-A422-09DFD993FE78}"/>
              </a:ext>
            </a:extLst>
          </p:cNvPr>
          <p:cNvPicPr>
            <a:picLocks noChangeAspect="1"/>
          </p:cNvPicPr>
          <p:nvPr/>
        </p:nvPicPr>
        <p:blipFill>
          <a:blip r:embed="rId7"/>
          <a:stretch>
            <a:fillRect/>
          </a:stretch>
        </p:blipFill>
        <p:spPr>
          <a:xfrm>
            <a:off x="8324427" y="4485432"/>
            <a:ext cx="812800" cy="457200"/>
          </a:xfrm>
          <a:prstGeom prst="rect">
            <a:avLst/>
          </a:prstGeom>
        </p:spPr>
      </p:pic>
      <p:pic>
        <p:nvPicPr>
          <p:cNvPr id="11" name="Picture 10">
            <a:extLst>
              <a:ext uri="{FF2B5EF4-FFF2-40B4-BE49-F238E27FC236}">
                <a16:creationId xmlns:a16="http://schemas.microsoft.com/office/drawing/2014/main" id="{F313F7A3-B073-0245-A888-69FE558A3A86}"/>
              </a:ext>
            </a:extLst>
          </p:cNvPr>
          <p:cNvPicPr>
            <a:picLocks noChangeAspect="1"/>
          </p:cNvPicPr>
          <p:nvPr/>
        </p:nvPicPr>
        <p:blipFill>
          <a:blip r:embed="rId8"/>
          <a:stretch>
            <a:fillRect/>
          </a:stretch>
        </p:blipFill>
        <p:spPr>
          <a:xfrm>
            <a:off x="8210550" y="3768752"/>
            <a:ext cx="647700" cy="762000"/>
          </a:xfrm>
          <a:prstGeom prst="rect">
            <a:avLst/>
          </a:prstGeom>
        </p:spPr>
      </p:pic>
      <p:pic>
        <p:nvPicPr>
          <p:cNvPr id="13" name="Picture 12">
            <a:extLst>
              <a:ext uri="{FF2B5EF4-FFF2-40B4-BE49-F238E27FC236}">
                <a16:creationId xmlns:a16="http://schemas.microsoft.com/office/drawing/2014/main" id="{E7065630-F5E9-5B40-91CD-B86DCB054A45}"/>
              </a:ext>
            </a:extLst>
          </p:cNvPr>
          <p:cNvPicPr>
            <a:picLocks noChangeAspect="1"/>
          </p:cNvPicPr>
          <p:nvPr/>
        </p:nvPicPr>
        <p:blipFill>
          <a:blip r:embed="rId9"/>
          <a:stretch>
            <a:fillRect/>
          </a:stretch>
        </p:blipFill>
        <p:spPr>
          <a:xfrm>
            <a:off x="7274933" y="4664729"/>
            <a:ext cx="1062891" cy="138638"/>
          </a:xfrm>
          <a:prstGeom prst="rect">
            <a:avLst/>
          </a:prstGeom>
        </p:spPr>
      </p:pic>
      <p:pic>
        <p:nvPicPr>
          <p:cNvPr id="14" name="Picture 13">
            <a:extLst>
              <a:ext uri="{FF2B5EF4-FFF2-40B4-BE49-F238E27FC236}">
                <a16:creationId xmlns:a16="http://schemas.microsoft.com/office/drawing/2014/main" id="{A8039CEF-7000-B54F-8EFB-A3C690010844}"/>
              </a:ext>
            </a:extLst>
          </p:cNvPr>
          <p:cNvPicPr>
            <a:picLocks noChangeAspect="1"/>
          </p:cNvPicPr>
          <p:nvPr/>
        </p:nvPicPr>
        <p:blipFill>
          <a:blip r:embed="rId10"/>
          <a:stretch>
            <a:fillRect/>
          </a:stretch>
        </p:blipFill>
        <p:spPr>
          <a:xfrm>
            <a:off x="7525024" y="4388756"/>
            <a:ext cx="609600" cy="342900"/>
          </a:xfrm>
          <a:prstGeom prst="rect">
            <a:avLst/>
          </a:prstGeom>
        </p:spPr>
      </p:pic>
      <p:pic>
        <p:nvPicPr>
          <p:cNvPr id="15" name="Picture 14">
            <a:extLst>
              <a:ext uri="{FF2B5EF4-FFF2-40B4-BE49-F238E27FC236}">
                <a16:creationId xmlns:a16="http://schemas.microsoft.com/office/drawing/2014/main" id="{083AE727-BF68-7645-B485-37D78BFC75AB}"/>
              </a:ext>
            </a:extLst>
          </p:cNvPr>
          <p:cNvPicPr>
            <a:picLocks noChangeAspect="1"/>
          </p:cNvPicPr>
          <p:nvPr/>
        </p:nvPicPr>
        <p:blipFill>
          <a:blip r:embed="rId11"/>
          <a:stretch>
            <a:fillRect/>
          </a:stretch>
        </p:blipFill>
        <p:spPr>
          <a:xfrm>
            <a:off x="5109211" y="4831927"/>
            <a:ext cx="1282700" cy="393700"/>
          </a:xfrm>
          <a:prstGeom prst="rect">
            <a:avLst/>
          </a:prstGeom>
        </p:spPr>
      </p:pic>
      <p:sp>
        <p:nvSpPr>
          <p:cNvPr id="23" name="TextBox 22">
            <a:extLst>
              <a:ext uri="{FF2B5EF4-FFF2-40B4-BE49-F238E27FC236}">
                <a16:creationId xmlns:a16="http://schemas.microsoft.com/office/drawing/2014/main" id="{671E51B9-4F5D-3043-8671-003C84455FBB}"/>
              </a:ext>
            </a:extLst>
          </p:cNvPr>
          <p:cNvSpPr txBox="1"/>
          <p:nvPr/>
        </p:nvSpPr>
        <p:spPr>
          <a:xfrm>
            <a:off x="182882" y="2760328"/>
            <a:ext cx="4660051" cy="1631216"/>
          </a:xfrm>
          <a:prstGeom prst="rect">
            <a:avLst/>
          </a:prstGeom>
          <a:noFill/>
        </p:spPr>
        <p:txBody>
          <a:bodyPr wrap="square">
            <a:spAutoFit/>
          </a:bodyPr>
          <a:lstStyle/>
          <a:p>
            <a:pPr marL="0" indent="0">
              <a:buNone/>
            </a:pPr>
            <a:r>
              <a:rPr lang="en-US" altLang="zh-CN" sz="2000" dirty="0">
                <a:latin typeface="Sitka Banner" panose="02000505000000020004" pitchFamily="2" charset="0"/>
                <a:cs typeface="Times New Roman" panose="02020603050405020304" pitchFamily="18" charset="0"/>
              </a:rPr>
              <a:t>Design</a:t>
            </a:r>
          </a:p>
          <a:p>
            <a:pPr marL="285750" indent="-285750">
              <a:buFont typeface="Arial" panose="020B0604020202020204" pitchFamily="34" charset="0"/>
              <a:buChar char="•"/>
            </a:pPr>
            <a:r>
              <a:rPr lang="en-US" altLang="zh-CN" sz="2000" dirty="0">
                <a:latin typeface="Sitka Banner" panose="02000505000000020004" pitchFamily="2" charset="0"/>
                <a:cs typeface="Times New Roman" panose="02020603050405020304" pitchFamily="18" charset="0"/>
              </a:rPr>
              <a:t>Background flushing</a:t>
            </a:r>
          </a:p>
          <a:p>
            <a:pPr marL="285750" indent="-285750">
              <a:buFont typeface="Arial" panose="020B0604020202020204" pitchFamily="34" charset="0"/>
              <a:buChar char="•"/>
            </a:pPr>
            <a:r>
              <a:rPr lang="en-US" altLang="zh-CN" sz="2000" dirty="0">
                <a:latin typeface="Sitka Banner" panose="02000505000000020004" pitchFamily="2" charset="0"/>
                <a:cs typeface="Times New Roman" panose="02020603050405020304" pitchFamily="18" charset="0"/>
              </a:rPr>
              <a:t>Users can deliver read-only hints to the </a:t>
            </a:r>
            <a:r>
              <a:rPr lang="en-US" altLang="zh-CN" sz="2000" dirty="0" err="1">
                <a:latin typeface="Sitka Banner" panose="02000505000000020004" pitchFamily="2" charset="0"/>
                <a:cs typeface="Times New Roman" panose="02020603050405020304" pitchFamily="18" charset="0"/>
              </a:rPr>
              <a:t>SoftPM</a:t>
            </a:r>
            <a:r>
              <a:rPr lang="en-US" altLang="zh-CN" sz="2000" dirty="0">
                <a:latin typeface="Sitka Banner" panose="02000505000000020004" pitchFamily="2" charset="0"/>
                <a:cs typeface="Times New Roman" panose="02020603050405020304" pitchFamily="18" charset="0"/>
              </a:rPr>
              <a:t> system</a:t>
            </a:r>
          </a:p>
          <a:p>
            <a:pPr marL="285750" indent="-285750">
              <a:buFont typeface="Arial" panose="020B0604020202020204" pitchFamily="34" charset="0"/>
              <a:buChar char="•"/>
            </a:pPr>
            <a:r>
              <a:rPr lang="en-US" altLang="zh-CN" sz="2000" dirty="0">
                <a:latin typeface="Sitka Banner" panose="02000505000000020004" pitchFamily="2" charset="0"/>
                <a:cs typeface="Times New Roman" panose="02020603050405020304" pitchFamily="18" charset="0"/>
              </a:rPr>
              <a:t>Save window size control</a:t>
            </a:r>
          </a:p>
        </p:txBody>
      </p:sp>
      <p:pic>
        <p:nvPicPr>
          <p:cNvPr id="21" name="Picture 20">
            <a:extLst>
              <a:ext uri="{FF2B5EF4-FFF2-40B4-BE49-F238E27FC236}">
                <a16:creationId xmlns:a16="http://schemas.microsoft.com/office/drawing/2014/main" id="{CECAD24D-7E86-3246-958E-3DDD372F62ED}"/>
              </a:ext>
            </a:extLst>
          </p:cNvPr>
          <p:cNvPicPr>
            <a:picLocks noChangeAspect="1"/>
          </p:cNvPicPr>
          <p:nvPr/>
        </p:nvPicPr>
        <p:blipFill>
          <a:blip r:embed="rId12"/>
          <a:stretch>
            <a:fillRect/>
          </a:stretch>
        </p:blipFill>
        <p:spPr>
          <a:xfrm>
            <a:off x="7393517" y="3100540"/>
            <a:ext cx="635000" cy="342900"/>
          </a:xfrm>
          <a:prstGeom prst="rect">
            <a:avLst/>
          </a:prstGeom>
        </p:spPr>
      </p:pic>
      <p:pic>
        <p:nvPicPr>
          <p:cNvPr id="24" name="Picture 23">
            <a:extLst>
              <a:ext uri="{FF2B5EF4-FFF2-40B4-BE49-F238E27FC236}">
                <a16:creationId xmlns:a16="http://schemas.microsoft.com/office/drawing/2014/main" id="{6A1320C5-CE3A-F640-97FE-84B32A10A056}"/>
              </a:ext>
            </a:extLst>
          </p:cNvPr>
          <p:cNvPicPr>
            <a:picLocks noChangeAspect="1"/>
          </p:cNvPicPr>
          <p:nvPr/>
        </p:nvPicPr>
        <p:blipFill>
          <a:blip r:embed="rId13"/>
          <a:stretch>
            <a:fillRect/>
          </a:stretch>
        </p:blipFill>
        <p:spPr>
          <a:xfrm>
            <a:off x="7335097" y="3440264"/>
            <a:ext cx="647700" cy="114300"/>
          </a:xfrm>
          <a:prstGeom prst="rect">
            <a:avLst/>
          </a:prstGeom>
        </p:spPr>
      </p:pic>
      <p:pic>
        <p:nvPicPr>
          <p:cNvPr id="31" name="Picture 30">
            <a:extLst>
              <a:ext uri="{FF2B5EF4-FFF2-40B4-BE49-F238E27FC236}">
                <a16:creationId xmlns:a16="http://schemas.microsoft.com/office/drawing/2014/main" id="{956E4930-35FB-BF4B-ABE0-67F6DB026D27}"/>
              </a:ext>
            </a:extLst>
          </p:cNvPr>
          <p:cNvPicPr>
            <a:picLocks noChangeAspect="1"/>
          </p:cNvPicPr>
          <p:nvPr/>
        </p:nvPicPr>
        <p:blipFill>
          <a:blip r:embed="rId14"/>
          <a:stretch>
            <a:fillRect/>
          </a:stretch>
        </p:blipFill>
        <p:spPr>
          <a:xfrm>
            <a:off x="10021995" y="1216627"/>
            <a:ext cx="1930400" cy="1219200"/>
          </a:xfrm>
          <a:prstGeom prst="rect">
            <a:avLst/>
          </a:prstGeom>
        </p:spPr>
      </p:pic>
    </p:spTree>
    <p:extLst>
      <p:ext uri="{BB962C8B-B14F-4D97-AF65-F5344CB8AC3E}">
        <p14:creationId xmlns:p14="http://schemas.microsoft.com/office/powerpoint/2010/main" val="71718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AAFC28-5B03-E04E-A3B3-7B65FA4E1080}"/>
              </a:ext>
            </a:extLst>
          </p:cNvPr>
          <p:cNvSpPr>
            <a:spLocks noGrp="1"/>
          </p:cNvSpPr>
          <p:nvPr>
            <p:ph type="sldNum" sz="quarter" idx="12"/>
          </p:nvPr>
        </p:nvSpPr>
        <p:spPr/>
        <p:txBody>
          <a:bodyPr/>
          <a:lstStyle/>
          <a:p>
            <a:fld id="{A88F1DB0-8B43-D941-A153-7F9DB752BDF8}" type="slidenum">
              <a:rPr lang="en-CN" smtClean="0"/>
              <a:t>75</a:t>
            </a:fld>
            <a:endParaRPr lang="en-CN"/>
          </a:p>
        </p:txBody>
      </p:sp>
      <p:sp>
        <p:nvSpPr>
          <p:cNvPr id="20" name="Title 1">
            <a:extLst>
              <a:ext uri="{FF2B5EF4-FFF2-40B4-BE49-F238E27FC236}">
                <a16:creationId xmlns:a16="http://schemas.microsoft.com/office/drawing/2014/main" id="{50765CA7-8E85-DF45-AF3C-81F40A27D33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latin typeface="Rockwell" panose="02060603020205020403" pitchFamily="18" charset="0"/>
                <a:cs typeface="Times New Roman" panose="02020603050405020304" pitchFamily="18" charset="0"/>
              </a:rPr>
              <a:t>SoftPM</a:t>
            </a:r>
            <a:r>
              <a:rPr lang="en-US" altLang="zh-CN" sz="3600" dirty="0">
                <a:latin typeface="Rockwell" panose="02060603020205020403" pitchFamily="18" charset="0"/>
                <a:cs typeface="Times New Roman" panose="02020603050405020304" pitchFamily="18" charset="0"/>
              </a:rPr>
              <a:t> Transparent</a:t>
            </a:r>
            <a:endParaRPr lang="zh-CN" altLang="en-US" sz="3600" dirty="0">
              <a:latin typeface="Rockwell" panose="02060603020205020403"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FFCD4A3-4E0C-F940-AB03-F1CEA72EF8C2}"/>
              </a:ext>
            </a:extLst>
          </p:cNvPr>
          <p:cNvPicPr>
            <a:picLocks noChangeAspect="1"/>
          </p:cNvPicPr>
          <p:nvPr/>
        </p:nvPicPr>
        <p:blipFill>
          <a:blip r:embed="rId3"/>
          <a:stretch>
            <a:fillRect/>
          </a:stretch>
        </p:blipFill>
        <p:spPr>
          <a:xfrm>
            <a:off x="9778947" y="1182468"/>
            <a:ext cx="1930400" cy="1219200"/>
          </a:xfrm>
          <a:prstGeom prst="rect">
            <a:avLst/>
          </a:prstGeom>
        </p:spPr>
      </p:pic>
      <p:sp>
        <p:nvSpPr>
          <p:cNvPr id="23" name="TextBox 22">
            <a:extLst>
              <a:ext uri="{FF2B5EF4-FFF2-40B4-BE49-F238E27FC236}">
                <a16:creationId xmlns:a16="http://schemas.microsoft.com/office/drawing/2014/main" id="{671E51B9-4F5D-3043-8671-003C84455FBB}"/>
              </a:ext>
            </a:extLst>
          </p:cNvPr>
          <p:cNvSpPr txBox="1"/>
          <p:nvPr/>
        </p:nvSpPr>
        <p:spPr>
          <a:xfrm>
            <a:off x="265222" y="1657770"/>
            <a:ext cx="4660051" cy="1323439"/>
          </a:xfrm>
          <a:prstGeom prst="rect">
            <a:avLst/>
          </a:prstGeom>
          <a:noFill/>
        </p:spPr>
        <p:txBody>
          <a:bodyPr wrap="square">
            <a:spAutoFit/>
          </a:bodyPr>
          <a:lstStyle/>
          <a:p>
            <a:pPr marL="0" indent="0">
              <a:buNone/>
            </a:pPr>
            <a:r>
              <a:rPr lang="en-US" altLang="zh-CN" sz="2000" dirty="0">
                <a:latin typeface="Sitka Banner" panose="02000505000000020004" pitchFamily="2" charset="0"/>
                <a:cs typeface="Times New Roman" panose="02020603050405020304" pitchFamily="18" charset="0"/>
              </a:rPr>
              <a:t>Design</a:t>
            </a:r>
          </a:p>
          <a:p>
            <a:pPr marL="285750" indent="-285750">
              <a:buFont typeface="Arial" panose="020B0604020202020204" pitchFamily="34" charset="0"/>
              <a:buChar char="•"/>
            </a:pPr>
            <a:r>
              <a:rPr lang="en-US" altLang="zh-CN" sz="2000" dirty="0">
                <a:latin typeface="Sitka Banner" panose="02000505000000020004" pitchFamily="2" charset="0"/>
                <a:cs typeface="Times New Roman" panose="02020603050405020304" pitchFamily="18" charset="0"/>
              </a:rPr>
              <a:t>Dirtiness-aware save window size control</a:t>
            </a:r>
          </a:p>
          <a:p>
            <a:pPr marL="285750" indent="-285750">
              <a:buFont typeface="Arial" panose="020B0604020202020204" pitchFamily="34" charset="0"/>
              <a:buChar char="•"/>
            </a:pPr>
            <a:r>
              <a:rPr lang="en-US" altLang="zh-CN" sz="2000" dirty="0">
                <a:latin typeface="Sitka Banner" panose="02000505000000020004" pitchFamily="2" charset="0"/>
                <a:cs typeface="Times New Roman" panose="02020603050405020304" pitchFamily="18" charset="0"/>
              </a:rPr>
              <a:t>User-transparent background flushing</a:t>
            </a:r>
          </a:p>
          <a:p>
            <a:endParaRPr lang="en-US" altLang="zh-CN" sz="2000" dirty="0">
              <a:latin typeface="Sitka Banner" panose="02000505000000020004"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9A3E5813-5198-134E-AA71-CC8E1070195C}"/>
              </a:ext>
            </a:extLst>
          </p:cNvPr>
          <p:cNvPicPr>
            <a:picLocks noChangeAspect="1"/>
          </p:cNvPicPr>
          <p:nvPr/>
        </p:nvPicPr>
        <p:blipFill>
          <a:blip r:embed="rId4"/>
          <a:stretch>
            <a:fillRect/>
          </a:stretch>
        </p:blipFill>
        <p:spPr>
          <a:xfrm>
            <a:off x="4735799" y="2287888"/>
            <a:ext cx="6350000" cy="2997200"/>
          </a:xfrm>
          <a:prstGeom prst="rect">
            <a:avLst/>
          </a:prstGeom>
        </p:spPr>
      </p:pic>
      <p:pic>
        <p:nvPicPr>
          <p:cNvPr id="9" name="Picture 8">
            <a:extLst>
              <a:ext uri="{FF2B5EF4-FFF2-40B4-BE49-F238E27FC236}">
                <a16:creationId xmlns:a16="http://schemas.microsoft.com/office/drawing/2014/main" id="{6E0FBBA0-9C72-E346-AC7B-75F14D17A24A}"/>
              </a:ext>
            </a:extLst>
          </p:cNvPr>
          <p:cNvPicPr>
            <a:picLocks noChangeAspect="1"/>
          </p:cNvPicPr>
          <p:nvPr/>
        </p:nvPicPr>
        <p:blipFill>
          <a:blip r:embed="rId5"/>
          <a:stretch>
            <a:fillRect/>
          </a:stretch>
        </p:blipFill>
        <p:spPr>
          <a:xfrm>
            <a:off x="5686214" y="3734647"/>
            <a:ext cx="1930400" cy="838200"/>
          </a:xfrm>
          <a:prstGeom prst="rect">
            <a:avLst/>
          </a:prstGeom>
        </p:spPr>
      </p:pic>
      <p:pic>
        <p:nvPicPr>
          <p:cNvPr id="12" name="Picture 11">
            <a:extLst>
              <a:ext uri="{FF2B5EF4-FFF2-40B4-BE49-F238E27FC236}">
                <a16:creationId xmlns:a16="http://schemas.microsoft.com/office/drawing/2014/main" id="{6BCBD70D-13C1-3242-86C6-D67050E83FF8}"/>
              </a:ext>
            </a:extLst>
          </p:cNvPr>
          <p:cNvPicPr>
            <a:picLocks noChangeAspect="1"/>
          </p:cNvPicPr>
          <p:nvPr/>
        </p:nvPicPr>
        <p:blipFill>
          <a:blip r:embed="rId6"/>
          <a:stretch>
            <a:fillRect/>
          </a:stretch>
        </p:blipFill>
        <p:spPr>
          <a:xfrm>
            <a:off x="7080977" y="2301434"/>
            <a:ext cx="1930400" cy="647700"/>
          </a:xfrm>
          <a:prstGeom prst="rect">
            <a:avLst/>
          </a:prstGeom>
        </p:spPr>
      </p:pic>
      <p:pic>
        <p:nvPicPr>
          <p:cNvPr id="16" name="Picture 15">
            <a:extLst>
              <a:ext uri="{FF2B5EF4-FFF2-40B4-BE49-F238E27FC236}">
                <a16:creationId xmlns:a16="http://schemas.microsoft.com/office/drawing/2014/main" id="{219692DD-293C-614C-8A32-233DD43CFFDB}"/>
              </a:ext>
            </a:extLst>
          </p:cNvPr>
          <p:cNvPicPr>
            <a:picLocks noChangeAspect="1"/>
          </p:cNvPicPr>
          <p:nvPr/>
        </p:nvPicPr>
        <p:blipFill>
          <a:blip r:embed="rId7"/>
          <a:stretch>
            <a:fillRect/>
          </a:stretch>
        </p:blipFill>
        <p:spPr>
          <a:xfrm>
            <a:off x="8223673" y="3734647"/>
            <a:ext cx="2667000" cy="1041400"/>
          </a:xfrm>
          <a:prstGeom prst="rect">
            <a:avLst/>
          </a:prstGeom>
        </p:spPr>
      </p:pic>
      <p:pic>
        <p:nvPicPr>
          <p:cNvPr id="18" name="Picture 17">
            <a:extLst>
              <a:ext uri="{FF2B5EF4-FFF2-40B4-BE49-F238E27FC236}">
                <a16:creationId xmlns:a16="http://schemas.microsoft.com/office/drawing/2014/main" id="{4557D0CC-F752-8440-8428-3960EE9EBB80}"/>
              </a:ext>
            </a:extLst>
          </p:cNvPr>
          <p:cNvPicPr>
            <a:picLocks noChangeAspect="1"/>
          </p:cNvPicPr>
          <p:nvPr/>
        </p:nvPicPr>
        <p:blipFill>
          <a:blip r:embed="rId8"/>
          <a:stretch>
            <a:fillRect/>
          </a:stretch>
        </p:blipFill>
        <p:spPr>
          <a:xfrm>
            <a:off x="7217982" y="4447734"/>
            <a:ext cx="2806700" cy="850900"/>
          </a:xfrm>
          <a:prstGeom prst="rect">
            <a:avLst/>
          </a:prstGeom>
        </p:spPr>
      </p:pic>
      <p:pic>
        <p:nvPicPr>
          <p:cNvPr id="22" name="Picture 21">
            <a:extLst>
              <a:ext uri="{FF2B5EF4-FFF2-40B4-BE49-F238E27FC236}">
                <a16:creationId xmlns:a16="http://schemas.microsoft.com/office/drawing/2014/main" id="{F58EFFF9-85B2-E644-96F2-CDDC29DC7FE4}"/>
              </a:ext>
            </a:extLst>
          </p:cNvPr>
          <p:cNvPicPr>
            <a:picLocks noChangeAspect="1"/>
          </p:cNvPicPr>
          <p:nvPr/>
        </p:nvPicPr>
        <p:blipFill>
          <a:blip r:embed="rId9"/>
          <a:stretch>
            <a:fillRect/>
          </a:stretch>
        </p:blipFill>
        <p:spPr>
          <a:xfrm>
            <a:off x="9011377" y="4695384"/>
            <a:ext cx="558800" cy="355600"/>
          </a:xfrm>
          <a:prstGeom prst="rect">
            <a:avLst/>
          </a:prstGeom>
        </p:spPr>
      </p:pic>
      <p:pic>
        <p:nvPicPr>
          <p:cNvPr id="26" name="Picture 25">
            <a:extLst>
              <a:ext uri="{FF2B5EF4-FFF2-40B4-BE49-F238E27FC236}">
                <a16:creationId xmlns:a16="http://schemas.microsoft.com/office/drawing/2014/main" id="{740E7FDF-6B49-B644-9278-E8DFD79D0FD1}"/>
              </a:ext>
            </a:extLst>
          </p:cNvPr>
          <p:cNvPicPr>
            <a:picLocks noChangeAspect="1"/>
          </p:cNvPicPr>
          <p:nvPr/>
        </p:nvPicPr>
        <p:blipFill>
          <a:blip r:embed="rId10"/>
          <a:stretch>
            <a:fillRect/>
          </a:stretch>
        </p:blipFill>
        <p:spPr>
          <a:xfrm>
            <a:off x="7834619" y="4456201"/>
            <a:ext cx="444480" cy="413826"/>
          </a:xfrm>
          <a:prstGeom prst="rect">
            <a:avLst/>
          </a:prstGeom>
        </p:spPr>
      </p:pic>
      <p:pic>
        <p:nvPicPr>
          <p:cNvPr id="29" name="Picture 28">
            <a:extLst>
              <a:ext uri="{FF2B5EF4-FFF2-40B4-BE49-F238E27FC236}">
                <a16:creationId xmlns:a16="http://schemas.microsoft.com/office/drawing/2014/main" id="{3D0ED8C0-7360-7D48-AB18-198847A7CB3E}"/>
              </a:ext>
            </a:extLst>
          </p:cNvPr>
          <p:cNvPicPr>
            <a:picLocks noChangeAspect="1"/>
          </p:cNvPicPr>
          <p:nvPr/>
        </p:nvPicPr>
        <p:blipFill>
          <a:blip r:embed="rId11"/>
          <a:stretch>
            <a:fillRect/>
          </a:stretch>
        </p:blipFill>
        <p:spPr>
          <a:xfrm>
            <a:off x="7088014" y="4555684"/>
            <a:ext cx="292100" cy="279400"/>
          </a:xfrm>
          <a:prstGeom prst="rect">
            <a:avLst/>
          </a:prstGeom>
        </p:spPr>
      </p:pic>
      <p:pic>
        <p:nvPicPr>
          <p:cNvPr id="30" name="Picture 29">
            <a:extLst>
              <a:ext uri="{FF2B5EF4-FFF2-40B4-BE49-F238E27FC236}">
                <a16:creationId xmlns:a16="http://schemas.microsoft.com/office/drawing/2014/main" id="{28895317-13C3-8045-8024-2CA62AA9B69C}"/>
              </a:ext>
            </a:extLst>
          </p:cNvPr>
          <p:cNvPicPr>
            <a:picLocks noChangeAspect="1"/>
          </p:cNvPicPr>
          <p:nvPr/>
        </p:nvPicPr>
        <p:blipFill>
          <a:blip r:embed="rId12"/>
          <a:stretch>
            <a:fillRect/>
          </a:stretch>
        </p:blipFill>
        <p:spPr>
          <a:xfrm>
            <a:off x="7229819" y="4485314"/>
            <a:ext cx="736600" cy="355600"/>
          </a:xfrm>
          <a:prstGeom prst="rect">
            <a:avLst/>
          </a:prstGeom>
        </p:spPr>
      </p:pic>
      <p:pic>
        <p:nvPicPr>
          <p:cNvPr id="31" name="Picture 30">
            <a:extLst>
              <a:ext uri="{FF2B5EF4-FFF2-40B4-BE49-F238E27FC236}">
                <a16:creationId xmlns:a16="http://schemas.microsoft.com/office/drawing/2014/main" id="{EEC422FB-B50A-7048-91E7-847366446D17}"/>
              </a:ext>
            </a:extLst>
          </p:cNvPr>
          <p:cNvPicPr>
            <a:picLocks noChangeAspect="1"/>
          </p:cNvPicPr>
          <p:nvPr/>
        </p:nvPicPr>
        <p:blipFill>
          <a:blip r:embed="rId13"/>
          <a:stretch>
            <a:fillRect/>
          </a:stretch>
        </p:blipFill>
        <p:spPr>
          <a:xfrm>
            <a:off x="4463064" y="4776047"/>
            <a:ext cx="1282700" cy="393700"/>
          </a:xfrm>
          <a:prstGeom prst="rect">
            <a:avLst/>
          </a:prstGeom>
        </p:spPr>
      </p:pic>
    </p:spTree>
    <p:extLst>
      <p:ext uri="{BB962C8B-B14F-4D97-AF65-F5344CB8AC3E}">
        <p14:creationId xmlns:p14="http://schemas.microsoft.com/office/powerpoint/2010/main" val="318831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0F71AE-A136-0544-A86B-D59321732D07}"/>
              </a:ext>
            </a:extLst>
          </p:cNvPr>
          <p:cNvSpPr>
            <a:spLocks noGrp="1"/>
          </p:cNvSpPr>
          <p:nvPr>
            <p:ph type="sldNum" sz="quarter" idx="12"/>
          </p:nvPr>
        </p:nvSpPr>
        <p:spPr/>
        <p:txBody>
          <a:bodyPr/>
          <a:lstStyle/>
          <a:p>
            <a:fld id="{A88F1DB0-8B43-D941-A153-7F9DB752BDF8}" type="slidenum">
              <a:rPr lang="en-CN" smtClean="0"/>
              <a:t>76</a:t>
            </a:fld>
            <a:endParaRPr lang="en-CN"/>
          </a:p>
        </p:txBody>
      </p:sp>
      <p:sp>
        <p:nvSpPr>
          <p:cNvPr id="5" name="Title 1">
            <a:extLst>
              <a:ext uri="{FF2B5EF4-FFF2-40B4-BE49-F238E27FC236}">
                <a16:creationId xmlns:a16="http://schemas.microsoft.com/office/drawing/2014/main" id="{3DA93DC2-03C5-2740-97C7-2FB2D8BEDE61}"/>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latin typeface="Rockwell" panose="02060603020205020403" pitchFamily="18" charset="0"/>
                <a:cs typeface="Times New Roman" panose="02020603050405020304" pitchFamily="18" charset="0"/>
              </a:rPr>
              <a:t>SoftPM</a:t>
            </a:r>
            <a:r>
              <a:rPr lang="en-US" altLang="zh-CN" sz="3600" dirty="0">
                <a:latin typeface="Rockwell" panose="02060603020205020403" pitchFamily="18" charset="0"/>
                <a:cs typeface="Times New Roman" panose="02020603050405020304" pitchFamily="18" charset="0"/>
              </a:rPr>
              <a:t> Transparent Implementation</a:t>
            </a:r>
            <a:endParaRPr lang="zh-CN" altLang="en-US" sz="3600" dirty="0">
              <a:latin typeface="Rockwell" panose="02060603020205020403" pitchFamily="18" charset="0"/>
              <a:cs typeface="Times New Roman" panose="02020603050405020304" pitchFamily="18" charset="0"/>
            </a:endParaRPr>
          </a:p>
        </p:txBody>
      </p:sp>
      <p:sp>
        <p:nvSpPr>
          <p:cNvPr id="6" name="Rectangle: Rounded Corners 7">
            <a:extLst>
              <a:ext uri="{FF2B5EF4-FFF2-40B4-BE49-F238E27FC236}">
                <a16:creationId xmlns:a16="http://schemas.microsoft.com/office/drawing/2014/main" id="{3592B448-0908-EE45-8BCE-DF281A19115C}"/>
              </a:ext>
            </a:extLst>
          </p:cNvPr>
          <p:cNvSpPr/>
          <p:nvPr/>
        </p:nvSpPr>
        <p:spPr>
          <a:xfrm>
            <a:off x="125373" y="1765907"/>
            <a:ext cx="2489133" cy="73152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Times New Roman" panose="02020603050405020304" pitchFamily="18" charset="0"/>
                <a:cs typeface="Times New Roman" panose="02020603050405020304" pitchFamily="18" charset="0"/>
              </a:rPr>
              <a:t>SoftPM</a:t>
            </a:r>
            <a:r>
              <a:rPr lang="en-US" altLang="zh-CN" dirty="0">
                <a:latin typeface="Times New Roman" panose="02020603050405020304" pitchFamily="18" charset="0"/>
                <a:cs typeface="Times New Roman" panose="02020603050405020304" pitchFamily="18" charset="0"/>
              </a:rPr>
              <a:t> pages are </a:t>
            </a:r>
          </a:p>
          <a:p>
            <a:pPr algn="ctr"/>
            <a:r>
              <a:rPr lang="en-US" altLang="zh-CN" dirty="0">
                <a:latin typeface="Times New Roman" panose="02020603050405020304" pitchFamily="18" charset="0"/>
                <a:cs typeface="Times New Roman" panose="02020603050405020304" pitchFamily="18" charset="0"/>
              </a:rPr>
              <a:t>write-protected</a:t>
            </a:r>
          </a:p>
        </p:txBody>
      </p:sp>
      <p:cxnSp>
        <p:nvCxnSpPr>
          <p:cNvPr id="7" name="Straight Arrow Connector 6">
            <a:extLst>
              <a:ext uri="{FF2B5EF4-FFF2-40B4-BE49-F238E27FC236}">
                <a16:creationId xmlns:a16="http://schemas.microsoft.com/office/drawing/2014/main" id="{6E87B349-F6B8-E948-9B5F-323CF959ACB3}"/>
              </a:ext>
            </a:extLst>
          </p:cNvPr>
          <p:cNvCxnSpPr>
            <a:cxnSpLocks/>
          </p:cNvCxnSpPr>
          <p:nvPr/>
        </p:nvCxnSpPr>
        <p:spPr>
          <a:xfrm>
            <a:off x="1383487" y="1216627"/>
            <a:ext cx="0" cy="549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8F89FA-00C4-5B4B-A871-07226B1CCD2E}"/>
              </a:ext>
            </a:extLst>
          </p:cNvPr>
          <p:cNvSpPr txBox="1"/>
          <p:nvPr/>
        </p:nvSpPr>
        <p:spPr>
          <a:xfrm>
            <a:off x="489426" y="1216627"/>
            <a:ext cx="724864" cy="369332"/>
          </a:xfrm>
          <a:prstGeom prst="rect">
            <a:avLst/>
          </a:prstGeom>
          <a:noFill/>
        </p:spPr>
        <p:txBody>
          <a:bodyPr wrap="square">
            <a:spAutoFit/>
          </a:bodyPr>
          <a:lstStyle/>
          <a:p>
            <a:pPr rtl="0">
              <a:spcBef>
                <a:spcPts val="0"/>
              </a:spcBef>
              <a:spcAft>
                <a:spcPts val="0"/>
              </a:spcAft>
            </a:pPr>
            <a:r>
              <a:rPr lang="en-US" b="0" dirty="0">
                <a:solidFill>
                  <a:srgbClr val="000000"/>
                </a:solidFill>
                <a:effectLst/>
              </a:rPr>
              <a:t>Write</a:t>
            </a:r>
            <a:endParaRPr lang="en-US" b="0" dirty="0">
              <a:effectLst/>
            </a:endParaRPr>
          </a:p>
        </p:txBody>
      </p:sp>
      <p:cxnSp>
        <p:nvCxnSpPr>
          <p:cNvPr id="12" name="Straight Arrow Connector 11">
            <a:extLst>
              <a:ext uri="{FF2B5EF4-FFF2-40B4-BE49-F238E27FC236}">
                <a16:creationId xmlns:a16="http://schemas.microsoft.com/office/drawing/2014/main" id="{976744DC-D152-7648-8832-9113D376B98F}"/>
              </a:ext>
            </a:extLst>
          </p:cNvPr>
          <p:cNvCxnSpPr>
            <a:cxnSpLocks/>
            <a:stCxn id="6" idx="3"/>
          </p:cNvCxnSpPr>
          <p:nvPr/>
        </p:nvCxnSpPr>
        <p:spPr>
          <a:xfrm flipV="1">
            <a:off x="2614506" y="2129213"/>
            <a:ext cx="905018" cy="24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7">
            <a:extLst>
              <a:ext uri="{FF2B5EF4-FFF2-40B4-BE49-F238E27FC236}">
                <a16:creationId xmlns:a16="http://schemas.microsoft.com/office/drawing/2014/main" id="{5FDA6526-19AF-794E-A8C2-7EAF63C6EDE9}"/>
              </a:ext>
            </a:extLst>
          </p:cNvPr>
          <p:cNvSpPr/>
          <p:nvPr/>
        </p:nvSpPr>
        <p:spPr>
          <a:xfrm>
            <a:off x="3136053" y="1416150"/>
            <a:ext cx="8385385" cy="2406397"/>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Custom page fault handler</a:t>
            </a: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17" name="Decision 16">
            <a:extLst>
              <a:ext uri="{FF2B5EF4-FFF2-40B4-BE49-F238E27FC236}">
                <a16:creationId xmlns:a16="http://schemas.microsoft.com/office/drawing/2014/main" id="{276F876B-3C55-7848-877F-5EA08B5D3CA4}"/>
              </a:ext>
            </a:extLst>
          </p:cNvPr>
          <p:cNvSpPr/>
          <p:nvPr/>
        </p:nvSpPr>
        <p:spPr>
          <a:xfrm>
            <a:off x="3519524" y="1585959"/>
            <a:ext cx="3181677" cy="1086508"/>
          </a:xfrm>
          <a:prstGeom prst="flowChartDecisio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Dirty_pages = save_window?</a:t>
            </a:r>
          </a:p>
        </p:txBody>
      </p:sp>
      <p:cxnSp>
        <p:nvCxnSpPr>
          <p:cNvPr id="19" name="Straight Arrow Connector 18">
            <a:extLst>
              <a:ext uri="{FF2B5EF4-FFF2-40B4-BE49-F238E27FC236}">
                <a16:creationId xmlns:a16="http://schemas.microsoft.com/office/drawing/2014/main" id="{33DAA8EF-965A-EF49-9D42-3AE52BA5D398}"/>
              </a:ext>
            </a:extLst>
          </p:cNvPr>
          <p:cNvCxnSpPr>
            <a:cxnSpLocks/>
          </p:cNvCxnSpPr>
          <p:nvPr/>
        </p:nvCxnSpPr>
        <p:spPr>
          <a:xfrm flipV="1">
            <a:off x="6701201" y="2129213"/>
            <a:ext cx="90501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Process 21">
            <a:extLst>
              <a:ext uri="{FF2B5EF4-FFF2-40B4-BE49-F238E27FC236}">
                <a16:creationId xmlns:a16="http://schemas.microsoft.com/office/drawing/2014/main" id="{05D2DEAA-82AD-5A43-B2D6-F4A5DD16BF45}"/>
              </a:ext>
            </a:extLst>
          </p:cNvPr>
          <p:cNvSpPr/>
          <p:nvPr/>
        </p:nvSpPr>
        <p:spPr>
          <a:xfrm>
            <a:off x="7606218" y="1931158"/>
            <a:ext cx="3387053" cy="369332"/>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Wait for finishing one page flush</a:t>
            </a:r>
            <a:endParaRPr lang="en-CN" dirty="0"/>
          </a:p>
        </p:txBody>
      </p:sp>
      <p:sp>
        <p:nvSpPr>
          <p:cNvPr id="29" name="TextBox 28">
            <a:extLst>
              <a:ext uri="{FF2B5EF4-FFF2-40B4-BE49-F238E27FC236}">
                <a16:creationId xmlns:a16="http://schemas.microsoft.com/office/drawing/2014/main" id="{21CB6A83-E8B0-D844-9D85-EB4C60EEF0B6}"/>
              </a:ext>
            </a:extLst>
          </p:cNvPr>
          <p:cNvSpPr txBox="1"/>
          <p:nvPr/>
        </p:nvSpPr>
        <p:spPr>
          <a:xfrm>
            <a:off x="6860316" y="1757110"/>
            <a:ext cx="724864" cy="369332"/>
          </a:xfrm>
          <a:prstGeom prst="rect">
            <a:avLst/>
          </a:prstGeom>
          <a:noFill/>
        </p:spPr>
        <p:txBody>
          <a:bodyPr wrap="square">
            <a:spAutoFit/>
          </a:bodyPr>
          <a:lstStyle/>
          <a:p>
            <a:pPr rtl="0">
              <a:spcBef>
                <a:spcPts val="0"/>
              </a:spcBef>
              <a:spcAft>
                <a:spcPts val="0"/>
              </a:spcAft>
            </a:pPr>
            <a:r>
              <a:rPr lang="en-US" b="0" dirty="0">
                <a:solidFill>
                  <a:srgbClr val="000000"/>
                </a:solidFill>
                <a:effectLst/>
              </a:rPr>
              <a:t>Yes</a:t>
            </a:r>
            <a:endParaRPr lang="en-US" b="0" dirty="0">
              <a:effectLst/>
            </a:endParaRPr>
          </a:p>
        </p:txBody>
      </p:sp>
      <p:sp>
        <p:nvSpPr>
          <p:cNvPr id="30" name="TextBox 29">
            <a:extLst>
              <a:ext uri="{FF2B5EF4-FFF2-40B4-BE49-F238E27FC236}">
                <a16:creationId xmlns:a16="http://schemas.microsoft.com/office/drawing/2014/main" id="{A5D53E51-ECC6-1141-9FBF-8D819D7FDCAA}"/>
              </a:ext>
            </a:extLst>
          </p:cNvPr>
          <p:cNvSpPr txBox="1"/>
          <p:nvPr/>
        </p:nvSpPr>
        <p:spPr>
          <a:xfrm>
            <a:off x="4255970" y="2620710"/>
            <a:ext cx="724864" cy="369332"/>
          </a:xfrm>
          <a:prstGeom prst="rect">
            <a:avLst/>
          </a:prstGeom>
          <a:noFill/>
        </p:spPr>
        <p:txBody>
          <a:bodyPr wrap="square">
            <a:spAutoFit/>
          </a:bodyPr>
          <a:lstStyle/>
          <a:p>
            <a:pPr rtl="0">
              <a:spcBef>
                <a:spcPts val="0"/>
              </a:spcBef>
              <a:spcAft>
                <a:spcPts val="0"/>
              </a:spcAft>
            </a:pPr>
            <a:r>
              <a:rPr lang="en-US" b="0" dirty="0">
                <a:solidFill>
                  <a:srgbClr val="000000"/>
                </a:solidFill>
                <a:effectLst/>
              </a:rPr>
              <a:t>No</a:t>
            </a:r>
            <a:endParaRPr lang="en-US" b="0" dirty="0">
              <a:effectLst/>
            </a:endParaRPr>
          </a:p>
        </p:txBody>
      </p:sp>
      <p:sp>
        <p:nvSpPr>
          <p:cNvPr id="31" name="Process 30">
            <a:extLst>
              <a:ext uri="{FF2B5EF4-FFF2-40B4-BE49-F238E27FC236}">
                <a16:creationId xmlns:a16="http://schemas.microsoft.com/office/drawing/2014/main" id="{810F07BD-0E45-FD46-8B02-99CFE0A4B042}"/>
              </a:ext>
            </a:extLst>
          </p:cNvPr>
          <p:cNvSpPr/>
          <p:nvPr/>
        </p:nvSpPr>
        <p:spPr>
          <a:xfrm>
            <a:off x="3735258" y="2990042"/>
            <a:ext cx="2750208" cy="612648"/>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Times New Roman" panose="02020603050405020304" pitchFamily="18" charset="0"/>
                <a:cs typeface="Times New Roman" panose="02020603050405020304" pitchFamily="18" charset="0"/>
              </a:rPr>
              <a:t>1) Unset write-protected bit</a:t>
            </a:r>
          </a:p>
          <a:p>
            <a:r>
              <a:rPr lang="en-US" dirty="0">
                <a:latin typeface="Times New Roman" panose="02020603050405020304" pitchFamily="18" charset="0"/>
                <a:cs typeface="Times New Roman" panose="02020603050405020304" pitchFamily="18" charset="0"/>
              </a:rPr>
              <a:t>2) Add this dirty page</a:t>
            </a:r>
            <a:endParaRPr lang="en-CN" dirty="0"/>
          </a:p>
        </p:txBody>
      </p:sp>
      <p:cxnSp>
        <p:nvCxnSpPr>
          <p:cNvPr id="32" name="Straight Arrow Connector 31">
            <a:extLst>
              <a:ext uri="{FF2B5EF4-FFF2-40B4-BE49-F238E27FC236}">
                <a16:creationId xmlns:a16="http://schemas.microsoft.com/office/drawing/2014/main" id="{D7C5A6DE-4A35-5441-9189-743CA16DD05A}"/>
              </a:ext>
            </a:extLst>
          </p:cNvPr>
          <p:cNvCxnSpPr>
            <a:cxnSpLocks/>
            <a:stCxn id="22" idx="2"/>
          </p:cNvCxnSpPr>
          <p:nvPr/>
        </p:nvCxnSpPr>
        <p:spPr>
          <a:xfrm flipH="1">
            <a:off x="6529493" y="2300490"/>
            <a:ext cx="2770252" cy="745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D4E75A-E5AC-1848-9B21-627C32699034}"/>
              </a:ext>
            </a:extLst>
          </p:cNvPr>
          <p:cNvCxnSpPr>
            <a:cxnSpLocks/>
            <a:stCxn id="17" idx="2"/>
            <a:endCxn id="31" idx="0"/>
          </p:cNvCxnSpPr>
          <p:nvPr/>
        </p:nvCxnSpPr>
        <p:spPr>
          <a:xfrm flipH="1">
            <a:off x="5110362" y="2672467"/>
            <a:ext cx="1" cy="317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7">
            <a:extLst>
              <a:ext uri="{FF2B5EF4-FFF2-40B4-BE49-F238E27FC236}">
                <a16:creationId xmlns:a16="http://schemas.microsoft.com/office/drawing/2014/main" id="{F65711C4-08EF-514C-97FF-10801578AD2C}"/>
              </a:ext>
            </a:extLst>
          </p:cNvPr>
          <p:cNvSpPr/>
          <p:nvPr/>
        </p:nvSpPr>
        <p:spPr>
          <a:xfrm>
            <a:off x="3136052" y="4078609"/>
            <a:ext cx="8385385" cy="2277741"/>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Dirty page manager</a:t>
            </a: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a:p>
            <a:pPr algn="ctr"/>
            <a:endParaRPr lang="en-US" altLang="zh-CN" sz="2400" dirty="0">
              <a:solidFill>
                <a:schemeClr val="tx1"/>
              </a:solidFill>
              <a:latin typeface="Times New Roman" panose="02020603050405020304" pitchFamily="18"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68BB3C09-0466-E54E-9E74-A0E703F5EAB7}"/>
              </a:ext>
            </a:extLst>
          </p:cNvPr>
          <p:cNvCxnSpPr>
            <a:cxnSpLocks/>
          </p:cNvCxnSpPr>
          <p:nvPr/>
        </p:nvCxnSpPr>
        <p:spPr>
          <a:xfrm flipV="1">
            <a:off x="2538779" y="4843300"/>
            <a:ext cx="905018" cy="24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Process 41">
            <a:extLst>
              <a:ext uri="{FF2B5EF4-FFF2-40B4-BE49-F238E27FC236}">
                <a16:creationId xmlns:a16="http://schemas.microsoft.com/office/drawing/2014/main" id="{0E33C128-8559-E540-80E8-26A13C0F41A3}"/>
              </a:ext>
            </a:extLst>
          </p:cNvPr>
          <p:cNvSpPr/>
          <p:nvPr/>
        </p:nvSpPr>
        <p:spPr>
          <a:xfrm>
            <a:off x="3428084" y="4644409"/>
            <a:ext cx="4931170" cy="358082"/>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Times New Roman" panose="02020603050405020304" pitchFamily="18" charset="0"/>
                <a:cs typeface="Times New Roman" panose="02020603050405020304" pitchFamily="18" charset="0"/>
              </a:rPr>
              <a:t>Scan, clean and record all dirty pages’ reference bit </a:t>
            </a:r>
            <a:endParaRPr lang="en-CN" dirty="0"/>
          </a:p>
        </p:txBody>
      </p:sp>
      <p:sp>
        <p:nvSpPr>
          <p:cNvPr id="43" name="TextBox 42">
            <a:extLst>
              <a:ext uri="{FF2B5EF4-FFF2-40B4-BE49-F238E27FC236}">
                <a16:creationId xmlns:a16="http://schemas.microsoft.com/office/drawing/2014/main" id="{B500FC13-551D-BF41-8257-5AF927282E75}"/>
              </a:ext>
            </a:extLst>
          </p:cNvPr>
          <p:cNvSpPr txBox="1"/>
          <p:nvPr/>
        </p:nvSpPr>
        <p:spPr>
          <a:xfrm>
            <a:off x="1788159" y="4401630"/>
            <a:ext cx="1347893" cy="369332"/>
          </a:xfrm>
          <a:prstGeom prst="rect">
            <a:avLst/>
          </a:prstGeom>
          <a:noFill/>
        </p:spPr>
        <p:txBody>
          <a:bodyPr wrap="square">
            <a:spAutoFit/>
          </a:bodyPr>
          <a:lstStyle/>
          <a:p>
            <a:pPr rtl="0">
              <a:spcBef>
                <a:spcPts val="0"/>
              </a:spcBef>
              <a:spcAft>
                <a:spcPts val="0"/>
              </a:spcAft>
            </a:pPr>
            <a:r>
              <a:rPr lang="en-US" b="0" dirty="0">
                <a:solidFill>
                  <a:srgbClr val="000000"/>
                </a:solidFill>
                <a:effectLst/>
              </a:rPr>
              <a:t>Periodically </a:t>
            </a:r>
            <a:endParaRPr lang="en-US" b="0" dirty="0">
              <a:effectLst/>
            </a:endParaRPr>
          </a:p>
        </p:txBody>
      </p:sp>
      <p:sp>
        <p:nvSpPr>
          <p:cNvPr id="46" name="Decision 45">
            <a:extLst>
              <a:ext uri="{FF2B5EF4-FFF2-40B4-BE49-F238E27FC236}">
                <a16:creationId xmlns:a16="http://schemas.microsoft.com/office/drawing/2014/main" id="{B7D6BCD3-2903-1D42-927C-CD86FF945EDF}"/>
              </a:ext>
            </a:extLst>
          </p:cNvPr>
          <p:cNvSpPr/>
          <p:nvPr/>
        </p:nvSpPr>
        <p:spPr>
          <a:xfrm>
            <a:off x="125373" y="5208225"/>
            <a:ext cx="2721150" cy="1086508"/>
          </a:xfrm>
          <a:prstGeom prst="flowChartDecisio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Dirty pages&gt; threashold</a:t>
            </a:r>
          </a:p>
        </p:txBody>
      </p:sp>
      <p:cxnSp>
        <p:nvCxnSpPr>
          <p:cNvPr id="47" name="Straight Arrow Connector 46">
            <a:extLst>
              <a:ext uri="{FF2B5EF4-FFF2-40B4-BE49-F238E27FC236}">
                <a16:creationId xmlns:a16="http://schemas.microsoft.com/office/drawing/2014/main" id="{AAFAC9F7-C754-B742-8D08-634446EBD561}"/>
              </a:ext>
            </a:extLst>
          </p:cNvPr>
          <p:cNvCxnSpPr>
            <a:cxnSpLocks/>
          </p:cNvCxnSpPr>
          <p:nvPr/>
        </p:nvCxnSpPr>
        <p:spPr>
          <a:xfrm>
            <a:off x="2810131" y="5737578"/>
            <a:ext cx="7093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Process 48">
            <a:extLst>
              <a:ext uri="{FF2B5EF4-FFF2-40B4-BE49-F238E27FC236}">
                <a16:creationId xmlns:a16="http://schemas.microsoft.com/office/drawing/2014/main" id="{D965E999-8BD3-6D4A-BB41-B89F50BCB74E}"/>
              </a:ext>
            </a:extLst>
          </p:cNvPr>
          <p:cNvSpPr/>
          <p:nvPr/>
        </p:nvSpPr>
        <p:spPr>
          <a:xfrm>
            <a:off x="3519524" y="5549631"/>
            <a:ext cx="6281489" cy="573462"/>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t>1) Flush LRU pages until dirty pages is smaller than the threshold</a:t>
            </a:r>
          </a:p>
          <a:p>
            <a:r>
              <a:rPr lang="en-CN" dirty="0"/>
              <a:t>2) Set write-protected bit for flushed pages</a:t>
            </a:r>
          </a:p>
        </p:txBody>
      </p:sp>
      <p:sp>
        <p:nvSpPr>
          <p:cNvPr id="50" name="TextBox 49">
            <a:extLst>
              <a:ext uri="{FF2B5EF4-FFF2-40B4-BE49-F238E27FC236}">
                <a16:creationId xmlns:a16="http://schemas.microsoft.com/office/drawing/2014/main" id="{2FB1C938-F4BE-AD42-AE01-EAAD16AF7EC1}"/>
              </a:ext>
            </a:extLst>
          </p:cNvPr>
          <p:cNvSpPr txBox="1"/>
          <p:nvPr/>
        </p:nvSpPr>
        <p:spPr>
          <a:xfrm>
            <a:off x="2563222" y="1687543"/>
            <a:ext cx="601605" cy="369332"/>
          </a:xfrm>
          <a:prstGeom prst="rect">
            <a:avLst/>
          </a:prstGeom>
          <a:noFill/>
        </p:spPr>
        <p:txBody>
          <a:bodyPr wrap="square">
            <a:spAutoFit/>
          </a:bodyPr>
          <a:lstStyle/>
          <a:p>
            <a:pPr rtl="0">
              <a:spcBef>
                <a:spcPts val="0"/>
              </a:spcBef>
              <a:spcAft>
                <a:spcPts val="0"/>
              </a:spcAft>
            </a:pPr>
            <a:r>
              <a:rPr lang="en-US" b="0" dirty="0">
                <a:solidFill>
                  <a:srgbClr val="000000"/>
                </a:solidFill>
                <a:effectLst/>
              </a:rPr>
              <a:t>Trap </a:t>
            </a:r>
            <a:endParaRPr lang="en-US" b="0" dirty="0">
              <a:effectLst/>
            </a:endParaRPr>
          </a:p>
        </p:txBody>
      </p:sp>
      <p:sp>
        <p:nvSpPr>
          <p:cNvPr id="51" name="TextBox 50">
            <a:extLst>
              <a:ext uri="{FF2B5EF4-FFF2-40B4-BE49-F238E27FC236}">
                <a16:creationId xmlns:a16="http://schemas.microsoft.com/office/drawing/2014/main" id="{4E28F402-0988-7A4D-ADB3-227D69E692EE}"/>
              </a:ext>
            </a:extLst>
          </p:cNvPr>
          <p:cNvSpPr txBox="1"/>
          <p:nvPr/>
        </p:nvSpPr>
        <p:spPr>
          <a:xfrm>
            <a:off x="2357622" y="5274273"/>
            <a:ext cx="905018" cy="369332"/>
          </a:xfrm>
          <a:prstGeom prst="rect">
            <a:avLst/>
          </a:prstGeom>
          <a:noFill/>
        </p:spPr>
        <p:txBody>
          <a:bodyPr wrap="square">
            <a:spAutoFit/>
          </a:bodyPr>
          <a:lstStyle/>
          <a:p>
            <a:pPr rtl="0">
              <a:spcBef>
                <a:spcPts val="0"/>
              </a:spcBef>
              <a:spcAft>
                <a:spcPts val="0"/>
              </a:spcAft>
            </a:pPr>
            <a:r>
              <a:rPr lang="en-US" b="0" dirty="0">
                <a:solidFill>
                  <a:srgbClr val="000000"/>
                </a:solidFill>
                <a:effectLst/>
              </a:rPr>
              <a:t>Trigger </a:t>
            </a:r>
            <a:endParaRPr lang="en-US" b="0" dirty="0">
              <a:effectLst/>
            </a:endParaRPr>
          </a:p>
        </p:txBody>
      </p:sp>
    </p:spTree>
    <p:extLst>
      <p:ext uri="{BB962C8B-B14F-4D97-AF65-F5344CB8AC3E}">
        <p14:creationId xmlns:p14="http://schemas.microsoft.com/office/powerpoint/2010/main" val="30646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5" grpId="0" animBg="1"/>
      <p:bldP spid="17" grpId="0" animBg="1"/>
      <p:bldP spid="22" grpId="0" animBg="1"/>
      <p:bldP spid="29" grpId="0"/>
      <p:bldP spid="30" grpId="0"/>
      <p:bldP spid="31" grpId="0" animBg="1"/>
      <p:bldP spid="39" grpId="0" animBg="1"/>
      <p:bldP spid="42" grpId="0" animBg="1"/>
      <p:bldP spid="43" grpId="0"/>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8728AD1-1EA6-DB4B-B7B4-94BD722587EA}"/>
              </a:ext>
            </a:extLst>
          </p:cNvPr>
          <p:cNvSpPr txBox="1">
            <a:spLocks/>
          </p:cNvSpPr>
          <p:nvPr/>
        </p:nvSpPr>
        <p:spPr>
          <a:xfrm>
            <a:off x="6233465" y="6177246"/>
            <a:ext cx="2799117" cy="365125"/>
          </a:xfrm>
          <a:prstGeom prst="rect">
            <a:avLst/>
          </a:prstGeom>
          <a:solidFill>
            <a:srgbClr val="00CC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bg1"/>
                </a:solidFill>
                <a:latin typeface="Times New Roman" panose="02020603050405020304" pitchFamily="18" charset="0"/>
                <a:cs typeface="Times New Roman" panose="02020603050405020304" pitchFamily="18" charset="0"/>
              </a:rPr>
              <a:t>(b) </a:t>
            </a:r>
            <a:r>
              <a:rPr lang="en-US" altLang="zh-CN" sz="2000" dirty="0" err="1">
                <a:solidFill>
                  <a:schemeClr val="bg1"/>
                </a:solidFill>
                <a:latin typeface="Times New Roman" panose="02020603050405020304" pitchFamily="18" charset="0"/>
                <a:cs typeface="Times New Roman" panose="02020603050405020304" pitchFamily="18" charset="0"/>
              </a:rPr>
              <a:t>SoftPM</a:t>
            </a:r>
            <a:r>
              <a:rPr lang="en-US" altLang="zh-CN" sz="2000" dirty="0">
                <a:solidFill>
                  <a:schemeClr val="bg1"/>
                </a:solidFill>
                <a:latin typeface="Times New Roman" panose="02020603050405020304" pitchFamily="18" charset="0"/>
                <a:cs typeface="Times New Roman" panose="02020603050405020304" pitchFamily="18" charset="0"/>
              </a:rPr>
              <a:t> User-directed</a:t>
            </a:r>
          </a:p>
        </p:txBody>
      </p:sp>
      <p:sp>
        <p:nvSpPr>
          <p:cNvPr id="4" name="Slide Number Placeholder 3">
            <a:extLst>
              <a:ext uri="{FF2B5EF4-FFF2-40B4-BE49-F238E27FC236}">
                <a16:creationId xmlns:a16="http://schemas.microsoft.com/office/drawing/2014/main" id="{1E717723-1446-A14F-B99E-D8748B401AAB}"/>
              </a:ext>
            </a:extLst>
          </p:cNvPr>
          <p:cNvSpPr>
            <a:spLocks noGrp="1"/>
          </p:cNvSpPr>
          <p:nvPr>
            <p:ph type="sldNum" sz="quarter" idx="12"/>
          </p:nvPr>
        </p:nvSpPr>
        <p:spPr/>
        <p:txBody>
          <a:bodyPr/>
          <a:lstStyle/>
          <a:p>
            <a:fld id="{A88F1DB0-8B43-D941-A153-7F9DB752BDF8}" type="slidenum">
              <a:rPr lang="en-CN" smtClean="0"/>
              <a:t>77</a:t>
            </a:fld>
            <a:endParaRPr lang="en-CN"/>
          </a:p>
        </p:txBody>
      </p:sp>
      <p:sp>
        <p:nvSpPr>
          <p:cNvPr id="6" name="Title 1">
            <a:extLst>
              <a:ext uri="{FF2B5EF4-FFF2-40B4-BE49-F238E27FC236}">
                <a16:creationId xmlns:a16="http://schemas.microsoft.com/office/drawing/2014/main" id="{C3DE800C-F993-6440-B47C-8AFAE687832D}"/>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Multiple Versions of Redis</a:t>
            </a:r>
            <a:endParaRPr lang="zh-CN" altLang="en-US" sz="3600" dirty="0">
              <a:latin typeface="Rockwell" panose="02060603020205020403" pitchFamily="18" charset="0"/>
              <a:cs typeface="Times New Roman" panose="02020603050405020304" pitchFamily="18" charset="0"/>
            </a:endParaRPr>
          </a:p>
        </p:txBody>
      </p:sp>
      <p:pic>
        <p:nvPicPr>
          <p:cNvPr id="7" name="Picture 2">
            <a:extLst>
              <a:ext uri="{FF2B5EF4-FFF2-40B4-BE49-F238E27FC236}">
                <a16:creationId xmlns:a16="http://schemas.microsoft.com/office/drawing/2014/main" id="{0E2ADE13-9A88-3F4E-B2A0-4D43F8D8A8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83"/>
          <a:stretch/>
        </p:blipFill>
        <p:spPr bwMode="auto">
          <a:xfrm>
            <a:off x="2260335" y="1382183"/>
            <a:ext cx="7291493" cy="4779781"/>
          </a:xfrm>
          <a:prstGeom prst="rect">
            <a:avLst/>
          </a:prstGeom>
          <a:noFill/>
          <a:extLst>
            <a:ext uri="{909E8E84-426E-40DD-AFC4-6F175D3DCCD1}">
              <a14:hiddenFill xmlns:a14="http://schemas.microsoft.com/office/drawing/2010/main">
                <a:solidFill>
                  <a:srgbClr val="FFFFFF"/>
                </a:solidFill>
              </a14:hiddenFill>
            </a:ext>
          </a:extLst>
        </p:spPr>
      </p:pic>
      <p:sp>
        <p:nvSpPr>
          <p:cNvPr id="5" name="Process 4">
            <a:extLst>
              <a:ext uri="{FF2B5EF4-FFF2-40B4-BE49-F238E27FC236}">
                <a16:creationId xmlns:a16="http://schemas.microsoft.com/office/drawing/2014/main" id="{F6E25AFF-B8E5-8544-91E6-9113884F97D3}"/>
              </a:ext>
            </a:extLst>
          </p:cNvPr>
          <p:cNvSpPr/>
          <p:nvPr/>
        </p:nvSpPr>
        <p:spPr>
          <a:xfrm>
            <a:off x="5716340" y="2287668"/>
            <a:ext cx="4362025" cy="436561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Content Placeholder 2">
            <a:extLst>
              <a:ext uri="{FF2B5EF4-FFF2-40B4-BE49-F238E27FC236}">
                <a16:creationId xmlns:a16="http://schemas.microsoft.com/office/drawing/2014/main" id="{7ADA7ACE-6B27-E742-B05C-A369259729B0}"/>
              </a:ext>
            </a:extLst>
          </p:cNvPr>
          <p:cNvSpPr txBox="1">
            <a:spLocks/>
          </p:cNvSpPr>
          <p:nvPr/>
        </p:nvSpPr>
        <p:spPr>
          <a:xfrm>
            <a:off x="3372616" y="6173787"/>
            <a:ext cx="1468613" cy="365125"/>
          </a:xfrm>
          <a:prstGeom prst="rect">
            <a:avLst/>
          </a:prstGeom>
          <a:solidFill>
            <a:srgbClr val="FF00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bg1"/>
                </a:solidFill>
                <a:latin typeface="Times New Roman" panose="02020603050405020304" pitchFamily="18" charset="0"/>
                <a:cs typeface="Times New Roman" panose="02020603050405020304" pitchFamily="18" charset="0"/>
              </a:rPr>
              <a:t>(a) Baseline</a:t>
            </a:r>
          </a:p>
        </p:txBody>
      </p:sp>
    </p:spTree>
    <p:extLst>
      <p:ext uri="{BB962C8B-B14F-4D97-AF65-F5344CB8AC3E}">
        <p14:creationId xmlns:p14="http://schemas.microsoft.com/office/powerpoint/2010/main" val="2684577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8728AD1-1EA6-DB4B-B7B4-94BD722587EA}"/>
              </a:ext>
            </a:extLst>
          </p:cNvPr>
          <p:cNvSpPr txBox="1">
            <a:spLocks/>
          </p:cNvSpPr>
          <p:nvPr/>
        </p:nvSpPr>
        <p:spPr>
          <a:xfrm>
            <a:off x="6233465" y="6177246"/>
            <a:ext cx="2799117" cy="365125"/>
          </a:xfrm>
          <a:prstGeom prst="rect">
            <a:avLst/>
          </a:prstGeom>
          <a:solidFill>
            <a:srgbClr val="00CC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bg1"/>
                </a:solidFill>
                <a:latin typeface="Times New Roman" panose="02020603050405020304" pitchFamily="18" charset="0"/>
                <a:cs typeface="Times New Roman" panose="02020603050405020304" pitchFamily="18" charset="0"/>
              </a:rPr>
              <a:t>(b) </a:t>
            </a:r>
            <a:r>
              <a:rPr lang="en-US" altLang="zh-CN" sz="2000" dirty="0" err="1">
                <a:solidFill>
                  <a:schemeClr val="bg1"/>
                </a:solidFill>
                <a:latin typeface="Times New Roman" panose="02020603050405020304" pitchFamily="18" charset="0"/>
                <a:cs typeface="Times New Roman" panose="02020603050405020304" pitchFamily="18" charset="0"/>
              </a:rPr>
              <a:t>SoftPM</a:t>
            </a:r>
            <a:r>
              <a:rPr lang="en-US" altLang="zh-CN" sz="2000" dirty="0">
                <a:solidFill>
                  <a:schemeClr val="bg1"/>
                </a:solidFill>
                <a:latin typeface="Times New Roman" panose="02020603050405020304" pitchFamily="18" charset="0"/>
                <a:cs typeface="Times New Roman" panose="02020603050405020304" pitchFamily="18" charset="0"/>
              </a:rPr>
              <a:t> User-directed</a:t>
            </a:r>
          </a:p>
        </p:txBody>
      </p:sp>
      <p:sp>
        <p:nvSpPr>
          <p:cNvPr id="4" name="Slide Number Placeholder 3">
            <a:extLst>
              <a:ext uri="{FF2B5EF4-FFF2-40B4-BE49-F238E27FC236}">
                <a16:creationId xmlns:a16="http://schemas.microsoft.com/office/drawing/2014/main" id="{1E717723-1446-A14F-B99E-D8748B401AAB}"/>
              </a:ext>
            </a:extLst>
          </p:cNvPr>
          <p:cNvSpPr>
            <a:spLocks noGrp="1"/>
          </p:cNvSpPr>
          <p:nvPr>
            <p:ph type="sldNum" sz="quarter" idx="12"/>
          </p:nvPr>
        </p:nvSpPr>
        <p:spPr/>
        <p:txBody>
          <a:bodyPr/>
          <a:lstStyle/>
          <a:p>
            <a:fld id="{A88F1DB0-8B43-D941-A153-7F9DB752BDF8}" type="slidenum">
              <a:rPr lang="en-CN" smtClean="0"/>
              <a:t>78</a:t>
            </a:fld>
            <a:endParaRPr lang="en-CN"/>
          </a:p>
        </p:txBody>
      </p:sp>
      <p:sp>
        <p:nvSpPr>
          <p:cNvPr id="6" name="Title 1">
            <a:extLst>
              <a:ext uri="{FF2B5EF4-FFF2-40B4-BE49-F238E27FC236}">
                <a16:creationId xmlns:a16="http://schemas.microsoft.com/office/drawing/2014/main" id="{C3DE800C-F993-6440-B47C-8AFAE687832D}"/>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Multiple Versions of Redis</a:t>
            </a:r>
            <a:endParaRPr lang="zh-CN" altLang="en-US" sz="3600" dirty="0">
              <a:latin typeface="Rockwell" panose="02060603020205020403" pitchFamily="18" charset="0"/>
              <a:cs typeface="Times New Roman" panose="02020603050405020304" pitchFamily="18" charset="0"/>
            </a:endParaRPr>
          </a:p>
        </p:txBody>
      </p:sp>
      <p:pic>
        <p:nvPicPr>
          <p:cNvPr id="7" name="Picture 2">
            <a:extLst>
              <a:ext uri="{FF2B5EF4-FFF2-40B4-BE49-F238E27FC236}">
                <a16:creationId xmlns:a16="http://schemas.microsoft.com/office/drawing/2014/main" id="{0E2ADE13-9A88-3F4E-B2A0-4D43F8D8A8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83"/>
          <a:stretch/>
        </p:blipFill>
        <p:spPr bwMode="auto">
          <a:xfrm>
            <a:off x="2260335" y="1382183"/>
            <a:ext cx="7291493" cy="477978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ADA7ACE-6B27-E742-B05C-A369259729B0}"/>
              </a:ext>
            </a:extLst>
          </p:cNvPr>
          <p:cNvSpPr txBox="1">
            <a:spLocks/>
          </p:cNvSpPr>
          <p:nvPr/>
        </p:nvSpPr>
        <p:spPr>
          <a:xfrm>
            <a:off x="3372616" y="6173787"/>
            <a:ext cx="1468613" cy="365125"/>
          </a:xfrm>
          <a:prstGeom prst="rect">
            <a:avLst/>
          </a:prstGeom>
          <a:solidFill>
            <a:srgbClr val="FF00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bg1"/>
                </a:solidFill>
                <a:latin typeface="Times New Roman" panose="02020603050405020304" pitchFamily="18" charset="0"/>
                <a:cs typeface="Times New Roman" panose="02020603050405020304" pitchFamily="18" charset="0"/>
              </a:rPr>
              <a:t>(a) Baseline</a:t>
            </a:r>
          </a:p>
        </p:txBody>
      </p:sp>
    </p:spTree>
    <p:extLst>
      <p:ext uri="{BB962C8B-B14F-4D97-AF65-F5344CB8AC3E}">
        <p14:creationId xmlns:p14="http://schemas.microsoft.com/office/powerpoint/2010/main" val="18738699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B0AB64-743D-EF47-ACCF-D83E95293998}"/>
              </a:ext>
            </a:extLst>
          </p:cNvPr>
          <p:cNvSpPr>
            <a:spLocks noGrp="1"/>
          </p:cNvSpPr>
          <p:nvPr>
            <p:ph type="sldNum" sz="quarter" idx="12"/>
          </p:nvPr>
        </p:nvSpPr>
        <p:spPr/>
        <p:txBody>
          <a:bodyPr/>
          <a:lstStyle/>
          <a:p>
            <a:fld id="{A88F1DB0-8B43-D941-A153-7F9DB752BDF8}" type="slidenum">
              <a:rPr lang="en-CN" smtClean="0"/>
              <a:t>79</a:t>
            </a:fld>
            <a:endParaRPr lang="en-CN"/>
          </a:p>
        </p:txBody>
      </p:sp>
      <p:sp>
        <p:nvSpPr>
          <p:cNvPr id="5" name="Title 1">
            <a:extLst>
              <a:ext uri="{FF2B5EF4-FFF2-40B4-BE49-F238E27FC236}">
                <a16:creationId xmlns:a16="http://schemas.microsoft.com/office/drawing/2014/main" id="{A2E2AA9A-FCA2-BE40-862E-759EF20D6EB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Multiple Versions of Redis</a:t>
            </a:r>
            <a:endParaRPr lang="zh-CN" altLang="en-US" sz="3600" dirty="0">
              <a:latin typeface="Rockwell" panose="02060603020205020403"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03F65821-021C-EC45-94AA-E38299D5C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6449" b="8301"/>
          <a:stretch/>
        </p:blipFill>
        <p:spPr bwMode="auto">
          <a:xfrm>
            <a:off x="1147221" y="1885123"/>
            <a:ext cx="1679787" cy="399817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C86477ED-3061-B649-BA77-E07EAAEA9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1519" y="1123506"/>
            <a:ext cx="5398347" cy="772498"/>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6BCE21CE-18F1-BB40-8352-23B93D322B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182" t="14744" b="7283"/>
          <a:stretch/>
        </p:blipFill>
        <p:spPr bwMode="auto">
          <a:xfrm>
            <a:off x="8088830" y="2205630"/>
            <a:ext cx="2431049" cy="32350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7A3E19-98E0-CB4E-B83E-A7E3EFD9A4FD}"/>
              </a:ext>
            </a:extLst>
          </p:cNvPr>
          <p:cNvPicPr>
            <a:picLocks noChangeAspect="1"/>
          </p:cNvPicPr>
          <p:nvPr/>
        </p:nvPicPr>
        <p:blipFill>
          <a:blip r:embed="rId5"/>
          <a:stretch>
            <a:fillRect/>
          </a:stretch>
        </p:blipFill>
        <p:spPr>
          <a:xfrm>
            <a:off x="4447962" y="2205630"/>
            <a:ext cx="2493676" cy="1713664"/>
          </a:xfrm>
          <a:prstGeom prst="rect">
            <a:avLst/>
          </a:prstGeom>
        </p:spPr>
      </p:pic>
      <p:pic>
        <p:nvPicPr>
          <p:cNvPr id="9" name="Picture 8">
            <a:extLst>
              <a:ext uri="{FF2B5EF4-FFF2-40B4-BE49-F238E27FC236}">
                <a16:creationId xmlns:a16="http://schemas.microsoft.com/office/drawing/2014/main" id="{EBD70C60-B58A-B845-AAAA-FEA06F82FBA4}"/>
              </a:ext>
            </a:extLst>
          </p:cNvPr>
          <p:cNvPicPr>
            <a:picLocks noChangeAspect="1"/>
          </p:cNvPicPr>
          <p:nvPr/>
        </p:nvPicPr>
        <p:blipFill>
          <a:blip r:embed="rId6"/>
          <a:stretch>
            <a:fillRect/>
          </a:stretch>
        </p:blipFill>
        <p:spPr>
          <a:xfrm>
            <a:off x="3568077" y="1977390"/>
            <a:ext cx="38100" cy="4610100"/>
          </a:xfrm>
          <a:prstGeom prst="rect">
            <a:avLst/>
          </a:prstGeom>
        </p:spPr>
      </p:pic>
      <p:pic>
        <p:nvPicPr>
          <p:cNvPr id="13" name="Picture 12">
            <a:extLst>
              <a:ext uri="{FF2B5EF4-FFF2-40B4-BE49-F238E27FC236}">
                <a16:creationId xmlns:a16="http://schemas.microsoft.com/office/drawing/2014/main" id="{E4A723D1-1FD4-4343-9C9B-186EB3A3D699}"/>
              </a:ext>
            </a:extLst>
          </p:cNvPr>
          <p:cNvPicPr>
            <a:picLocks noChangeAspect="1"/>
          </p:cNvPicPr>
          <p:nvPr/>
        </p:nvPicPr>
        <p:blipFill>
          <a:blip r:embed="rId7"/>
          <a:stretch>
            <a:fillRect/>
          </a:stretch>
        </p:blipFill>
        <p:spPr>
          <a:xfrm>
            <a:off x="4369220" y="1903750"/>
            <a:ext cx="673647" cy="957288"/>
          </a:xfrm>
          <a:prstGeom prst="rect">
            <a:avLst/>
          </a:prstGeom>
        </p:spPr>
      </p:pic>
      <p:pic>
        <p:nvPicPr>
          <p:cNvPr id="14" name="Picture 13">
            <a:extLst>
              <a:ext uri="{FF2B5EF4-FFF2-40B4-BE49-F238E27FC236}">
                <a16:creationId xmlns:a16="http://schemas.microsoft.com/office/drawing/2014/main" id="{6B2CA3C9-9E9A-0443-A83D-DE6EEF33DD5E}"/>
              </a:ext>
            </a:extLst>
          </p:cNvPr>
          <p:cNvPicPr>
            <a:picLocks noChangeAspect="1"/>
          </p:cNvPicPr>
          <p:nvPr/>
        </p:nvPicPr>
        <p:blipFill>
          <a:blip r:embed="rId8"/>
          <a:stretch>
            <a:fillRect/>
          </a:stretch>
        </p:blipFill>
        <p:spPr>
          <a:xfrm>
            <a:off x="5468320" y="3204578"/>
            <a:ext cx="421354" cy="141182"/>
          </a:xfrm>
          <a:prstGeom prst="rect">
            <a:avLst/>
          </a:prstGeom>
        </p:spPr>
      </p:pic>
      <p:pic>
        <p:nvPicPr>
          <p:cNvPr id="16" name="Picture 15">
            <a:extLst>
              <a:ext uri="{FF2B5EF4-FFF2-40B4-BE49-F238E27FC236}">
                <a16:creationId xmlns:a16="http://schemas.microsoft.com/office/drawing/2014/main" id="{7D980CF3-28B8-184B-9C37-CE5607700ED9}"/>
              </a:ext>
            </a:extLst>
          </p:cNvPr>
          <p:cNvPicPr>
            <a:picLocks noChangeAspect="1"/>
          </p:cNvPicPr>
          <p:nvPr/>
        </p:nvPicPr>
        <p:blipFill>
          <a:blip r:embed="rId9"/>
          <a:stretch>
            <a:fillRect/>
          </a:stretch>
        </p:blipFill>
        <p:spPr>
          <a:xfrm>
            <a:off x="6110334" y="1878350"/>
            <a:ext cx="673647" cy="980925"/>
          </a:xfrm>
          <a:prstGeom prst="rect">
            <a:avLst/>
          </a:prstGeom>
        </p:spPr>
      </p:pic>
      <p:pic>
        <p:nvPicPr>
          <p:cNvPr id="17" name="Picture 16">
            <a:extLst>
              <a:ext uri="{FF2B5EF4-FFF2-40B4-BE49-F238E27FC236}">
                <a16:creationId xmlns:a16="http://schemas.microsoft.com/office/drawing/2014/main" id="{886756E6-CD1B-2349-A33F-7D3986B74EE3}"/>
              </a:ext>
            </a:extLst>
          </p:cNvPr>
          <p:cNvPicPr>
            <a:picLocks noChangeAspect="1"/>
          </p:cNvPicPr>
          <p:nvPr/>
        </p:nvPicPr>
        <p:blipFill>
          <a:blip r:embed="rId10"/>
          <a:stretch>
            <a:fillRect/>
          </a:stretch>
        </p:blipFill>
        <p:spPr>
          <a:xfrm>
            <a:off x="5456305" y="2490269"/>
            <a:ext cx="496372" cy="437280"/>
          </a:xfrm>
          <a:prstGeom prst="rect">
            <a:avLst/>
          </a:prstGeom>
        </p:spPr>
      </p:pic>
      <p:pic>
        <p:nvPicPr>
          <p:cNvPr id="19" name="Picture 18">
            <a:extLst>
              <a:ext uri="{FF2B5EF4-FFF2-40B4-BE49-F238E27FC236}">
                <a16:creationId xmlns:a16="http://schemas.microsoft.com/office/drawing/2014/main" id="{7B4519FA-8747-1E4C-8F64-9D5CA77AAF8C}"/>
              </a:ext>
            </a:extLst>
          </p:cNvPr>
          <p:cNvPicPr>
            <a:picLocks noChangeAspect="1"/>
          </p:cNvPicPr>
          <p:nvPr/>
        </p:nvPicPr>
        <p:blipFill>
          <a:blip r:embed="rId11"/>
          <a:stretch>
            <a:fillRect/>
          </a:stretch>
        </p:blipFill>
        <p:spPr>
          <a:xfrm>
            <a:off x="4488692" y="3892352"/>
            <a:ext cx="2431049" cy="1342362"/>
          </a:xfrm>
          <a:prstGeom prst="rect">
            <a:avLst/>
          </a:prstGeom>
        </p:spPr>
      </p:pic>
      <p:pic>
        <p:nvPicPr>
          <p:cNvPr id="20" name="Picture 19">
            <a:extLst>
              <a:ext uri="{FF2B5EF4-FFF2-40B4-BE49-F238E27FC236}">
                <a16:creationId xmlns:a16="http://schemas.microsoft.com/office/drawing/2014/main" id="{C069D420-476A-9C46-A8C1-2B4A8F0D8B12}"/>
              </a:ext>
            </a:extLst>
          </p:cNvPr>
          <p:cNvPicPr>
            <a:picLocks noChangeAspect="1"/>
          </p:cNvPicPr>
          <p:nvPr/>
        </p:nvPicPr>
        <p:blipFill>
          <a:blip r:embed="rId12"/>
          <a:stretch>
            <a:fillRect/>
          </a:stretch>
        </p:blipFill>
        <p:spPr>
          <a:xfrm>
            <a:off x="4616157" y="5010879"/>
            <a:ext cx="2125680" cy="994099"/>
          </a:xfrm>
          <a:prstGeom prst="rect">
            <a:avLst/>
          </a:prstGeom>
        </p:spPr>
      </p:pic>
      <p:pic>
        <p:nvPicPr>
          <p:cNvPr id="26" name="Picture 25">
            <a:extLst>
              <a:ext uri="{FF2B5EF4-FFF2-40B4-BE49-F238E27FC236}">
                <a16:creationId xmlns:a16="http://schemas.microsoft.com/office/drawing/2014/main" id="{9A884405-7285-5E4E-B439-A1EC62B68039}"/>
              </a:ext>
            </a:extLst>
          </p:cNvPr>
          <p:cNvPicPr>
            <a:picLocks noChangeAspect="1"/>
          </p:cNvPicPr>
          <p:nvPr/>
        </p:nvPicPr>
        <p:blipFill>
          <a:blip r:embed="rId6"/>
          <a:stretch>
            <a:fillRect/>
          </a:stretch>
        </p:blipFill>
        <p:spPr>
          <a:xfrm>
            <a:off x="7480870" y="1993944"/>
            <a:ext cx="38100" cy="4610100"/>
          </a:xfrm>
          <a:prstGeom prst="rect">
            <a:avLst/>
          </a:prstGeom>
        </p:spPr>
      </p:pic>
      <p:sp>
        <p:nvSpPr>
          <p:cNvPr id="28" name="Content Placeholder 2">
            <a:extLst>
              <a:ext uri="{FF2B5EF4-FFF2-40B4-BE49-F238E27FC236}">
                <a16:creationId xmlns:a16="http://schemas.microsoft.com/office/drawing/2014/main" id="{5D10C7A6-2157-F14C-A6B2-6005386B92F5}"/>
              </a:ext>
            </a:extLst>
          </p:cNvPr>
          <p:cNvSpPr txBox="1">
            <a:spLocks/>
          </p:cNvSpPr>
          <p:nvPr/>
        </p:nvSpPr>
        <p:spPr>
          <a:xfrm>
            <a:off x="1336421" y="6094556"/>
            <a:ext cx="1468613" cy="365125"/>
          </a:xfrm>
          <a:prstGeom prst="rect">
            <a:avLst/>
          </a:prstGeom>
          <a:solidFill>
            <a:srgbClr val="CC00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bg1"/>
                </a:solidFill>
                <a:latin typeface="Times New Roman" panose="02020603050405020304" pitchFamily="18" charset="0"/>
                <a:cs typeface="Times New Roman" panose="02020603050405020304" pitchFamily="18" charset="0"/>
              </a:rPr>
              <a:t>(c) </a:t>
            </a:r>
            <a:r>
              <a:rPr lang="en-US" altLang="zh-CN" sz="2000" dirty="0" err="1">
                <a:solidFill>
                  <a:schemeClr val="bg1"/>
                </a:solidFill>
                <a:latin typeface="Times New Roman" panose="02020603050405020304" pitchFamily="18" charset="0"/>
                <a:cs typeface="Times New Roman" panose="02020603050405020304" pitchFamily="18" charset="0"/>
              </a:rPr>
              <a:t>HardPM</a:t>
            </a: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29" name="Content Placeholder 2">
            <a:extLst>
              <a:ext uri="{FF2B5EF4-FFF2-40B4-BE49-F238E27FC236}">
                <a16:creationId xmlns:a16="http://schemas.microsoft.com/office/drawing/2014/main" id="{F77852E3-AFFF-7E48-93D4-ABFDC51BC628}"/>
              </a:ext>
            </a:extLst>
          </p:cNvPr>
          <p:cNvSpPr txBox="1">
            <a:spLocks/>
          </p:cNvSpPr>
          <p:nvPr/>
        </p:nvSpPr>
        <p:spPr>
          <a:xfrm>
            <a:off x="4908434" y="6094555"/>
            <a:ext cx="1468613" cy="365125"/>
          </a:xfrm>
          <a:prstGeom prst="rect">
            <a:avLst/>
          </a:prstGeom>
          <a:solidFill>
            <a:srgbClr val="FFB26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(d) Hybrid</a:t>
            </a:r>
          </a:p>
        </p:txBody>
      </p:sp>
      <p:sp>
        <p:nvSpPr>
          <p:cNvPr id="30" name="Content Placeholder 2">
            <a:extLst>
              <a:ext uri="{FF2B5EF4-FFF2-40B4-BE49-F238E27FC236}">
                <a16:creationId xmlns:a16="http://schemas.microsoft.com/office/drawing/2014/main" id="{F4A54293-E03A-C14A-AF45-94AD4D65C797}"/>
              </a:ext>
            </a:extLst>
          </p:cNvPr>
          <p:cNvSpPr txBox="1">
            <a:spLocks/>
          </p:cNvSpPr>
          <p:nvPr/>
        </p:nvSpPr>
        <p:spPr>
          <a:xfrm>
            <a:off x="8258003" y="6094555"/>
            <a:ext cx="2597576" cy="365125"/>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bg1"/>
                </a:solidFill>
                <a:latin typeface="Times New Roman" panose="02020603050405020304" pitchFamily="18" charset="0"/>
                <a:cs typeface="Times New Roman" panose="02020603050405020304" pitchFamily="18" charset="0"/>
              </a:rPr>
              <a:t>(e) </a:t>
            </a:r>
            <a:r>
              <a:rPr lang="en-US" altLang="zh-CN" sz="2000" dirty="0" err="1">
                <a:solidFill>
                  <a:schemeClr val="bg1"/>
                </a:solidFill>
                <a:latin typeface="Times New Roman" panose="02020603050405020304" pitchFamily="18" charset="0"/>
                <a:cs typeface="Times New Roman" panose="02020603050405020304" pitchFamily="18" charset="0"/>
              </a:rPr>
              <a:t>SoftPM</a:t>
            </a:r>
            <a:r>
              <a:rPr lang="en-US" altLang="zh-CN" sz="2000" dirty="0">
                <a:solidFill>
                  <a:schemeClr val="bg1"/>
                </a:solidFill>
                <a:latin typeface="Times New Roman" panose="02020603050405020304" pitchFamily="18" charset="0"/>
                <a:cs typeface="Times New Roman" panose="02020603050405020304" pitchFamily="18" charset="0"/>
              </a:rPr>
              <a:t> Transparent</a:t>
            </a:r>
          </a:p>
        </p:txBody>
      </p:sp>
    </p:spTree>
    <p:extLst>
      <p:ext uri="{BB962C8B-B14F-4D97-AF65-F5344CB8AC3E}">
        <p14:creationId xmlns:p14="http://schemas.microsoft.com/office/powerpoint/2010/main" val="168106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3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1141413" y="618518"/>
            <a:ext cx="9905998" cy="65336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Security is more Important for PM</a:t>
            </a:r>
            <a:endParaRPr lang="zh-CN" altLang="en-US" sz="36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8</a:t>
            </a:fld>
            <a:endParaRPr lang="zh-CN" altLang="en-US"/>
          </a:p>
        </p:txBody>
      </p:sp>
      <p:sp>
        <p:nvSpPr>
          <p:cNvPr id="10" name="Rectangle: Rounded Corners 7">
            <a:extLst>
              <a:ext uri="{FF2B5EF4-FFF2-40B4-BE49-F238E27FC236}">
                <a16:creationId xmlns:a16="http://schemas.microsoft.com/office/drawing/2014/main" id="{A22170A2-4BFC-4FE5-9191-6F168C7E12B4}"/>
              </a:ext>
            </a:extLst>
          </p:cNvPr>
          <p:cNvSpPr/>
          <p:nvPr/>
        </p:nvSpPr>
        <p:spPr>
          <a:xfrm>
            <a:off x="1248941" y="3328260"/>
            <a:ext cx="2955773" cy="878758"/>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DRAM</a:t>
            </a:r>
            <a:endParaRPr lang="zh-CN" altLang="en-US" sz="2800" dirty="0">
              <a:latin typeface="Times New Roman" panose="02020603050405020304" pitchFamily="18" charset="0"/>
              <a:cs typeface="Times New Roman" panose="02020603050405020304" pitchFamily="18" charset="0"/>
            </a:endParaRPr>
          </a:p>
        </p:txBody>
      </p:sp>
      <p:sp>
        <p:nvSpPr>
          <p:cNvPr id="15" name="Rectangle: Rounded Corners 7">
            <a:extLst>
              <a:ext uri="{FF2B5EF4-FFF2-40B4-BE49-F238E27FC236}">
                <a16:creationId xmlns:a16="http://schemas.microsoft.com/office/drawing/2014/main" id="{33214B99-679B-4140-B66E-78929478BFBD}"/>
              </a:ext>
            </a:extLst>
          </p:cNvPr>
          <p:cNvSpPr/>
          <p:nvPr/>
        </p:nvSpPr>
        <p:spPr>
          <a:xfrm>
            <a:off x="4198618" y="3328260"/>
            <a:ext cx="4082982" cy="878758"/>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Persistent Memory</a:t>
            </a:r>
            <a:endParaRPr lang="zh-CN" altLang="en-US" sz="2800" dirty="0">
              <a:latin typeface="Times New Roman" panose="02020603050405020304" pitchFamily="18" charset="0"/>
              <a:cs typeface="Times New Roman" panose="02020603050405020304" pitchFamily="18" charset="0"/>
            </a:endParaRPr>
          </a:p>
        </p:txBody>
      </p:sp>
      <p:sp>
        <p:nvSpPr>
          <p:cNvPr id="6" name="流程图: 接点 5">
            <a:extLst>
              <a:ext uri="{FF2B5EF4-FFF2-40B4-BE49-F238E27FC236}">
                <a16:creationId xmlns:a16="http://schemas.microsoft.com/office/drawing/2014/main" id="{A45B32A0-ECA4-4A12-8205-36951E48ECCA}"/>
              </a:ext>
            </a:extLst>
          </p:cNvPr>
          <p:cNvSpPr/>
          <p:nvPr/>
        </p:nvSpPr>
        <p:spPr>
          <a:xfrm>
            <a:off x="1856232" y="3476660"/>
            <a:ext cx="103632" cy="103632"/>
          </a:xfrm>
          <a:prstGeom prst="flowChartConnector">
            <a:avLst/>
          </a:prstGeom>
          <a:solidFill>
            <a:srgbClr val="EB04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Content Placeholder 2">
            <a:extLst>
              <a:ext uri="{FF2B5EF4-FFF2-40B4-BE49-F238E27FC236}">
                <a16:creationId xmlns:a16="http://schemas.microsoft.com/office/drawing/2014/main" id="{EB1BF739-99BF-4E2B-9BF6-52406B157FC3}"/>
              </a:ext>
            </a:extLst>
          </p:cNvPr>
          <p:cNvSpPr txBox="1">
            <a:spLocks/>
          </p:cNvSpPr>
          <p:nvPr/>
        </p:nvSpPr>
        <p:spPr>
          <a:xfrm>
            <a:off x="1277254" y="2849491"/>
            <a:ext cx="1780032" cy="4381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Dangling Pointer</a:t>
            </a:r>
            <a:endParaRPr lang="zh-CN" altLang="en-US" sz="2000" dirty="0">
              <a:latin typeface="Sitka Banner" panose="02000505000000020004" pitchFamily="2" charset="0"/>
              <a:cs typeface="Times New Roman" panose="02020603050405020304" pitchFamily="18" charset="0"/>
            </a:endParaRPr>
          </a:p>
        </p:txBody>
      </p:sp>
      <p:sp>
        <p:nvSpPr>
          <p:cNvPr id="22" name="矩形 21">
            <a:extLst>
              <a:ext uri="{FF2B5EF4-FFF2-40B4-BE49-F238E27FC236}">
                <a16:creationId xmlns:a16="http://schemas.microsoft.com/office/drawing/2014/main" id="{950A4E37-6AB1-45D3-843A-2AD6EE3C27A6}"/>
              </a:ext>
            </a:extLst>
          </p:cNvPr>
          <p:cNvSpPr/>
          <p:nvPr/>
        </p:nvSpPr>
        <p:spPr>
          <a:xfrm>
            <a:off x="4198618" y="3476660"/>
            <a:ext cx="650746" cy="235648"/>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16A79EB8-C25E-4F13-B88E-34DA64D85E3C}"/>
              </a:ext>
            </a:extLst>
          </p:cNvPr>
          <p:cNvCxnSpPr>
            <a:cxnSpLocks/>
          </p:cNvCxnSpPr>
          <p:nvPr/>
        </p:nvCxnSpPr>
        <p:spPr>
          <a:xfrm>
            <a:off x="1959864" y="3520440"/>
            <a:ext cx="1600200" cy="80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矩形 28">
            <a:extLst>
              <a:ext uri="{FF2B5EF4-FFF2-40B4-BE49-F238E27FC236}">
                <a16:creationId xmlns:a16="http://schemas.microsoft.com/office/drawing/2014/main" id="{0DF7FC9F-561D-4E2B-88FF-A4A8A81D17B1}"/>
              </a:ext>
            </a:extLst>
          </p:cNvPr>
          <p:cNvSpPr/>
          <p:nvPr/>
        </p:nvSpPr>
        <p:spPr>
          <a:xfrm>
            <a:off x="3547872" y="3474660"/>
            <a:ext cx="650746" cy="235648"/>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0" name="Content Placeholder 2">
            <a:extLst>
              <a:ext uri="{FF2B5EF4-FFF2-40B4-BE49-F238E27FC236}">
                <a16:creationId xmlns:a16="http://schemas.microsoft.com/office/drawing/2014/main" id="{0FB10080-E2DE-400D-BAE5-9EAF9DF23BD7}"/>
              </a:ext>
            </a:extLst>
          </p:cNvPr>
          <p:cNvSpPr txBox="1">
            <a:spLocks/>
          </p:cNvSpPr>
          <p:nvPr/>
        </p:nvSpPr>
        <p:spPr>
          <a:xfrm>
            <a:off x="1316736" y="1950420"/>
            <a:ext cx="1780032"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No System</a:t>
            </a:r>
            <a:r>
              <a:rPr lang="en-US" altLang="zh-CN" sz="2000" dirty="0">
                <a:latin typeface="Times New Roman" panose="02020603050405020304" pitchFamily="18" charset="0"/>
                <a:cs typeface="Times New Roman" panose="02020603050405020304" pitchFamily="18" charset="0"/>
              </a:rPr>
              <a:t> calls</a:t>
            </a:r>
            <a:endParaRPr lang="zh-CN" altLang="en-US" sz="2000" dirty="0">
              <a:latin typeface="Times New Roman" panose="02020603050405020304" pitchFamily="18" charset="0"/>
              <a:cs typeface="Times New Roman" panose="02020603050405020304" pitchFamily="18" charset="0"/>
            </a:endParaRPr>
          </a:p>
        </p:txBody>
      </p:sp>
      <p:pic>
        <p:nvPicPr>
          <p:cNvPr id="1026" name="Picture 2" descr="Image result for linux">
            <a:extLst>
              <a:ext uri="{FF2B5EF4-FFF2-40B4-BE49-F238E27FC236}">
                <a16:creationId xmlns:a16="http://schemas.microsoft.com/office/drawing/2014/main" id="{A28D2BF8-12D4-4443-AF1A-1D1A423BD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637" y="1378112"/>
            <a:ext cx="1231206" cy="14508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attacker">
            <a:extLst>
              <a:ext uri="{FF2B5EF4-FFF2-40B4-BE49-F238E27FC236}">
                <a16:creationId xmlns:a16="http://schemas.microsoft.com/office/drawing/2014/main" id="{1E03B775-71CB-4093-89B0-5F53E7EC1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477" y="4584585"/>
            <a:ext cx="866825" cy="866825"/>
          </a:xfrm>
          <a:prstGeom prst="rect">
            <a:avLst/>
          </a:prstGeom>
          <a:noFill/>
          <a:extLst>
            <a:ext uri="{909E8E84-426E-40DD-AFC4-6F175D3DCCD1}">
              <a14:hiddenFill xmlns:a14="http://schemas.microsoft.com/office/drawing/2010/main">
                <a:solidFill>
                  <a:srgbClr val="FFFFFF"/>
                </a:solidFill>
              </a14:hiddenFill>
            </a:ext>
          </a:extLst>
        </p:spPr>
      </p:pic>
      <p:sp>
        <p:nvSpPr>
          <p:cNvPr id="35" name="Content Placeholder 2">
            <a:extLst>
              <a:ext uri="{FF2B5EF4-FFF2-40B4-BE49-F238E27FC236}">
                <a16:creationId xmlns:a16="http://schemas.microsoft.com/office/drawing/2014/main" id="{E27F11CA-2F15-4027-B5C1-995D576C1367}"/>
              </a:ext>
            </a:extLst>
          </p:cNvPr>
          <p:cNvSpPr txBox="1">
            <a:spLocks/>
          </p:cNvSpPr>
          <p:nvPr/>
        </p:nvSpPr>
        <p:spPr>
          <a:xfrm>
            <a:off x="3459622" y="2841898"/>
            <a:ext cx="1389742"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Victim Data</a:t>
            </a:r>
            <a:endParaRPr lang="zh-CN" altLang="en-US" sz="2000" dirty="0">
              <a:latin typeface="Sitka Banner" panose="02000505000000020004" pitchFamily="2" charset="0"/>
              <a:cs typeface="Times New Roman" panose="02020603050405020304" pitchFamily="18" charset="0"/>
            </a:endParaRPr>
          </a:p>
        </p:txBody>
      </p:sp>
      <p:pic>
        <p:nvPicPr>
          <p:cNvPr id="31" name="图片 30" descr="卡通人物&#10;&#10;描述已自动生成">
            <a:extLst>
              <a:ext uri="{FF2B5EF4-FFF2-40B4-BE49-F238E27FC236}">
                <a16:creationId xmlns:a16="http://schemas.microsoft.com/office/drawing/2014/main" id="{8A43FD3C-5286-4264-8FD8-5D677A1CC8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880" y="4600259"/>
            <a:ext cx="1170432" cy="946604"/>
          </a:xfrm>
          <a:prstGeom prst="rect">
            <a:avLst/>
          </a:prstGeom>
        </p:spPr>
      </p:pic>
      <p:cxnSp>
        <p:nvCxnSpPr>
          <p:cNvPr id="39" name="直接箭头连接符 38">
            <a:extLst>
              <a:ext uri="{FF2B5EF4-FFF2-40B4-BE49-F238E27FC236}">
                <a16:creationId xmlns:a16="http://schemas.microsoft.com/office/drawing/2014/main" id="{A0B7D8AA-FF3B-4544-9AE6-9A67467276EB}"/>
              </a:ext>
            </a:extLst>
          </p:cNvPr>
          <p:cNvCxnSpPr>
            <a:cxnSpLocks/>
            <a:endCxn id="22" idx="2"/>
          </p:cNvCxnSpPr>
          <p:nvPr/>
        </p:nvCxnSpPr>
        <p:spPr>
          <a:xfrm flipV="1">
            <a:off x="4523991" y="3712308"/>
            <a:ext cx="0" cy="9940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Content Placeholder 2">
            <a:extLst>
              <a:ext uri="{FF2B5EF4-FFF2-40B4-BE49-F238E27FC236}">
                <a16:creationId xmlns:a16="http://schemas.microsoft.com/office/drawing/2014/main" id="{5826D76C-B66B-4A7F-AD12-1CA7B723C5BB}"/>
              </a:ext>
            </a:extLst>
          </p:cNvPr>
          <p:cNvSpPr txBox="1">
            <a:spLocks/>
          </p:cNvSpPr>
          <p:nvPr/>
        </p:nvSpPr>
        <p:spPr>
          <a:xfrm>
            <a:off x="1496426" y="5546366"/>
            <a:ext cx="1045919"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Attacker</a:t>
            </a:r>
            <a:endParaRPr lang="zh-CN" altLang="en-US" sz="2000" dirty="0">
              <a:latin typeface="Sitka Banner" panose="02000505000000020004" pitchFamily="2"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A9C0EB8-3CDC-4582-986C-D2A058CC2B8F}"/>
              </a:ext>
            </a:extLst>
          </p:cNvPr>
          <p:cNvSpPr txBox="1">
            <a:spLocks/>
          </p:cNvSpPr>
          <p:nvPr/>
        </p:nvSpPr>
        <p:spPr>
          <a:xfrm>
            <a:off x="4188018" y="5546365"/>
            <a:ext cx="926526"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Users</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163498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par>
                          <p:cTn id="9" fill="hold">
                            <p:stCondLst>
                              <p:cond delay="0"/>
                            </p:stCondLst>
                            <p:childTnLst>
                              <p:par>
                                <p:cTn id="10" presetID="26" presetClass="emph" presetSubtype="0" repeatCount="2000" fill="hold" nodeType="afterEffect">
                                  <p:stCondLst>
                                    <p:cond delay="0"/>
                                  </p:stCondLst>
                                  <p:childTnLst>
                                    <p:animEffect transition="out" filter="fade">
                                      <p:cBhvr>
                                        <p:cTn id="11" dur="500" tmFilter="0, 0; .2, .5; .8, .5; 1, 0"/>
                                        <p:tgtEl>
                                          <p:spTgt spid="1026"/>
                                        </p:tgtEl>
                                      </p:cBhvr>
                                    </p:animEffect>
                                    <p:animScale>
                                      <p:cBhvr>
                                        <p:cTn id="12" dur="250" autoRev="1" fill="hold"/>
                                        <p:tgtEl>
                                          <p:spTgt spid="1026"/>
                                        </p:tgtEl>
                                      </p:cBhvr>
                                      <p:by x="105000" y="105000"/>
                                    </p:animScale>
                                  </p:childTnLst>
                                </p:cTn>
                              </p:par>
                              <p:par>
                                <p:cTn id="13" presetID="26" presetClass="emph" presetSubtype="0" repeatCount="2000" fill="hold" grpId="1" nodeType="withEffect">
                                  <p:stCondLst>
                                    <p:cond delay="0"/>
                                  </p:stCondLst>
                                  <p:childTnLst>
                                    <p:animEffect transition="out" filter="fade">
                                      <p:cBhvr>
                                        <p:cTn id="14" dur="500" tmFilter="0, 0; .2, .5; .8, .5; 1, 0"/>
                                        <p:tgtEl>
                                          <p:spTgt spid="30"/>
                                        </p:tgtEl>
                                      </p:cBhvr>
                                    </p:animEffect>
                                    <p:animScale>
                                      <p:cBhvr>
                                        <p:cTn id="15" dur="250" autoRev="1" fill="hold"/>
                                        <p:tgtEl>
                                          <p:spTgt spid="30"/>
                                        </p:tgtEl>
                                      </p:cBhvr>
                                      <p:by x="105000" y="105000"/>
                                    </p:animScale>
                                  </p:childTnLst>
                                </p:cTn>
                              </p:par>
                            </p:childTnLst>
                          </p:cTn>
                        </p:par>
                        <p:par>
                          <p:cTn id="16" fill="hold">
                            <p:stCondLst>
                              <p:cond delay="1000"/>
                            </p:stCondLst>
                            <p:childTnLst>
                              <p:par>
                                <p:cTn id="17" presetID="10" presetClass="exit" presetSubtype="0" fill="hold" nodeType="afterEffect">
                                  <p:stCondLst>
                                    <p:cond delay="0"/>
                                  </p:stCondLst>
                                  <p:childTnLst>
                                    <p:animEffect transition="out" filter="fade">
                                      <p:cBhvr>
                                        <p:cTn id="18" dur="500"/>
                                        <p:tgtEl>
                                          <p:spTgt spid="1026"/>
                                        </p:tgtEl>
                                      </p:cBhvr>
                                    </p:animEffect>
                                    <p:set>
                                      <p:cBhvr>
                                        <p:cTn id="19" dur="1" fill="hold">
                                          <p:stCondLst>
                                            <p:cond delay="499"/>
                                          </p:stCondLst>
                                        </p:cTn>
                                        <p:tgtEl>
                                          <p:spTgt spid="1026"/>
                                        </p:tgtEl>
                                        <p:attrNameLst>
                                          <p:attrName>style.visibility</p:attrName>
                                        </p:attrNameLst>
                                      </p:cBhvr>
                                      <p:to>
                                        <p:strVal val="hidden"/>
                                      </p:to>
                                    </p:set>
                                  </p:childTnLst>
                                </p:cTn>
                              </p:par>
                              <p:par>
                                <p:cTn id="20" presetID="10" presetClass="exit" presetSubtype="0" fill="hold" grpId="2"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600" fill="hold"/>
                                        <p:tgtEl>
                                          <p:spTgt spid="29"/>
                                        </p:tgtEl>
                                        <p:attrNameLst>
                                          <p:attrName>fillcolor</p:attrName>
                                        </p:attrNameLst>
                                      </p:cBhvr>
                                      <p:to>
                                        <a:srgbClr val="FF0000"/>
                                      </p:to>
                                    </p:animClr>
                                    <p:set>
                                      <p:cBhvr>
                                        <p:cTn id="51" dur="600" fill="hold"/>
                                        <p:tgtEl>
                                          <p:spTgt spid="29"/>
                                        </p:tgtEl>
                                        <p:attrNameLst>
                                          <p:attrName>fill.type</p:attrName>
                                        </p:attrNameLst>
                                      </p:cBhvr>
                                      <p:to>
                                        <p:strVal val="solid"/>
                                      </p:to>
                                    </p:set>
                                    <p:set>
                                      <p:cBhvr>
                                        <p:cTn id="52" dur="600" fill="hold"/>
                                        <p:tgtEl>
                                          <p:spTgt spid="29"/>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600" fill="hold"/>
                                        <p:tgtEl>
                                          <p:spTgt spid="22"/>
                                        </p:tgtEl>
                                        <p:attrNameLst>
                                          <p:attrName>fillcolor</p:attrName>
                                        </p:attrNameLst>
                                      </p:cBhvr>
                                      <p:to>
                                        <a:srgbClr val="FF0000"/>
                                      </p:to>
                                    </p:animClr>
                                    <p:set>
                                      <p:cBhvr>
                                        <p:cTn id="55" dur="600" fill="hold"/>
                                        <p:tgtEl>
                                          <p:spTgt spid="22"/>
                                        </p:tgtEl>
                                        <p:attrNameLst>
                                          <p:attrName>fill.type</p:attrName>
                                        </p:attrNameLst>
                                      </p:cBhvr>
                                      <p:to>
                                        <p:strVal val="solid"/>
                                      </p:to>
                                    </p:set>
                                    <p:set>
                                      <p:cBhvr>
                                        <p:cTn id="56" dur="600" fill="hold"/>
                                        <p:tgtEl>
                                          <p:spTgt spid="22"/>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9"/>
                                        </p:tgtEl>
                                      </p:cBhvr>
                                    </p:animEffect>
                                    <p:set>
                                      <p:cBhvr>
                                        <p:cTn id="67" dur="1" fill="hold">
                                          <p:stCondLst>
                                            <p:cond delay="499"/>
                                          </p:stCondLst>
                                        </p:cTn>
                                        <p:tgtEl>
                                          <p:spTgt spid="2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2"/>
                                        </p:tgtEl>
                                      </p:cBhvr>
                                    </p:animEffect>
                                    <p:set>
                                      <p:cBhvr>
                                        <p:cTn id="70" dur="1" fill="hold">
                                          <p:stCondLst>
                                            <p:cond delay="499"/>
                                          </p:stCondLst>
                                        </p:cTn>
                                        <p:tgtEl>
                                          <p:spTgt spid="32"/>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6" presetClass="emph" presetSubtype="0" repeatCount="2000" fill="hold" nodeType="clickEffect">
                                  <p:stCondLst>
                                    <p:cond delay="0"/>
                                  </p:stCondLst>
                                  <p:childTnLst>
                                    <p:animEffect transition="out" filter="fade">
                                      <p:cBhvr>
                                        <p:cTn id="77" dur="500" tmFilter="0, 0; .2, .5; .8, .5; 1, 0"/>
                                        <p:tgtEl>
                                          <p:spTgt spid="15">
                                            <p:txEl>
                                              <p:pRg st="0" end="0"/>
                                            </p:txEl>
                                          </p:spTgt>
                                        </p:tgtEl>
                                      </p:cBhvr>
                                    </p:animEffect>
                                    <p:animScale>
                                      <p:cBhvr>
                                        <p:cTn id="78" dur="250" autoRev="1" fill="hold"/>
                                        <p:tgtEl>
                                          <p:spTgt spid="15">
                                            <p:txEl>
                                              <p:pRg st="0" end="0"/>
                                            </p:txEl>
                                          </p:spTgt>
                                        </p:tgtEl>
                                      </p:cBhvr>
                                      <p:by x="105000" y="105000"/>
                                    </p:animScale>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1" grpId="0"/>
      <p:bldP spid="22" grpId="0" animBg="1"/>
      <p:bldP spid="29" grpId="0" animBg="1"/>
      <p:bldP spid="29" grpId="1" animBg="1"/>
      <p:bldP spid="30" grpId="0"/>
      <p:bldP spid="30" grpId="1"/>
      <p:bldP spid="30" grpId="2"/>
      <p:bldP spid="35" grpId="0"/>
      <p:bldP spid="42" grpId="0"/>
      <p:bldP spid="42" grpId="1"/>
      <p:bldP spid="4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B0AB64-743D-EF47-ACCF-D83E95293998}"/>
              </a:ext>
            </a:extLst>
          </p:cNvPr>
          <p:cNvSpPr>
            <a:spLocks noGrp="1"/>
          </p:cNvSpPr>
          <p:nvPr>
            <p:ph type="sldNum" sz="quarter" idx="12"/>
          </p:nvPr>
        </p:nvSpPr>
        <p:spPr/>
        <p:txBody>
          <a:bodyPr/>
          <a:lstStyle/>
          <a:p>
            <a:fld id="{A88F1DB0-8B43-D941-A153-7F9DB752BDF8}" type="slidenum">
              <a:rPr lang="en-CN" smtClean="0"/>
              <a:t>80</a:t>
            </a:fld>
            <a:endParaRPr lang="en-CN"/>
          </a:p>
        </p:txBody>
      </p:sp>
      <p:sp>
        <p:nvSpPr>
          <p:cNvPr id="5" name="Title 1">
            <a:extLst>
              <a:ext uri="{FF2B5EF4-FFF2-40B4-BE49-F238E27FC236}">
                <a16:creationId xmlns:a16="http://schemas.microsoft.com/office/drawing/2014/main" id="{A2E2AA9A-FCA2-BE40-862E-759EF20D6EB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Summary of Multiple Versions of Redis</a:t>
            </a:r>
            <a:endParaRPr lang="zh-CN" altLang="en-US" sz="3600" dirty="0">
              <a:latin typeface="Rockwell" panose="02060603020205020403"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369BE5F-6B1C-3F47-A31F-99D08C19F2D3}"/>
              </a:ext>
            </a:extLst>
          </p:cNvPr>
          <p:cNvPicPr>
            <a:picLocks noChangeAspect="1"/>
          </p:cNvPicPr>
          <p:nvPr/>
        </p:nvPicPr>
        <p:blipFill>
          <a:blip r:embed="rId3"/>
          <a:stretch>
            <a:fillRect/>
          </a:stretch>
        </p:blipFill>
        <p:spPr>
          <a:xfrm>
            <a:off x="1439839" y="2180784"/>
            <a:ext cx="8861946" cy="3146544"/>
          </a:xfrm>
          <a:prstGeom prst="rect">
            <a:avLst/>
          </a:prstGeom>
        </p:spPr>
      </p:pic>
    </p:spTree>
    <p:extLst>
      <p:ext uri="{BB962C8B-B14F-4D97-AF65-F5344CB8AC3E}">
        <p14:creationId xmlns:p14="http://schemas.microsoft.com/office/powerpoint/2010/main" val="34735211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B0AB64-743D-EF47-ACCF-D83E95293998}"/>
              </a:ext>
            </a:extLst>
          </p:cNvPr>
          <p:cNvSpPr>
            <a:spLocks noGrp="1"/>
          </p:cNvSpPr>
          <p:nvPr>
            <p:ph type="sldNum" sz="quarter" idx="12"/>
          </p:nvPr>
        </p:nvSpPr>
        <p:spPr/>
        <p:txBody>
          <a:bodyPr/>
          <a:lstStyle/>
          <a:p>
            <a:fld id="{A88F1DB0-8B43-D941-A153-7F9DB752BDF8}" type="slidenum">
              <a:rPr lang="en-CN" smtClean="0"/>
              <a:t>81</a:t>
            </a:fld>
            <a:endParaRPr lang="en-CN"/>
          </a:p>
        </p:txBody>
      </p:sp>
      <p:sp>
        <p:nvSpPr>
          <p:cNvPr id="5" name="Title 1">
            <a:extLst>
              <a:ext uri="{FF2B5EF4-FFF2-40B4-BE49-F238E27FC236}">
                <a16:creationId xmlns:a16="http://schemas.microsoft.com/office/drawing/2014/main" id="{A2E2AA9A-FCA2-BE40-862E-759EF20D6EB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Evaluation</a:t>
            </a:r>
            <a:endParaRPr lang="zh-CN" altLang="en-US" sz="3600" dirty="0">
              <a:latin typeface="Rockwell" panose="02060603020205020403"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2C42101-CBC4-D14A-8C80-CA5A71F9AE01}"/>
              </a:ext>
            </a:extLst>
          </p:cNvPr>
          <p:cNvSpPr txBox="1"/>
          <p:nvPr/>
        </p:nvSpPr>
        <p:spPr>
          <a:xfrm>
            <a:off x="650239" y="1690062"/>
            <a:ext cx="9970347" cy="3477875"/>
          </a:xfrm>
          <a:prstGeom prst="rect">
            <a:avLst/>
          </a:prstGeom>
          <a:noFill/>
        </p:spPr>
        <p:txBody>
          <a:bodyPr wrap="square">
            <a:spAutoFit/>
          </a:bodyPr>
          <a:lstStyle/>
          <a:p>
            <a:pPr rtl="0">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Experiment setup </a:t>
            </a: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28-core </a:t>
            </a:r>
            <a:r>
              <a:rPr lang="en-US" dirty="0">
                <a:latin typeface="Times New Roman" panose="02020603050405020304" pitchFamily="18" charset="0"/>
                <a:cs typeface="Times New Roman" panose="02020603050405020304" pitchFamily="18" charset="0"/>
              </a:rPr>
              <a:t>Intel Xeon Platinum 8273CL@2.20GHz</a:t>
            </a: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rtl="0">
              <a:spcBef>
                <a:spcPts val="0"/>
              </a:spcBef>
              <a:spcAft>
                <a:spcPts val="0"/>
              </a:spcAf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6-channel </a:t>
            </a:r>
            <a:r>
              <a:rPr lang="en-US" sz="2000" dirty="0" err="1">
                <a:solidFill>
                  <a:srgbClr val="000000"/>
                </a:solidFill>
                <a:latin typeface="Times New Roman" panose="02020603050405020304" pitchFamily="18" charset="0"/>
                <a:cs typeface="Times New Roman" panose="02020603050405020304" pitchFamily="18" charset="0"/>
              </a:rPr>
              <a:t>HardPM</a:t>
            </a:r>
            <a:r>
              <a:rPr lang="en-US" sz="2000" dirty="0">
                <a:solidFill>
                  <a:srgbClr val="000000"/>
                </a:solidFill>
                <a:latin typeface="Times New Roman" panose="02020603050405020304" pitchFamily="18" charset="0"/>
                <a:cs typeface="Times New Roman" panose="02020603050405020304" pitchFamily="18" charset="0"/>
              </a:rPr>
              <a:t>, 6-channel DRAM and a SSD</a:t>
            </a:r>
          </a:p>
          <a:p>
            <a:pPr marL="342900" indent="-342900" rtl="0">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All server and client threads are running on different cores in one socket</a:t>
            </a:r>
          </a:p>
          <a:p>
            <a:pPr rtl="0">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a:p>
            <a:pPr rtl="0">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Unlimited save window size </a:t>
            </a:r>
            <a:endParaRPr lang="en-US" sz="2000" b="0" dirty="0">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Microbenchmark </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YCSB</a:t>
            </a:r>
          </a:p>
          <a:p>
            <a:pPr rtl="0">
              <a:spcBef>
                <a:spcPts val="0"/>
              </a:spcBef>
              <a:spcAft>
                <a:spcPts val="0"/>
              </a:spcAft>
            </a:pPr>
            <a:br>
              <a:rPr lang="en-US" sz="2000" b="0" dirty="0">
                <a:effectLst/>
                <a:latin typeface="Times New Roman" panose="02020603050405020304" pitchFamily="18" charset="0"/>
                <a:cs typeface="Times New Roman" panose="02020603050405020304" pitchFamily="18" charset="0"/>
              </a:rPr>
            </a:br>
            <a:r>
              <a:rPr lang="en-US" sz="2000" b="0" i="0" u="none" strike="noStrike" dirty="0">
                <a:solidFill>
                  <a:srgbClr val="000000"/>
                </a:solidFill>
                <a:effectLst/>
                <a:latin typeface="Times New Roman" panose="02020603050405020304" pitchFamily="18" charset="0"/>
                <a:cs typeface="Times New Roman" panose="02020603050405020304" pitchFamily="18" charset="0"/>
              </a:rPr>
              <a:t>Limited save window size (30 GB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SoftPM</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data, 3G (10%)-30G(100%) save window)</a:t>
            </a:r>
            <a:endParaRPr lang="en-US" sz="2000" b="0" dirty="0">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YCSB</a:t>
            </a:r>
          </a:p>
        </p:txBody>
      </p:sp>
    </p:spTree>
    <p:extLst>
      <p:ext uri="{BB962C8B-B14F-4D97-AF65-F5344CB8AC3E}">
        <p14:creationId xmlns:p14="http://schemas.microsoft.com/office/powerpoint/2010/main" val="1144046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43DBDA-E62D-E34C-96D8-7A45A8EDAEBA}"/>
              </a:ext>
            </a:extLst>
          </p:cNvPr>
          <p:cNvPicPr>
            <a:picLocks noChangeAspect="1"/>
          </p:cNvPicPr>
          <p:nvPr/>
        </p:nvPicPr>
        <p:blipFill>
          <a:blip r:embed="rId3"/>
          <a:stretch>
            <a:fillRect/>
          </a:stretch>
        </p:blipFill>
        <p:spPr>
          <a:xfrm>
            <a:off x="757451" y="2021409"/>
            <a:ext cx="11379957" cy="3490527"/>
          </a:xfrm>
          <a:prstGeom prst="rect">
            <a:avLst/>
          </a:prstGeom>
        </p:spPr>
      </p:pic>
      <p:sp>
        <p:nvSpPr>
          <p:cNvPr id="4" name="Slide Number Placeholder 3">
            <a:extLst>
              <a:ext uri="{FF2B5EF4-FFF2-40B4-BE49-F238E27FC236}">
                <a16:creationId xmlns:a16="http://schemas.microsoft.com/office/drawing/2014/main" id="{09B0AB64-743D-EF47-ACCF-D83E95293998}"/>
              </a:ext>
            </a:extLst>
          </p:cNvPr>
          <p:cNvSpPr>
            <a:spLocks noGrp="1"/>
          </p:cNvSpPr>
          <p:nvPr>
            <p:ph type="sldNum" sz="quarter" idx="12"/>
          </p:nvPr>
        </p:nvSpPr>
        <p:spPr/>
        <p:txBody>
          <a:bodyPr/>
          <a:lstStyle/>
          <a:p>
            <a:fld id="{A88F1DB0-8B43-D941-A153-7F9DB752BDF8}" type="slidenum">
              <a:rPr lang="en-CN" smtClean="0"/>
              <a:t>82</a:t>
            </a:fld>
            <a:endParaRPr lang="en-CN"/>
          </a:p>
        </p:txBody>
      </p:sp>
      <p:sp>
        <p:nvSpPr>
          <p:cNvPr id="5" name="Title 1">
            <a:extLst>
              <a:ext uri="{FF2B5EF4-FFF2-40B4-BE49-F238E27FC236}">
                <a16:creationId xmlns:a16="http://schemas.microsoft.com/office/drawing/2014/main" id="{A2E2AA9A-FCA2-BE40-862E-759EF20D6EB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Microbenchmark Evaluation</a:t>
            </a:r>
            <a:endParaRPr lang="zh-CN" altLang="en-US" sz="3600" dirty="0">
              <a:latin typeface="Rockwell" panose="02060603020205020403"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EFC663C-E83C-7441-896C-9A8CF0476122}"/>
              </a:ext>
            </a:extLst>
          </p:cNvPr>
          <p:cNvSpPr/>
          <p:nvPr/>
        </p:nvSpPr>
        <p:spPr>
          <a:xfrm>
            <a:off x="1828801" y="2191664"/>
            <a:ext cx="548640" cy="2366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51D7ECE6-FCAF-8149-86DE-461726AC5ED8}"/>
              </a:ext>
            </a:extLst>
          </p:cNvPr>
          <p:cNvSpPr/>
          <p:nvPr/>
        </p:nvSpPr>
        <p:spPr>
          <a:xfrm>
            <a:off x="2245361" y="2191664"/>
            <a:ext cx="548640" cy="2366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TextBox 10">
            <a:extLst>
              <a:ext uri="{FF2B5EF4-FFF2-40B4-BE49-F238E27FC236}">
                <a16:creationId xmlns:a16="http://schemas.microsoft.com/office/drawing/2014/main" id="{F61F717A-4A30-484D-8096-F58CB63B95D9}"/>
              </a:ext>
            </a:extLst>
          </p:cNvPr>
          <p:cNvSpPr txBox="1"/>
          <p:nvPr/>
        </p:nvSpPr>
        <p:spPr>
          <a:xfrm>
            <a:off x="2571326" y="5749477"/>
            <a:ext cx="7049347" cy="369332"/>
          </a:xfrm>
          <a:prstGeom prst="rect">
            <a:avLst/>
          </a:prstGeom>
          <a:solidFill>
            <a:schemeClr val="accent6"/>
          </a:solidFill>
        </p:spPr>
        <p:txBody>
          <a:bodyPr wrap="square">
            <a:spAutoFit/>
          </a:bodyPr>
          <a:lstStyle/>
          <a:p>
            <a:pPr rtl="0">
              <a:spcBef>
                <a:spcPts val="0"/>
              </a:spcBef>
              <a:spcAft>
                <a:spcPts val="0"/>
              </a:spcAft>
            </a:pPr>
            <a:r>
              <a:rPr lang="en-US" sz="1800" b="0" i="0" u="none" strike="noStrike" dirty="0" err="1">
                <a:solidFill>
                  <a:srgbClr val="000000"/>
                </a:solidFill>
                <a:effectLst/>
                <a:latin typeface="Roboto" panose="02000000000000000000" pitchFamily="2" charset="0"/>
              </a:rPr>
              <a:t>SoftPM</a:t>
            </a:r>
            <a:r>
              <a:rPr lang="en-US" sz="1800" b="0" i="0" u="none" strike="noStrike" dirty="0">
                <a:solidFill>
                  <a:srgbClr val="000000"/>
                </a:solidFill>
                <a:effectLst/>
                <a:latin typeface="Roboto" panose="02000000000000000000" pitchFamily="2" charset="0"/>
              </a:rPr>
              <a:t> Transparent Improves 7%-88% throughput over the Hybrid</a:t>
            </a:r>
            <a:endParaRPr lang="en-US" b="0" dirty="0">
              <a:effectLst/>
            </a:endParaRPr>
          </a:p>
        </p:txBody>
      </p:sp>
      <p:pic>
        <p:nvPicPr>
          <p:cNvPr id="7" name="Picture 6">
            <a:extLst>
              <a:ext uri="{FF2B5EF4-FFF2-40B4-BE49-F238E27FC236}">
                <a16:creationId xmlns:a16="http://schemas.microsoft.com/office/drawing/2014/main" id="{AFAEEAF8-182E-304A-A570-090A9C2070A4}"/>
              </a:ext>
            </a:extLst>
          </p:cNvPr>
          <p:cNvPicPr>
            <a:picLocks noChangeAspect="1"/>
          </p:cNvPicPr>
          <p:nvPr/>
        </p:nvPicPr>
        <p:blipFill>
          <a:blip r:embed="rId4"/>
          <a:stretch>
            <a:fillRect/>
          </a:stretch>
        </p:blipFill>
        <p:spPr>
          <a:xfrm>
            <a:off x="-1" y="1561341"/>
            <a:ext cx="12192000" cy="341035"/>
          </a:xfrm>
          <a:prstGeom prst="rect">
            <a:avLst/>
          </a:prstGeom>
        </p:spPr>
      </p:pic>
    </p:spTree>
    <p:extLst>
      <p:ext uri="{BB962C8B-B14F-4D97-AF65-F5344CB8AC3E}">
        <p14:creationId xmlns:p14="http://schemas.microsoft.com/office/powerpoint/2010/main" val="251241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DA3680-4A97-DD49-ABAF-3BD2116227E3}"/>
              </a:ext>
            </a:extLst>
          </p:cNvPr>
          <p:cNvPicPr>
            <a:picLocks noChangeAspect="1"/>
          </p:cNvPicPr>
          <p:nvPr/>
        </p:nvPicPr>
        <p:blipFill>
          <a:blip r:embed="rId3"/>
          <a:stretch>
            <a:fillRect/>
          </a:stretch>
        </p:blipFill>
        <p:spPr>
          <a:xfrm>
            <a:off x="624383" y="1178614"/>
            <a:ext cx="10752161" cy="4962005"/>
          </a:xfrm>
          <a:prstGeom prst="rect">
            <a:avLst/>
          </a:prstGeom>
        </p:spPr>
      </p:pic>
      <p:sp>
        <p:nvSpPr>
          <p:cNvPr id="4" name="Slide Number Placeholder 3">
            <a:extLst>
              <a:ext uri="{FF2B5EF4-FFF2-40B4-BE49-F238E27FC236}">
                <a16:creationId xmlns:a16="http://schemas.microsoft.com/office/drawing/2014/main" id="{09B0AB64-743D-EF47-ACCF-D83E95293998}"/>
              </a:ext>
            </a:extLst>
          </p:cNvPr>
          <p:cNvSpPr>
            <a:spLocks noGrp="1"/>
          </p:cNvSpPr>
          <p:nvPr>
            <p:ph type="sldNum" sz="quarter" idx="12"/>
          </p:nvPr>
        </p:nvSpPr>
        <p:spPr/>
        <p:txBody>
          <a:bodyPr/>
          <a:lstStyle/>
          <a:p>
            <a:fld id="{A88F1DB0-8B43-D941-A153-7F9DB752BDF8}" type="slidenum">
              <a:rPr lang="en-CN" smtClean="0"/>
              <a:t>83</a:t>
            </a:fld>
            <a:endParaRPr lang="en-CN"/>
          </a:p>
        </p:txBody>
      </p:sp>
      <p:sp>
        <p:nvSpPr>
          <p:cNvPr id="5" name="Title 1">
            <a:extLst>
              <a:ext uri="{FF2B5EF4-FFF2-40B4-BE49-F238E27FC236}">
                <a16:creationId xmlns:a16="http://schemas.microsoft.com/office/drawing/2014/main" id="{A2E2AA9A-FCA2-BE40-862E-759EF20D6EB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YCSB Evaluation</a:t>
            </a:r>
            <a:endParaRPr lang="zh-CN" altLang="en-US" sz="3600" dirty="0">
              <a:latin typeface="Rockwell" panose="020606030202050204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FCB247-BD3C-574F-82E2-26467B81E054}"/>
              </a:ext>
            </a:extLst>
          </p:cNvPr>
          <p:cNvSpPr txBox="1"/>
          <p:nvPr/>
        </p:nvSpPr>
        <p:spPr>
          <a:xfrm>
            <a:off x="2510050" y="6246381"/>
            <a:ext cx="6980829" cy="369332"/>
          </a:xfrm>
          <a:prstGeom prst="rect">
            <a:avLst/>
          </a:prstGeom>
          <a:solidFill>
            <a:schemeClr val="accent6"/>
          </a:solidFill>
        </p:spPr>
        <p:txBody>
          <a:bodyPr wrap="square">
            <a:spAutoFit/>
          </a:bodyPr>
          <a:lstStyle/>
          <a:p>
            <a:pPr rtl="0">
              <a:spcBef>
                <a:spcPts val="0"/>
              </a:spcBef>
              <a:spcAft>
                <a:spcPts val="0"/>
              </a:spcAft>
            </a:pPr>
            <a:r>
              <a:rPr lang="en-US" sz="1800" b="0" i="0" u="none" strike="noStrike" dirty="0" err="1">
                <a:solidFill>
                  <a:srgbClr val="000000"/>
                </a:solidFill>
                <a:effectLst/>
                <a:latin typeface="Roboto" panose="02000000000000000000" pitchFamily="2" charset="0"/>
              </a:rPr>
              <a:t>SoftPM</a:t>
            </a:r>
            <a:r>
              <a:rPr lang="en-US" sz="1800" b="0" i="0" u="none" strike="noStrike" dirty="0">
                <a:solidFill>
                  <a:srgbClr val="000000"/>
                </a:solidFill>
                <a:effectLst/>
                <a:latin typeface="Roboto" panose="02000000000000000000" pitchFamily="2" charset="0"/>
              </a:rPr>
              <a:t> Transparent Improves 38%-93% throughput over the Hybrid</a:t>
            </a:r>
            <a:endParaRPr lang="en-US" b="0" dirty="0">
              <a:effectLst/>
            </a:endParaRPr>
          </a:p>
        </p:txBody>
      </p:sp>
      <p:sp>
        <p:nvSpPr>
          <p:cNvPr id="10" name="Rectangle 9">
            <a:extLst>
              <a:ext uri="{FF2B5EF4-FFF2-40B4-BE49-F238E27FC236}">
                <a16:creationId xmlns:a16="http://schemas.microsoft.com/office/drawing/2014/main" id="{6B9DC06B-B81B-D44A-B8C5-2D33C1BD9695}"/>
              </a:ext>
            </a:extLst>
          </p:cNvPr>
          <p:cNvSpPr/>
          <p:nvPr/>
        </p:nvSpPr>
        <p:spPr>
          <a:xfrm>
            <a:off x="1517176" y="1678674"/>
            <a:ext cx="2549858" cy="307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5D31058B-2CAE-B346-A050-2D631C0F01D2}"/>
              </a:ext>
            </a:extLst>
          </p:cNvPr>
          <p:cNvSpPr/>
          <p:nvPr/>
        </p:nvSpPr>
        <p:spPr>
          <a:xfrm>
            <a:off x="1517175" y="2310619"/>
            <a:ext cx="2549858" cy="408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5E25EF44-19F2-9D4D-A309-0FADF7DC2ED0}"/>
              </a:ext>
            </a:extLst>
          </p:cNvPr>
          <p:cNvSpPr/>
          <p:nvPr/>
        </p:nvSpPr>
        <p:spPr>
          <a:xfrm>
            <a:off x="4982567" y="1678674"/>
            <a:ext cx="2414520" cy="416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50832E63-9A0B-F649-850A-4BA6BE3034A9}"/>
              </a:ext>
            </a:extLst>
          </p:cNvPr>
          <p:cNvSpPr/>
          <p:nvPr/>
        </p:nvSpPr>
        <p:spPr>
          <a:xfrm>
            <a:off x="4959825" y="2259802"/>
            <a:ext cx="2437262" cy="408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1617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P spid="12"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B01C5B3-C92C-AC46-BBEF-02C125FFF053}"/>
              </a:ext>
            </a:extLst>
          </p:cNvPr>
          <p:cNvPicPr>
            <a:picLocks noChangeAspect="1"/>
          </p:cNvPicPr>
          <p:nvPr/>
        </p:nvPicPr>
        <p:blipFill>
          <a:blip r:embed="rId3"/>
          <a:stretch>
            <a:fillRect/>
          </a:stretch>
        </p:blipFill>
        <p:spPr>
          <a:xfrm>
            <a:off x="7647" y="1147159"/>
            <a:ext cx="12192000" cy="5056623"/>
          </a:xfrm>
          <a:prstGeom prst="rect">
            <a:avLst/>
          </a:prstGeom>
        </p:spPr>
      </p:pic>
      <p:sp>
        <p:nvSpPr>
          <p:cNvPr id="4" name="Slide Number Placeholder 3">
            <a:extLst>
              <a:ext uri="{FF2B5EF4-FFF2-40B4-BE49-F238E27FC236}">
                <a16:creationId xmlns:a16="http://schemas.microsoft.com/office/drawing/2014/main" id="{09B0AB64-743D-EF47-ACCF-D83E95293998}"/>
              </a:ext>
            </a:extLst>
          </p:cNvPr>
          <p:cNvSpPr>
            <a:spLocks noGrp="1"/>
          </p:cNvSpPr>
          <p:nvPr>
            <p:ph type="sldNum" sz="quarter" idx="12"/>
          </p:nvPr>
        </p:nvSpPr>
        <p:spPr/>
        <p:txBody>
          <a:bodyPr/>
          <a:lstStyle/>
          <a:p>
            <a:fld id="{A88F1DB0-8B43-D941-A153-7F9DB752BDF8}" type="slidenum">
              <a:rPr lang="en-CN" smtClean="0"/>
              <a:t>84</a:t>
            </a:fld>
            <a:endParaRPr lang="en-CN"/>
          </a:p>
        </p:txBody>
      </p:sp>
      <p:sp>
        <p:nvSpPr>
          <p:cNvPr id="5" name="Title 1">
            <a:extLst>
              <a:ext uri="{FF2B5EF4-FFF2-40B4-BE49-F238E27FC236}">
                <a16:creationId xmlns:a16="http://schemas.microsoft.com/office/drawing/2014/main" id="{A2E2AA9A-FCA2-BE40-862E-759EF20D6EB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YCSB Evaluation with Limited Save window</a:t>
            </a:r>
            <a:endParaRPr lang="zh-CN" altLang="en-US" sz="3600" dirty="0">
              <a:latin typeface="Rockwell" panose="02060603020205020403"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6C71078-E308-354F-AB73-11D1A258F96F}"/>
              </a:ext>
            </a:extLst>
          </p:cNvPr>
          <p:cNvSpPr/>
          <p:nvPr/>
        </p:nvSpPr>
        <p:spPr>
          <a:xfrm>
            <a:off x="4708476" y="1731697"/>
            <a:ext cx="3077571" cy="3070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DB93FB67-A13E-FD4F-814E-3B1BCD96C4E4}"/>
              </a:ext>
            </a:extLst>
          </p:cNvPr>
          <p:cNvSpPr/>
          <p:nvPr/>
        </p:nvSpPr>
        <p:spPr>
          <a:xfrm>
            <a:off x="4708476" y="2344980"/>
            <a:ext cx="3077571" cy="3070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8700ACC-8074-E643-94F8-5F8695C99E85}"/>
              </a:ext>
            </a:extLst>
          </p:cNvPr>
          <p:cNvSpPr/>
          <p:nvPr/>
        </p:nvSpPr>
        <p:spPr>
          <a:xfrm>
            <a:off x="8471121" y="1672557"/>
            <a:ext cx="3156772" cy="3070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0DF92AC0-06BC-684F-A4E0-0C2154E4124F}"/>
              </a:ext>
            </a:extLst>
          </p:cNvPr>
          <p:cNvSpPr/>
          <p:nvPr/>
        </p:nvSpPr>
        <p:spPr>
          <a:xfrm>
            <a:off x="8471121" y="2285840"/>
            <a:ext cx="3156772" cy="3070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A1CB43EC-F364-AF40-B553-8D349E459883}"/>
              </a:ext>
            </a:extLst>
          </p:cNvPr>
          <p:cNvSpPr/>
          <p:nvPr/>
        </p:nvSpPr>
        <p:spPr>
          <a:xfrm>
            <a:off x="904886" y="1578159"/>
            <a:ext cx="3077571" cy="10147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66C9DBB1-3DCF-2146-9C8A-34FDB5DE9874}"/>
              </a:ext>
            </a:extLst>
          </p:cNvPr>
          <p:cNvSpPr txBox="1"/>
          <p:nvPr/>
        </p:nvSpPr>
        <p:spPr>
          <a:xfrm>
            <a:off x="2893325" y="6254638"/>
            <a:ext cx="6735171" cy="369332"/>
          </a:xfrm>
          <a:prstGeom prst="rect">
            <a:avLst/>
          </a:prstGeom>
          <a:solidFill>
            <a:schemeClr val="accent6"/>
          </a:solidFill>
        </p:spPr>
        <p:txBody>
          <a:bodyPr wrap="square">
            <a:spAutoFit/>
          </a:bodyPr>
          <a:lstStyle/>
          <a:p>
            <a:pPr rtl="0">
              <a:spcBef>
                <a:spcPts val="0"/>
              </a:spcBef>
              <a:spcAft>
                <a:spcPts val="0"/>
              </a:spcAft>
            </a:pPr>
            <a:r>
              <a:rPr lang="en-US" sz="1800" b="0" i="0" u="none" strike="noStrike" dirty="0" err="1">
                <a:solidFill>
                  <a:srgbClr val="000000"/>
                </a:solidFill>
                <a:effectLst/>
                <a:latin typeface="Roboto" panose="02000000000000000000" pitchFamily="2" charset="0"/>
              </a:rPr>
              <a:t>SoftPM</a:t>
            </a:r>
            <a:r>
              <a:rPr lang="en-US" sz="1800" b="0" i="0" u="none" strike="noStrike" dirty="0">
                <a:solidFill>
                  <a:srgbClr val="000000"/>
                </a:solidFill>
                <a:effectLst/>
                <a:latin typeface="Roboto" panose="02000000000000000000" pitchFamily="2" charset="0"/>
              </a:rPr>
              <a:t> incurs at most 9% overhead with 10% save window size</a:t>
            </a:r>
            <a:endParaRPr lang="en-US" b="0" dirty="0">
              <a:effectLst/>
            </a:endParaRPr>
          </a:p>
        </p:txBody>
      </p:sp>
    </p:spTree>
    <p:extLst>
      <p:ext uri="{BB962C8B-B14F-4D97-AF65-F5344CB8AC3E}">
        <p14:creationId xmlns:p14="http://schemas.microsoft.com/office/powerpoint/2010/main" val="136094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3" presetClass="exit" presetSubtype="10" fill="hold" grpId="0" nodeType="withEffect">
                                  <p:stCondLst>
                                    <p:cond delay="0"/>
                                  </p:stCondLst>
                                  <p:childTnLst>
                                    <p:animEffect transition="out" filter="blinds(horizontal)">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0" nodeType="clickEffect">
                                  <p:stCondLst>
                                    <p:cond delay="0"/>
                                  </p:stCondLst>
                                  <p:childTnLst>
                                    <p:animEffect transition="out" filter="blinds(horizontal)">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10" grpId="1" animBg="1"/>
      <p:bldP spid="11" grpId="0" animBg="1"/>
      <p:bldP spid="11" grpId="1" animBg="1"/>
      <p:bldP spid="12" grpId="0" animBg="1"/>
      <p:bldP spid="12" grpId="1" animBg="1"/>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B0AB64-743D-EF47-ACCF-D83E95293998}"/>
              </a:ext>
            </a:extLst>
          </p:cNvPr>
          <p:cNvSpPr>
            <a:spLocks noGrp="1"/>
          </p:cNvSpPr>
          <p:nvPr>
            <p:ph type="sldNum" sz="quarter" idx="12"/>
          </p:nvPr>
        </p:nvSpPr>
        <p:spPr/>
        <p:txBody>
          <a:bodyPr/>
          <a:lstStyle/>
          <a:p>
            <a:fld id="{A88F1DB0-8B43-D941-A153-7F9DB752BDF8}" type="slidenum">
              <a:rPr lang="en-CN" smtClean="0"/>
              <a:t>85</a:t>
            </a:fld>
            <a:endParaRPr lang="en-CN"/>
          </a:p>
        </p:txBody>
      </p:sp>
      <p:sp>
        <p:nvSpPr>
          <p:cNvPr id="5" name="Title 1">
            <a:extLst>
              <a:ext uri="{FF2B5EF4-FFF2-40B4-BE49-F238E27FC236}">
                <a16:creationId xmlns:a16="http://schemas.microsoft.com/office/drawing/2014/main" id="{A2E2AA9A-FCA2-BE40-862E-759EF20D6EB6}"/>
              </a:ext>
            </a:extLst>
          </p:cNvPr>
          <p:cNvSpPr txBox="1">
            <a:spLocks/>
          </p:cNvSpPr>
          <p:nvPr/>
        </p:nvSpPr>
        <p:spPr>
          <a:xfrm>
            <a:off x="482653" y="563267"/>
            <a:ext cx="11241988" cy="6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Rockwell" panose="02060603020205020403" pitchFamily="18" charset="0"/>
                <a:cs typeface="Times New Roman" panose="02020603050405020304" pitchFamily="18" charset="0"/>
              </a:rPr>
              <a:t>Conclusion</a:t>
            </a:r>
            <a:endParaRPr lang="zh-CN" altLang="en-US" sz="3600" dirty="0">
              <a:latin typeface="Rockwell" panose="02060603020205020403"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2C42101-CBC4-D14A-8C80-CA5A71F9AE01}"/>
              </a:ext>
            </a:extLst>
          </p:cNvPr>
          <p:cNvSpPr txBox="1"/>
          <p:nvPr/>
        </p:nvSpPr>
        <p:spPr>
          <a:xfrm>
            <a:off x="657063" y="1401086"/>
            <a:ext cx="9970347" cy="4893647"/>
          </a:xfrm>
          <a:prstGeom prst="rect">
            <a:avLst/>
          </a:prstGeom>
          <a:noFill/>
        </p:spPr>
        <p:txBody>
          <a:bodyPr wrap="square">
            <a:spAutoFit/>
          </a:bodyPr>
          <a:lstStyle/>
          <a:p>
            <a:pPr fontAlgn="base"/>
            <a:r>
              <a:rPr lang="en-US" sz="2400" dirty="0" err="1"/>
              <a:t>SoftPM</a:t>
            </a:r>
            <a:r>
              <a:rPr lang="en-US" sz="2400" dirty="0"/>
              <a:t> is potentially available using technology already provisioned in data centers today</a:t>
            </a:r>
          </a:p>
          <a:p>
            <a:pPr marL="285750" indent="-285750" fontAlgn="base">
              <a:buFont typeface="Arial" panose="020B0604020202020204" pitchFamily="34" charset="0"/>
              <a:buChar char="•"/>
            </a:pPr>
            <a:endParaRPr lang="en-US" sz="2400" dirty="0"/>
          </a:p>
          <a:p>
            <a:pPr fontAlgn="base"/>
            <a:endParaRPr lang="en-US" sz="2400" dirty="0"/>
          </a:p>
          <a:p>
            <a:pPr fontAlgn="base"/>
            <a:r>
              <a:rPr lang="en-US" sz="2400" dirty="0" err="1"/>
              <a:t>SoftPM</a:t>
            </a:r>
            <a:r>
              <a:rPr lang="en-US" sz="2400" dirty="0"/>
              <a:t> improves 38%-93% throughput over the well-optimized Hybrid (DRAM and </a:t>
            </a:r>
            <a:r>
              <a:rPr lang="en-US" sz="2400" dirty="0" err="1"/>
              <a:t>HardPM</a:t>
            </a:r>
            <a:r>
              <a:rPr lang="en-US" sz="2400" dirty="0"/>
              <a:t>) versions.</a:t>
            </a:r>
          </a:p>
          <a:p>
            <a:pPr marL="742950" lvl="1" indent="-285750" fontAlgn="base">
              <a:buFont typeface="Arial" panose="020B0604020202020204" pitchFamily="34" charset="0"/>
              <a:buChar char="•"/>
            </a:pPr>
            <a:r>
              <a:rPr lang="en-US" sz="2400" dirty="0"/>
              <a:t>Real DRAM performance memory</a:t>
            </a:r>
          </a:p>
          <a:p>
            <a:pPr marL="742950" lvl="1" indent="-285750" fontAlgn="base">
              <a:buFont typeface="Arial" panose="020B0604020202020204" pitchFamily="34" charset="0"/>
              <a:buChar char="•"/>
            </a:pPr>
            <a:r>
              <a:rPr lang="en-US" sz="2400" dirty="0"/>
              <a:t>Background flushing</a:t>
            </a:r>
          </a:p>
          <a:p>
            <a:pPr marL="742950" lvl="1" indent="-285750" fontAlgn="base">
              <a:buFont typeface="Arial" panose="020B0604020202020204" pitchFamily="34" charset="0"/>
              <a:buChar char="•"/>
            </a:pPr>
            <a:r>
              <a:rPr lang="en-US" sz="2400" dirty="0"/>
              <a:t>Cleaner designs </a:t>
            </a:r>
          </a:p>
          <a:p>
            <a:pPr rtl="0">
              <a:spcBef>
                <a:spcPts val="0"/>
              </a:spcBef>
              <a:spcAft>
                <a:spcPts val="0"/>
              </a:spcAft>
            </a:pPr>
            <a:endParaRPr lang="en-US" sz="2400" dirty="0">
              <a:solidFill>
                <a:srgbClr val="000000"/>
              </a:solidFill>
              <a:latin typeface="Times New Roman" panose="02020603050405020304" pitchFamily="18" charset="0"/>
              <a:cs typeface="Times New Roman" panose="02020603050405020304" pitchFamily="18" charset="0"/>
            </a:endParaRPr>
          </a:p>
          <a:p>
            <a:pPr rtl="0">
              <a:spcBef>
                <a:spcPts val="0"/>
              </a:spcBef>
              <a:spcAft>
                <a:spcPts val="0"/>
              </a:spcAft>
            </a:pPr>
            <a:endParaRPr lang="en-US" sz="2400" dirty="0">
              <a:solidFill>
                <a:srgbClr val="000000"/>
              </a:solidFill>
              <a:latin typeface="Times New Roman" panose="02020603050405020304" pitchFamily="18" charset="0"/>
              <a:cs typeface="Times New Roman" panose="02020603050405020304" pitchFamily="18" charset="0"/>
            </a:endParaRPr>
          </a:p>
          <a:p>
            <a:r>
              <a:rPr lang="en-US" sz="2400" dirty="0" err="1"/>
              <a:t>SoftPM</a:t>
            </a:r>
            <a:r>
              <a:rPr lang="en-US" sz="2400" dirty="0"/>
              <a:t> also sets the performance bar that future </a:t>
            </a:r>
            <a:r>
              <a:rPr lang="en-US" sz="2400" dirty="0" err="1"/>
              <a:t>HardPM</a:t>
            </a:r>
            <a:r>
              <a:rPr lang="en-US" sz="2400" dirty="0"/>
              <a:t> and its ecosystem will need to beat. </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6822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369-B165-784B-82A2-D8F636B8299F}"/>
              </a:ext>
            </a:extLst>
          </p:cNvPr>
          <p:cNvSpPr>
            <a:spLocks noGrp="1"/>
          </p:cNvSpPr>
          <p:nvPr>
            <p:ph type="title"/>
          </p:nvPr>
        </p:nvSpPr>
        <p:spPr/>
        <p:txBody>
          <a:bodyPr/>
          <a:lstStyle/>
          <a:p>
            <a:r>
              <a:rPr lang="en-CN" dirty="0"/>
              <a:t>Agenda</a:t>
            </a:r>
          </a:p>
        </p:txBody>
      </p:sp>
      <p:sp>
        <p:nvSpPr>
          <p:cNvPr id="10" name="Content Placeholder 2">
            <a:extLst>
              <a:ext uri="{FF2B5EF4-FFF2-40B4-BE49-F238E27FC236}">
                <a16:creationId xmlns:a16="http://schemas.microsoft.com/office/drawing/2014/main" id="{6D33B954-ED81-1649-B984-7BDDE3DBC64C}"/>
              </a:ext>
            </a:extLst>
          </p:cNvPr>
          <p:cNvSpPr txBox="1">
            <a:spLocks/>
          </p:cNvSpPr>
          <p:nvPr/>
        </p:nvSpPr>
        <p:spPr>
          <a:xfrm>
            <a:off x="973222" y="1946944"/>
            <a:ext cx="4055595" cy="222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latin typeface="Sitka Banner" panose="02000505000000020004" pitchFamily="2"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B06602B2-2C0D-8A4F-8162-FC061C6D15E3}"/>
              </a:ext>
            </a:extLst>
          </p:cNvPr>
          <p:cNvSpPr txBox="1">
            <a:spLocks/>
          </p:cNvSpPr>
          <p:nvPr/>
        </p:nvSpPr>
        <p:spPr>
          <a:xfrm>
            <a:off x="724389" y="1603839"/>
            <a:ext cx="11261377" cy="2872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bg2">
                    <a:lumMod val="90000"/>
                  </a:schemeClr>
                </a:solidFill>
                <a:latin typeface="Rockwell" panose="02060603020205020403" pitchFamily="18" charset="0"/>
                <a:cs typeface="Times New Roman" panose="02020603050405020304" pitchFamily="18" charset="0"/>
              </a:rPr>
              <a:t>Memory Exposure Reduction</a:t>
            </a:r>
          </a:p>
          <a:p>
            <a:pPr lvl="1"/>
            <a:r>
              <a:rPr lang="en-US" altLang="zh-CN" sz="1600" dirty="0">
                <a:solidFill>
                  <a:schemeClr val="bg2">
                    <a:lumMod val="90000"/>
                  </a:schemeClr>
                </a:solidFill>
                <a:latin typeface="Rockwell" panose="02060603020205020403" pitchFamily="18" charset="0"/>
                <a:cs typeface="Times New Roman" panose="02020603050405020304" pitchFamily="18" charset="0"/>
              </a:rPr>
              <a:t>Process level (ASPLOS 2020)</a:t>
            </a:r>
          </a:p>
          <a:p>
            <a:pPr lvl="1"/>
            <a:r>
              <a:rPr lang="en-US" altLang="zh-CN" sz="1600" dirty="0">
                <a:solidFill>
                  <a:schemeClr val="bg2">
                    <a:lumMod val="90000"/>
                  </a:schemeClr>
                </a:solidFill>
                <a:latin typeface="Rockwell" panose="02060603020205020403" pitchFamily="18" charset="0"/>
                <a:cs typeface="Times New Roman" panose="02020603050405020304" pitchFamily="18" charset="0"/>
              </a:rPr>
              <a:t>Intra-process level (ISCA 2020)</a:t>
            </a:r>
          </a:p>
          <a:p>
            <a:pPr lvl="1"/>
            <a:r>
              <a:rPr lang="en-US" altLang="zh-CN" sz="1600" dirty="0">
                <a:solidFill>
                  <a:schemeClr val="bg2">
                    <a:lumMod val="90000"/>
                  </a:schemeClr>
                </a:solidFill>
                <a:latin typeface="Rockwell" panose="02060603020205020403" pitchFamily="18" charset="0"/>
                <a:cs typeface="Times New Roman" panose="02020603050405020304" pitchFamily="18" charset="0"/>
              </a:rPr>
              <a:t>Programming support (HPCA 2022)</a:t>
            </a:r>
          </a:p>
          <a:p>
            <a:r>
              <a:rPr lang="en-US" altLang="zh-CN" sz="2400" dirty="0">
                <a:solidFill>
                  <a:schemeClr val="bg2">
                    <a:lumMod val="90000"/>
                  </a:schemeClr>
                </a:solidFill>
                <a:latin typeface="Rockwell" panose="02060603020205020403" pitchFamily="18" charset="0"/>
                <a:cs typeface="Times New Roman" panose="02020603050405020304" pitchFamily="18" charset="0"/>
              </a:rPr>
              <a:t>Persistent Memory Defragmentation (ISCA 2022)</a:t>
            </a:r>
          </a:p>
          <a:p>
            <a:r>
              <a:rPr lang="en-US" altLang="zh-CN" sz="2400" dirty="0" err="1">
                <a:solidFill>
                  <a:schemeClr val="bg2">
                    <a:lumMod val="90000"/>
                  </a:schemeClr>
                </a:solidFill>
                <a:latin typeface="Rockwell" panose="02060603020205020403" pitchFamily="18" charset="0"/>
                <a:cs typeface="Times New Roman" panose="02020603050405020304" pitchFamily="18" charset="0"/>
              </a:rPr>
              <a:t>SoftPM</a:t>
            </a:r>
            <a:r>
              <a:rPr lang="en-US" altLang="zh-CN" sz="2400" dirty="0">
                <a:solidFill>
                  <a:schemeClr val="bg2">
                    <a:lumMod val="90000"/>
                  </a:schemeClr>
                </a:solidFill>
                <a:latin typeface="Rockwell" panose="02060603020205020403" pitchFamily="18" charset="0"/>
                <a:cs typeface="Times New Roman" panose="02020603050405020304" pitchFamily="18" charset="0"/>
              </a:rPr>
              <a:t>: Software Persistent Memory (In submission)</a:t>
            </a:r>
          </a:p>
          <a:p>
            <a:r>
              <a:rPr lang="en-US" altLang="zh-CN" sz="2400" dirty="0">
                <a:solidFill>
                  <a:srgbClr val="646B5F"/>
                </a:solidFill>
                <a:latin typeface="Rockwell" panose="02060603020205020403" pitchFamily="18" charset="0"/>
                <a:cs typeface="Times New Roman" panose="02020603050405020304" pitchFamily="18" charset="0"/>
              </a:rPr>
              <a:t>SoC Contention Modeling (MICRO 2021)</a:t>
            </a:r>
          </a:p>
          <a:p>
            <a:endParaRPr lang="en-US" altLang="zh-CN" sz="2400" dirty="0">
              <a:solidFill>
                <a:srgbClr val="646B5F"/>
              </a:solidFill>
              <a:latin typeface="Rockwell" panose="02060603020205020403"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7356D02-478F-3449-9154-910768A8E032}"/>
              </a:ext>
            </a:extLst>
          </p:cNvPr>
          <p:cNvSpPr>
            <a:spLocks noGrp="1"/>
          </p:cNvSpPr>
          <p:nvPr>
            <p:ph type="sldNum" sz="quarter" idx="12"/>
          </p:nvPr>
        </p:nvSpPr>
        <p:spPr/>
        <p:txBody>
          <a:bodyPr/>
          <a:lstStyle/>
          <a:p>
            <a:fld id="{7C73DA67-806A-084C-A864-2B3ED4D76026}" type="slidenum">
              <a:rPr lang="en-CN" smtClean="0"/>
              <a:t>86</a:t>
            </a:fld>
            <a:endParaRPr lang="en-CN"/>
          </a:p>
        </p:txBody>
      </p:sp>
    </p:spTree>
    <p:extLst>
      <p:ext uri="{BB962C8B-B14F-4D97-AF65-F5344CB8AC3E}">
        <p14:creationId xmlns:p14="http://schemas.microsoft.com/office/powerpoint/2010/main" val="107037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31AF-5D3D-48D2-93B4-F60A80E36343}"/>
              </a:ext>
            </a:extLst>
          </p:cNvPr>
          <p:cNvSpPr>
            <a:spLocks noGrp="1"/>
          </p:cNvSpPr>
          <p:nvPr>
            <p:ph type="ctrTitle"/>
          </p:nvPr>
        </p:nvSpPr>
        <p:spPr>
          <a:xfrm>
            <a:off x="969264" y="1122363"/>
            <a:ext cx="10253472" cy="1951577"/>
          </a:xfrm>
        </p:spPr>
        <p:txBody>
          <a:bodyPr>
            <a:noAutofit/>
          </a:bodyPr>
          <a:lstStyle/>
          <a:p>
            <a:r>
              <a:rPr lang="en-US" sz="3600" dirty="0">
                <a:latin typeface="Times New Roman" panose="02020603050405020304" pitchFamily="18" charset="0"/>
                <a:cs typeface="Times New Roman" panose="02020603050405020304" pitchFamily="18" charset="0"/>
              </a:rPr>
              <a:t>PCCS: Processor-Centric Contention Slowdown Model for Heterogeneous System-on-Chips</a:t>
            </a:r>
            <a:br>
              <a:rPr lang="en-US" sz="3600" dirty="0">
                <a:latin typeface="Times New Roman" panose="02020603050405020304" pitchFamily="18" charset="0"/>
                <a:cs typeface="Times New Roman" panose="02020603050405020304" pitchFamily="18" charset="0"/>
              </a:rPr>
            </a:br>
            <a:endParaRPr lang="zh-CN" altLang="en-US" sz="3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EF36505-C640-4211-B77F-6E946D5A8E1B}"/>
              </a:ext>
            </a:extLst>
          </p:cNvPr>
          <p:cNvSpPr>
            <a:spLocks noGrp="1"/>
          </p:cNvSpPr>
          <p:nvPr>
            <p:ph type="subTitle" idx="1"/>
          </p:nvPr>
        </p:nvSpPr>
        <p:spPr>
          <a:xfrm>
            <a:off x="1524000" y="3602038"/>
            <a:ext cx="9144000" cy="503913"/>
          </a:xfrm>
        </p:spPr>
        <p:txBody>
          <a:bodyPr/>
          <a:lstStyle/>
          <a:p>
            <a:r>
              <a:rPr lang="en-US" altLang="zh-CN" b="1" dirty="0">
                <a:latin typeface="Times New Roman" panose="02020603050405020304" pitchFamily="18" charset="0"/>
                <a:cs typeface="Times New Roman" panose="02020603050405020304" pitchFamily="18" charset="0"/>
              </a:rPr>
              <a:t>Yuanchao Xu</a:t>
            </a:r>
            <a:r>
              <a:rPr lang="en-US" altLang="zh-C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Mehmet E. </a:t>
            </a:r>
            <a:r>
              <a:rPr lang="en-US" dirty="0" err="1">
                <a:latin typeface="Times New Roman" panose="02020603050405020304" pitchFamily="18" charset="0"/>
                <a:cs typeface="Times New Roman" panose="02020603050405020304" pitchFamily="18" charset="0"/>
              </a:rPr>
              <a:t>Belviranli</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Xipeng</a:t>
            </a:r>
            <a:r>
              <a:rPr lang="en-US" altLang="zh-CN" dirty="0">
                <a:latin typeface="Times New Roman" panose="02020603050405020304" pitchFamily="18" charset="0"/>
                <a:cs typeface="Times New Roman" panose="02020603050405020304" pitchFamily="18" charset="0"/>
              </a:rPr>
              <a:t> Shen, </a:t>
            </a:r>
            <a:r>
              <a:rPr lang="en-US" dirty="0">
                <a:latin typeface="Times New Roman" panose="02020603050405020304" pitchFamily="18" charset="0"/>
                <a:cs typeface="Times New Roman" panose="02020603050405020304" pitchFamily="18" charset="0"/>
              </a:rPr>
              <a:t>Jeffrey Vetter</a:t>
            </a:r>
            <a:endParaRPr lang="zh-CN" alt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80DF0A1C-AB6F-4728-8B4A-5D00BBDF97D8}"/>
              </a:ext>
            </a:extLst>
          </p:cNvPr>
          <p:cNvSpPr>
            <a:spLocks noGrp="1"/>
          </p:cNvSpPr>
          <p:nvPr>
            <p:ph type="sldNum" sz="quarter" idx="12"/>
          </p:nvPr>
        </p:nvSpPr>
        <p:spPr/>
        <p:txBody>
          <a:bodyPr>
            <a:normAutofit/>
          </a:bodyPr>
          <a:lstStyle/>
          <a:p>
            <a:fld id="{1FF6B7B6-595F-408B-AA88-41FA1CB51C2E}" type="slidenum">
              <a:rPr lang="zh-CN" altLang="en-US" smtClean="0"/>
              <a:t>87</a:t>
            </a:fld>
            <a:endParaRPr lang="zh-CN" altLang="en-US"/>
          </a:p>
        </p:txBody>
      </p:sp>
      <p:pic>
        <p:nvPicPr>
          <p:cNvPr id="7" name="Picture 6" descr="A picture containing drawing, stop, sign, red&#10;&#10;Description automatically generated">
            <a:extLst>
              <a:ext uri="{FF2B5EF4-FFF2-40B4-BE49-F238E27FC236}">
                <a16:creationId xmlns:a16="http://schemas.microsoft.com/office/drawing/2014/main" id="{75D1EB38-E187-467D-B8F2-FE7D461CD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363" y="4568426"/>
            <a:ext cx="2279475" cy="1097525"/>
          </a:xfrm>
          <a:prstGeom prst="rect">
            <a:avLst/>
          </a:prstGeom>
        </p:spPr>
      </p:pic>
      <p:pic>
        <p:nvPicPr>
          <p:cNvPr id="9" name="Picture 8" descr="Logo&#10;&#10;Description automatically generated">
            <a:extLst>
              <a:ext uri="{FF2B5EF4-FFF2-40B4-BE49-F238E27FC236}">
                <a16:creationId xmlns:a16="http://schemas.microsoft.com/office/drawing/2014/main" id="{6A659921-CB9E-3446-A715-B03B19F02C0D}"/>
              </a:ext>
            </a:extLst>
          </p:cNvPr>
          <p:cNvPicPr>
            <a:picLocks noChangeAspect="1"/>
          </p:cNvPicPr>
          <p:nvPr/>
        </p:nvPicPr>
        <p:blipFill>
          <a:blip r:embed="rId4"/>
          <a:stretch>
            <a:fillRect/>
          </a:stretch>
        </p:blipFill>
        <p:spPr>
          <a:xfrm>
            <a:off x="5115338" y="4401294"/>
            <a:ext cx="1331844" cy="1571160"/>
          </a:xfrm>
          <a:prstGeom prst="rect">
            <a:avLst/>
          </a:prstGeom>
        </p:spPr>
      </p:pic>
      <p:pic>
        <p:nvPicPr>
          <p:cNvPr id="11" name="Graphic 10">
            <a:extLst>
              <a:ext uri="{FF2B5EF4-FFF2-40B4-BE49-F238E27FC236}">
                <a16:creationId xmlns:a16="http://schemas.microsoft.com/office/drawing/2014/main" id="{36191A4A-D6D4-AB4F-BF79-DED237F189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3715" y="4716584"/>
            <a:ext cx="3332922" cy="801208"/>
          </a:xfrm>
          <a:prstGeom prst="rect">
            <a:avLst/>
          </a:prstGeom>
        </p:spPr>
      </p:pic>
      <p:sp>
        <p:nvSpPr>
          <p:cNvPr id="10" name="文本框 7">
            <a:extLst>
              <a:ext uri="{FF2B5EF4-FFF2-40B4-BE49-F238E27FC236}">
                <a16:creationId xmlns:a16="http://schemas.microsoft.com/office/drawing/2014/main" id="{27DC09EE-D9CD-4348-A25A-167F64B38004}"/>
              </a:ext>
            </a:extLst>
          </p:cNvPr>
          <p:cNvSpPr txBox="1"/>
          <p:nvPr/>
        </p:nvSpPr>
        <p:spPr>
          <a:xfrm>
            <a:off x="5061987" y="6295505"/>
            <a:ext cx="1438546" cy="338554"/>
          </a:xfrm>
          <a:prstGeom prst="rect">
            <a:avLst/>
          </a:prstGeom>
          <a:noFill/>
        </p:spPr>
        <p:txBody>
          <a:bodyPr wrap="square">
            <a:spAutoFit/>
          </a:bodyPr>
          <a:lstStyle/>
          <a:p>
            <a:r>
              <a:rPr lang="en-US" altLang="zh-CN" sz="1600" dirty="0">
                <a:solidFill>
                  <a:schemeClr val="bg2">
                    <a:lumMod val="50000"/>
                  </a:schemeClr>
                </a:solidFill>
              </a:rPr>
              <a:t>MICRO 2021</a:t>
            </a:r>
          </a:p>
        </p:txBody>
      </p:sp>
    </p:spTree>
    <p:extLst>
      <p:ext uri="{BB962C8B-B14F-4D97-AF65-F5344CB8AC3E}">
        <p14:creationId xmlns:p14="http://schemas.microsoft.com/office/powerpoint/2010/main" val="1935186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sz="3600" dirty="0">
                <a:solidFill>
                  <a:srgbClr val="646B5F"/>
                </a:solidFill>
                <a:latin typeface="Rockwell" panose="02060603020205020403" pitchFamily="18" charset="0"/>
                <a:cs typeface="Times New Roman" panose="02020603050405020304" pitchFamily="18" charset="0"/>
              </a:rPr>
              <a:t>Heterogenous System-on-Chips (SoCs)</a:t>
            </a:r>
          </a:p>
        </p:txBody>
      </p:sp>
      <p:grpSp>
        <p:nvGrpSpPr>
          <p:cNvPr id="19" name="组合 18">
            <a:extLst>
              <a:ext uri="{FF2B5EF4-FFF2-40B4-BE49-F238E27FC236}">
                <a16:creationId xmlns:a16="http://schemas.microsoft.com/office/drawing/2014/main" id="{49BC6BC0-4D2C-4800-893D-4AB3C5C2778F}"/>
              </a:ext>
            </a:extLst>
          </p:cNvPr>
          <p:cNvGrpSpPr/>
          <p:nvPr/>
        </p:nvGrpSpPr>
        <p:grpSpPr>
          <a:xfrm>
            <a:off x="1462187" y="1261107"/>
            <a:ext cx="4158496" cy="2858363"/>
            <a:chOff x="1462187" y="1261107"/>
            <a:chExt cx="4158496" cy="2858363"/>
          </a:xfrm>
        </p:grpSpPr>
        <p:pic>
          <p:nvPicPr>
            <p:cNvPr id="5" name="图片 4" descr="图形用户界面&#10;&#10;描述已自动生成">
              <a:extLst>
                <a:ext uri="{FF2B5EF4-FFF2-40B4-BE49-F238E27FC236}">
                  <a16:creationId xmlns:a16="http://schemas.microsoft.com/office/drawing/2014/main" id="{FA47CAB4-5570-4C39-A081-D482163EB958}"/>
                </a:ext>
              </a:extLst>
            </p:cNvPr>
            <p:cNvPicPr>
              <a:picLocks noChangeAspect="1"/>
            </p:cNvPicPr>
            <p:nvPr/>
          </p:nvPicPr>
          <p:blipFill>
            <a:blip r:embed="rId3"/>
            <a:stretch>
              <a:fillRect/>
            </a:stretch>
          </p:blipFill>
          <p:spPr>
            <a:xfrm>
              <a:off x="1462187" y="1261107"/>
              <a:ext cx="4158496" cy="2478231"/>
            </a:xfrm>
            <a:prstGeom prst="rect">
              <a:avLst/>
            </a:prstGeom>
          </p:spPr>
        </p:pic>
        <p:sp>
          <p:nvSpPr>
            <p:cNvPr id="3" name="文本框 2">
              <a:extLst>
                <a:ext uri="{FF2B5EF4-FFF2-40B4-BE49-F238E27FC236}">
                  <a16:creationId xmlns:a16="http://schemas.microsoft.com/office/drawing/2014/main" id="{FA53D11C-4222-4160-BA0F-8925DEE3DB54}"/>
                </a:ext>
              </a:extLst>
            </p:cNvPr>
            <p:cNvSpPr txBox="1"/>
            <p:nvPr/>
          </p:nvSpPr>
          <p:spPr>
            <a:xfrm>
              <a:off x="2775172" y="3750138"/>
              <a:ext cx="1435008" cy="369332"/>
            </a:xfrm>
            <a:prstGeom prst="rect">
              <a:avLst/>
            </a:prstGeom>
            <a:noFill/>
          </p:spPr>
          <p:txBody>
            <a:bodyPr wrap="none" rtlCol="0">
              <a:spAutoFit/>
            </a:bodyPr>
            <a:lstStyle/>
            <a:p>
              <a:r>
                <a:rPr lang="en-US" altLang="zh-CN" dirty="0"/>
                <a:t>Smartphones</a:t>
              </a:r>
              <a:endParaRPr lang="zh-CN" altLang="en-US" dirty="0"/>
            </a:p>
          </p:txBody>
        </p:sp>
      </p:grpSp>
      <p:grpSp>
        <p:nvGrpSpPr>
          <p:cNvPr id="20" name="组合 19">
            <a:extLst>
              <a:ext uri="{FF2B5EF4-FFF2-40B4-BE49-F238E27FC236}">
                <a16:creationId xmlns:a16="http://schemas.microsoft.com/office/drawing/2014/main" id="{1EF0433F-39B7-4994-936E-9A81BF3A9CFA}"/>
              </a:ext>
            </a:extLst>
          </p:cNvPr>
          <p:cNvGrpSpPr/>
          <p:nvPr/>
        </p:nvGrpSpPr>
        <p:grpSpPr>
          <a:xfrm>
            <a:off x="6731122" y="1261107"/>
            <a:ext cx="3998691" cy="2847563"/>
            <a:chOff x="6731122" y="1261107"/>
            <a:chExt cx="3998691" cy="2847563"/>
          </a:xfrm>
        </p:grpSpPr>
        <p:pic>
          <p:nvPicPr>
            <p:cNvPr id="7" name="图片 6" descr="汽车的方向盘&#10;&#10;描述已自动生成">
              <a:extLst>
                <a:ext uri="{FF2B5EF4-FFF2-40B4-BE49-F238E27FC236}">
                  <a16:creationId xmlns:a16="http://schemas.microsoft.com/office/drawing/2014/main" id="{19C50307-9440-48E5-8E12-1CFF9084BC4A}"/>
                </a:ext>
              </a:extLst>
            </p:cNvPr>
            <p:cNvPicPr>
              <a:picLocks noChangeAspect="1"/>
            </p:cNvPicPr>
            <p:nvPr/>
          </p:nvPicPr>
          <p:blipFill>
            <a:blip r:embed="rId4"/>
            <a:stretch>
              <a:fillRect/>
            </a:stretch>
          </p:blipFill>
          <p:spPr>
            <a:xfrm>
              <a:off x="6731122" y="1261107"/>
              <a:ext cx="3998691" cy="2478231"/>
            </a:xfrm>
            <a:prstGeom prst="rect">
              <a:avLst/>
            </a:prstGeom>
          </p:spPr>
        </p:pic>
        <p:sp>
          <p:nvSpPr>
            <p:cNvPr id="8" name="文本框 7">
              <a:extLst>
                <a:ext uri="{FF2B5EF4-FFF2-40B4-BE49-F238E27FC236}">
                  <a16:creationId xmlns:a16="http://schemas.microsoft.com/office/drawing/2014/main" id="{084EFD86-47D5-4619-B26E-1455F80365C7}"/>
                </a:ext>
              </a:extLst>
            </p:cNvPr>
            <p:cNvSpPr txBox="1"/>
            <p:nvPr/>
          </p:nvSpPr>
          <p:spPr>
            <a:xfrm>
              <a:off x="7686848" y="3739338"/>
              <a:ext cx="2198359" cy="369332"/>
            </a:xfrm>
            <a:prstGeom prst="rect">
              <a:avLst/>
            </a:prstGeom>
            <a:noFill/>
          </p:spPr>
          <p:txBody>
            <a:bodyPr wrap="none" rtlCol="0">
              <a:spAutoFit/>
            </a:bodyPr>
            <a:lstStyle/>
            <a:p>
              <a:r>
                <a:rPr lang="en-US" altLang="zh-CN" dirty="0"/>
                <a:t>Autonomous Vehicles</a:t>
              </a:r>
              <a:endParaRPr lang="zh-CN" altLang="en-US" dirty="0"/>
            </a:p>
          </p:txBody>
        </p:sp>
      </p:grpSp>
      <p:grpSp>
        <p:nvGrpSpPr>
          <p:cNvPr id="22" name="组合 21">
            <a:extLst>
              <a:ext uri="{FF2B5EF4-FFF2-40B4-BE49-F238E27FC236}">
                <a16:creationId xmlns:a16="http://schemas.microsoft.com/office/drawing/2014/main" id="{BBB9130A-B593-471D-8BD1-0D23E17767EC}"/>
              </a:ext>
            </a:extLst>
          </p:cNvPr>
          <p:cNvGrpSpPr/>
          <p:nvPr/>
        </p:nvGrpSpPr>
        <p:grpSpPr>
          <a:xfrm>
            <a:off x="6740809" y="4119469"/>
            <a:ext cx="3989004" cy="2652098"/>
            <a:chOff x="6740809" y="4119469"/>
            <a:chExt cx="3989004" cy="2652098"/>
          </a:xfrm>
        </p:grpSpPr>
        <p:pic>
          <p:nvPicPr>
            <p:cNvPr id="10" name="图片 9" descr="篮球框&#10;&#10;描述已自动生成">
              <a:extLst>
                <a:ext uri="{FF2B5EF4-FFF2-40B4-BE49-F238E27FC236}">
                  <a16:creationId xmlns:a16="http://schemas.microsoft.com/office/drawing/2014/main" id="{4014FB35-BBD7-45F4-A6A7-0D88BC11E787}"/>
                </a:ext>
              </a:extLst>
            </p:cNvPr>
            <p:cNvPicPr>
              <a:picLocks noChangeAspect="1"/>
            </p:cNvPicPr>
            <p:nvPr/>
          </p:nvPicPr>
          <p:blipFill>
            <a:blip r:embed="rId5"/>
            <a:stretch>
              <a:fillRect/>
            </a:stretch>
          </p:blipFill>
          <p:spPr>
            <a:xfrm>
              <a:off x="6740809" y="4119469"/>
              <a:ext cx="3989004" cy="2360161"/>
            </a:xfrm>
            <a:prstGeom prst="rect">
              <a:avLst/>
            </a:prstGeom>
          </p:spPr>
        </p:pic>
        <p:sp>
          <p:nvSpPr>
            <p:cNvPr id="15" name="文本框 14">
              <a:extLst>
                <a:ext uri="{FF2B5EF4-FFF2-40B4-BE49-F238E27FC236}">
                  <a16:creationId xmlns:a16="http://schemas.microsoft.com/office/drawing/2014/main" id="{6D4DF3D3-49F4-47EF-8AA0-5B204EB1DEEB}"/>
                </a:ext>
              </a:extLst>
            </p:cNvPr>
            <p:cNvSpPr txBox="1"/>
            <p:nvPr/>
          </p:nvSpPr>
          <p:spPr>
            <a:xfrm>
              <a:off x="8304164" y="6402235"/>
              <a:ext cx="852606" cy="369332"/>
            </a:xfrm>
            <a:prstGeom prst="rect">
              <a:avLst/>
            </a:prstGeom>
            <a:noFill/>
          </p:spPr>
          <p:txBody>
            <a:bodyPr wrap="none" rtlCol="0">
              <a:spAutoFit/>
            </a:bodyPr>
            <a:lstStyle/>
            <a:p>
              <a:r>
                <a:rPr lang="en-US" altLang="zh-CN" dirty="0"/>
                <a:t>Drones</a:t>
              </a:r>
              <a:endParaRPr lang="zh-CN" altLang="en-US" dirty="0"/>
            </a:p>
          </p:txBody>
        </p:sp>
      </p:grpSp>
      <p:grpSp>
        <p:nvGrpSpPr>
          <p:cNvPr id="21" name="组合 20">
            <a:extLst>
              <a:ext uri="{FF2B5EF4-FFF2-40B4-BE49-F238E27FC236}">
                <a16:creationId xmlns:a16="http://schemas.microsoft.com/office/drawing/2014/main" id="{344135BD-37B7-4159-ADC7-ADA93F56F689}"/>
              </a:ext>
            </a:extLst>
          </p:cNvPr>
          <p:cNvGrpSpPr/>
          <p:nvPr/>
        </p:nvGrpSpPr>
        <p:grpSpPr>
          <a:xfrm>
            <a:off x="1462187" y="4108670"/>
            <a:ext cx="4183556" cy="2662897"/>
            <a:chOff x="1462187" y="4108670"/>
            <a:chExt cx="4183556" cy="2662897"/>
          </a:xfrm>
        </p:grpSpPr>
        <p:pic>
          <p:nvPicPr>
            <p:cNvPr id="17" name="图片 16" descr="图片包含 建筑, 室内, 路, 长凳&#10;&#10;描述已自动生成">
              <a:extLst>
                <a:ext uri="{FF2B5EF4-FFF2-40B4-BE49-F238E27FC236}">
                  <a16:creationId xmlns:a16="http://schemas.microsoft.com/office/drawing/2014/main" id="{9954C45B-A8E5-409C-804E-FBCD0ADB591B}"/>
                </a:ext>
              </a:extLst>
            </p:cNvPr>
            <p:cNvPicPr>
              <a:picLocks noChangeAspect="1"/>
            </p:cNvPicPr>
            <p:nvPr/>
          </p:nvPicPr>
          <p:blipFill>
            <a:blip r:embed="rId6"/>
            <a:stretch>
              <a:fillRect/>
            </a:stretch>
          </p:blipFill>
          <p:spPr>
            <a:xfrm>
              <a:off x="1462187" y="4108670"/>
              <a:ext cx="4183556" cy="2360161"/>
            </a:xfrm>
            <a:prstGeom prst="rect">
              <a:avLst/>
            </a:prstGeom>
          </p:spPr>
        </p:pic>
        <p:sp>
          <p:nvSpPr>
            <p:cNvPr id="18" name="文本框 17">
              <a:extLst>
                <a:ext uri="{FF2B5EF4-FFF2-40B4-BE49-F238E27FC236}">
                  <a16:creationId xmlns:a16="http://schemas.microsoft.com/office/drawing/2014/main" id="{6DCED36D-6799-43CD-817B-96CBBDA3072D}"/>
                </a:ext>
              </a:extLst>
            </p:cNvPr>
            <p:cNvSpPr txBox="1"/>
            <p:nvPr/>
          </p:nvSpPr>
          <p:spPr>
            <a:xfrm>
              <a:off x="3066373" y="6402235"/>
              <a:ext cx="837152" cy="369332"/>
            </a:xfrm>
            <a:prstGeom prst="rect">
              <a:avLst/>
            </a:prstGeom>
            <a:noFill/>
          </p:spPr>
          <p:txBody>
            <a:bodyPr wrap="none" rtlCol="0">
              <a:spAutoFit/>
            </a:bodyPr>
            <a:lstStyle/>
            <a:p>
              <a:r>
                <a:rPr lang="en-US" altLang="zh-CN" dirty="0"/>
                <a:t>Robots</a:t>
              </a:r>
              <a:endParaRPr lang="zh-CN" altLang="en-US" dirty="0"/>
            </a:p>
          </p:txBody>
        </p:sp>
      </p:grpSp>
      <p:sp>
        <p:nvSpPr>
          <p:cNvPr id="4" name="灯片编号占位符 3">
            <a:extLst>
              <a:ext uri="{FF2B5EF4-FFF2-40B4-BE49-F238E27FC236}">
                <a16:creationId xmlns:a16="http://schemas.microsoft.com/office/drawing/2014/main" id="{31F0601C-F8F1-4C66-B1E0-2E8736C92238}"/>
              </a:ext>
            </a:extLst>
          </p:cNvPr>
          <p:cNvSpPr>
            <a:spLocks noGrp="1"/>
          </p:cNvSpPr>
          <p:nvPr>
            <p:ph type="sldNum" sz="quarter" idx="12"/>
          </p:nvPr>
        </p:nvSpPr>
        <p:spPr/>
        <p:txBody>
          <a:bodyPr/>
          <a:lstStyle/>
          <a:p>
            <a:fld id="{C0ED2AAB-815A-AE45-B56A-7ECDEA478B7F}" type="slidenum">
              <a:rPr lang="en-US" smtClean="0"/>
              <a:t>88</a:t>
            </a:fld>
            <a:endParaRPr lang="en-US"/>
          </a:p>
        </p:txBody>
      </p:sp>
    </p:spTree>
    <p:extLst>
      <p:ext uri="{BB962C8B-B14F-4D97-AF65-F5344CB8AC3E}">
        <p14:creationId xmlns:p14="http://schemas.microsoft.com/office/powerpoint/2010/main" val="134855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Diversely Heterogeneous Architectures</a:t>
            </a:r>
            <a:endParaRPr lang="en-US" sz="3600" dirty="0">
              <a:solidFill>
                <a:srgbClr val="646B5F"/>
              </a:solidFill>
              <a:latin typeface="Rockwell" panose="02060603020205020403" pitchFamily="18" charset="0"/>
              <a:cs typeface="Times New Roman" panose="02020603050405020304" pitchFamily="18" charset="0"/>
            </a:endParaRPr>
          </a:p>
        </p:txBody>
      </p:sp>
      <p:graphicFrame>
        <p:nvGraphicFramePr>
          <p:cNvPr id="12" name="图表 11">
            <a:extLst>
              <a:ext uri="{FF2B5EF4-FFF2-40B4-BE49-F238E27FC236}">
                <a16:creationId xmlns:a16="http://schemas.microsoft.com/office/drawing/2014/main" id="{CDB9EDCF-90ED-4853-86A1-41B6481E9727}"/>
              </a:ext>
            </a:extLst>
          </p:cNvPr>
          <p:cNvGraphicFramePr>
            <a:graphicFrameLocks/>
          </p:cNvGraphicFramePr>
          <p:nvPr/>
        </p:nvGraphicFramePr>
        <p:xfrm>
          <a:off x="5210375" y="2509804"/>
          <a:ext cx="5468283" cy="3352267"/>
        </p:xfrm>
        <a:graphic>
          <a:graphicData uri="http://schemas.openxmlformats.org/drawingml/2006/chart">
            <c:chart xmlns:c="http://schemas.openxmlformats.org/drawingml/2006/chart" xmlns:r="http://schemas.openxmlformats.org/officeDocument/2006/relationships" r:id="rId3"/>
          </a:graphicData>
        </a:graphic>
      </p:graphicFrame>
      <p:pic>
        <p:nvPicPr>
          <p:cNvPr id="6" name="图片 5" descr="地图&#10;&#10;低可信度描述已自动生成">
            <a:extLst>
              <a:ext uri="{FF2B5EF4-FFF2-40B4-BE49-F238E27FC236}">
                <a16:creationId xmlns:a16="http://schemas.microsoft.com/office/drawing/2014/main" id="{75882928-0F12-4474-858C-AEA65E5BD3F5}"/>
              </a:ext>
            </a:extLst>
          </p:cNvPr>
          <p:cNvPicPr>
            <a:picLocks noChangeAspect="1"/>
          </p:cNvPicPr>
          <p:nvPr/>
        </p:nvPicPr>
        <p:blipFill>
          <a:blip r:embed="rId4"/>
          <a:stretch>
            <a:fillRect/>
          </a:stretch>
        </p:blipFill>
        <p:spPr>
          <a:xfrm>
            <a:off x="666618" y="1381608"/>
            <a:ext cx="3455110" cy="4435497"/>
          </a:xfrm>
          <a:prstGeom prst="rect">
            <a:avLst/>
          </a:prstGeom>
        </p:spPr>
      </p:pic>
      <p:sp>
        <p:nvSpPr>
          <p:cNvPr id="16" name="文本框 15">
            <a:extLst>
              <a:ext uri="{FF2B5EF4-FFF2-40B4-BE49-F238E27FC236}">
                <a16:creationId xmlns:a16="http://schemas.microsoft.com/office/drawing/2014/main" id="{0237A153-8477-42CB-A312-B7104AFE05CD}"/>
              </a:ext>
            </a:extLst>
          </p:cNvPr>
          <p:cNvSpPr txBox="1"/>
          <p:nvPr/>
        </p:nvSpPr>
        <p:spPr>
          <a:xfrm>
            <a:off x="1177343" y="6034930"/>
            <a:ext cx="2107628" cy="369332"/>
          </a:xfrm>
          <a:prstGeom prst="rect">
            <a:avLst/>
          </a:prstGeom>
          <a:noFill/>
        </p:spPr>
        <p:txBody>
          <a:bodyPr wrap="none" rtlCol="0">
            <a:spAutoFit/>
          </a:bodyPr>
          <a:lstStyle/>
          <a:p>
            <a:r>
              <a:rPr lang="en-US" altLang="zh-CN" dirty="0"/>
              <a:t>Apple A11 die photo</a:t>
            </a:r>
            <a:endParaRPr lang="zh-CN" altLang="en-US" dirty="0"/>
          </a:p>
        </p:txBody>
      </p:sp>
      <p:sp>
        <p:nvSpPr>
          <p:cNvPr id="19" name="Rectangle: Rounded Corners 43">
            <a:extLst>
              <a:ext uri="{FF2B5EF4-FFF2-40B4-BE49-F238E27FC236}">
                <a16:creationId xmlns:a16="http://schemas.microsoft.com/office/drawing/2014/main" id="{1B5EA769-172F-4903-9254-72ED3076753F}"/>
              </a:ext>
            </a:extLst>
          </p:cNvPr>
          <p:cNvSpPr/>
          <p:nvPr/>
        </p:nvSpPr>
        <p:spPr>
          <a:xfrm>
            <a:off x="6028944" y="1514387"/>
            <a:ext cx="3734333" cy="721545"/>
          </a:xfrm>
          <a:prstGeom prst="roundRect">
            <a:avLst/>
          </a:pr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More than 40 intellectual property (IP) blocks in A11!</a:t>
            </a:r>
            <a:endParaRPr lang="zh-CN" altLang="en-US" sz="2400" dirty="0"/>
          </a:p>
        </p:txBody>
      </p:sp>
      <p:sp>
        <p:nvSpPr>
          <p:cNvPr id="3" name="灯片编号占位符 2">
            <a:extLst>
              <a:ext uri="{FF2B5EF4-FFF2-40B4-BE49-F238E27FC236}">
                <a16:creationId xmlns:a16="http://schemas.microsoft.com/office/drawing/2014/main" id="{90F4C73A-A23F-4F57-9FD4-F38015757521}"/>
              </a:ext>
            </a:extLst>
          </p:cNvPr>
          <p:cNvSpPr>
            <a:spLocks noGrp="1"/>
          </p:cNvSpPr>
          <p:nvPr>
            <p:ph type="sldNum" sz="quarter" idx="12"/>
          </p:nvPr>
        </p:nvSpPr>
        <p:spPr/>
        <p:txBody>
          <a:bodyPr/>
          <a:lstStyle/>
          <a:p>
            <a:fld id="{C0ED2AAB-815A-AE45-B56A-7ECDEA478B7F}" type="slidenum">
              <a:rPr lang="en-US" smtClean="0"/>
              <a:t>89</a:t>
            </a:fld>
            <a:endParaRPr lang="en-US"/>
          </a:p>
        </p:txBody>
      </p:sp>
      <p:sp>
        <p:nvSpPr>
          <p:cNvPr id="8" name="文本框 7">
            <a:extLst>
              <a:ext uri="{FF2B5EF4-FFF2-40B4-BE49-F238E27FC236}">
                <a16:creationId xmlns:a16="http://schemas.microsoft.com/office/drawing/2014/main" id="{619C7113-58A9-4A5E-9A8C-935D58D48EE0}"/>
              </a:ext>
            </a:extLst>
          </p:cNvPr>
          <p:cNvSpPr txBox="1"/>
          <p:nvPr/>
        </p:nvSpPr>
        <p:spPr>
          <a:xfrm>
            <a:off x="446009" y="6398485"/>
            <a:ext cx="10731411" cy="307777"/>
          </a:xfrm>
          <a:prstGeom prst="rect">
            <a:avLst/>
          </a:prstGeom>
          <a:noFill/>
        </p:spPr>
        <p:txBody>
          <a:bodyPr wrap="square">
            <a:spAutoFit/>
          </a:bodyPr>
          <a:lstStyle/>
          <a:p>
            <a:r>
              <a:rPr lang="en-US" altLang="zh-CN" sz="1400" dirty="0"/>
              <a:t>Source: http://vlsiarch.eecs.harvard.edu/research/accelerators/die-photo-analysis/</a:t>
            </a:r>
          </a:p>
        </p:txBody>
      </p:sp>
    </p:spTree>
    <p:extLst>
      <p:ext uri="{BB962C8B-B14F-4D97-AF65-F5344CB8AC3E}">
        <p14:creationId xmlns:p14="http://schemas.microsoft.com/office/powerpoint/2010/main" val="73232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6"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554736" y="550257"/>
            <a:ext cx="11082528" cy="733813"/>
          </a:xfrm>
        </p:spPr>
        <p:txBody>
          <a:bodyPr>
            <a:normAutofit fontScale="90000"/>
          </a:bodyPr>
          <a:lstStyle/>
          <a:p>
            <a:r>
              <a:rPr lang="en-US" altLang="zh-CN" sz="4000" dirty="0">
                <a:solidFill>
                  <a:srgbClr val="646B5F"/>
                </a:solidFill>
                <a:latin typeface="Rockwell" panose="02060603020205020403" pitchFamily="18" charset="0"/>
                <a:cs typeface="Times New Roman" panose="02020603050405020304" pitchFamily="18" charset="0"/>
              </a:rPr>
              <a:t>Idea: Memory Exposure Reduction &amp; Randomization</a:t>
            </a:r>
            <a:endParaRPr lang="zh-CN" altLang="en-US" sz="4000" dirty="0">
              <a:solidFill>
                <a:srgbClr val="646B5F"/>
              </a:solidFill>
              <a:latin typeface="Rockwell" panose="02060603020205020403"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5C9097-CADB-4548-9F95-C95E43B484B9}"/>
              </a:ext>
            </a:extLst>
          </p:cNvPr>
          <p:cNvSpPr>
            <a:spLocks noGrp="1"/>
          </p:cNvSpPr>
          <p:nvPr>
            <p:ph type="sldNum" sz="quarter" idx="12"/>
          </p:nvPr>
        </p:nvSpPr>
        <p:spPr/>
        <p:txBody>
          <a:bodyPr>
            <a:normAutofit/>
          </a:bodyPr>
          <a:lstStyle/>
          <a:p>
            <a:fld id="{1FF6B7B6-595F-408B-AA88-41FA1CB51C2E}" type="slidenum">
              <a:rPr lang="zh-CN" altLang="en-US" smtClean="0"/>
              <a:t>9</a:t>
            </a:fld>
            <a:endParaRPr lang="zh-CN" altLang="en-US"/>
          </a:p>
        </p:txBody>
      </p:sp>
      <p:sp>
        <p:nvSpPr>
          <p:cNvPr id="23" name="Content Placeholder 2">
            <a:extLst>
              <a:ext uri="{FF2B5EF4-FFF2-40B4-BE49-F238E27FC236}">
                <a16:creationId xmlns:a16="http://schemas.microsoft.com/office/drawing/2014/main" id="{B2BB13F8-35F6-4551-BD4B-F7AE767FA2B4}"/>
              </a:ext>
            </a:extLst>
          </p:cNvPr>
          <p:cNvSpPr txBox="1">
            <a:spLocks/>
          </p:cNvSpPr>
          <p:nvPr/>
        </p:nvSpPr>
        <p:spPr>
          <a:xfrm>
            <a:off x="10891700" y="2533801"/>
            <a:ext cx="1389742"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Time</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91DC46E0-6E30-441F-8DD8-4230EDF34A69}"/>
              </a:ext>
            </a:extLst>
          </p:cNvPr>
          <p:cNvCxnSpPr>
            <a:cxnSpLocks/>
          </p:cNvCxnSpPr>
          <p:nvPr/>
        </p:nvCxnSpPr>
        <p:spPr>
          <a:xfrm>
            <a:off x="1962150" y="2710713"/>
            <a:ext cx="882432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0EAA8724-C292-437E-8940-6A263A962F9B}"/>
              </a:ext>
            </a:extLst>
          </p:cNvPr>
          <p:cNvSpPr txBox="1">
            <a:spLocks/>
          </p:cNvSpPr>
          <p:nvPr/>
        </p:nvSpPr>
        <p:spPr>
          <a:xfrm>
            <a:off x="343154" y="2469858"/>
            <a:ext cx="1389742" cy="566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Program: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7423D8EF-6936-4AFB-92A6-DAE22B9D319D}"/>
              </a:ext>
            </a:extLst>
          </p:cNvPr>
          <p:cNvCxnSpPr>
            <a:cxnSpLocks/>
          </p:cNvCxnSpPr>
          <p:nvPr/>
        </p:nvCxnSpPr>
        <p:spPr>
          <a:xfrm>
            <a:off x="2692400" y="2216748"/>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3047A43A-2FF9-4E7E-B2C1-0C8C43FA3595}"/>
              </a:ext>
            </a:extLst>
          </p:cNvPr>
          <p:cNvSpPr txBox="1">
            <a:spLocks/>
          </p:cNvSpPr>
          <p:nvPr/>
        </p:nvSpPr>
        <p:spPr>
          <a:xfrm>
            <a:off x="2727780" y="2257160"/>
            <a:ext cx="1389742" cy="3578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solidFill>
                  <a:schemeClr val="accent1">
                    <a:lumMod val="75000"/>
                  </a:schemeClr>
                </a:solidFill>
                <a:latin typeface="Sitka Banner" panose="02000505000000020004" pitchFamily="2" charset="0"/>
                <a:cs typeface="Times New Roman" panose="02020603050405020304" pitchFamily="18" charset="0"/>
              </a:rPr>
              <a:t>mmap</a:t>
            </a:r>
            <a:r>
              <a:rPr lang="en-US" altLang="zh-CN" sz="2000" dirty="0">
                <a:solidFill>
                  <a:schemeClr val="accent1">
                    <a:lumMod val="75000"/>
                  </a:schemeClr>
                </a:solidFill>
                <a:latin typeface="Sitka Banner" panose="02000505000000020004" pitchFamily="2" charset="0"/>
                <a:cs typeface="Times New Roman" panose="02020603050405020304" pitchFamily="18" charset="0"/>
              </a:rPr>
              <a:t>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4CE8F59E-C21F-4035-BA1F-A26D35A26CBC}"/>
              </a:ext>
            </a:extLst>
          </p:cNvPr>
          <p:cNvCxnSpPr/>
          <p:nvPr/>
        </p:nvCxnSpPr>
        <p:spPr>
          <a:xfrm>
            <a:off x="4292600" y="2216748"/>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084CA04-239D-401A-8647-1ABBD12BD990}"/>
              </a:ext>
            </a:extLst>
          </p:cNvPr>
          <p:cNvCxnSpPr/>
          <p:nvPr/>
        </p:nvCxnSpPr>
        <p:spPr>
          <a:xfrm>
            <a:off x="5740400" y="2207223"/>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60FC6BC-2865-46BD-8013-6F09F62490F8}"/>
              </a:ext>
            </a:extLst>
          </p:cNvPr>
          <p:cNvSpPr txBox="1">
            <a:spLocks/>
          </p:cNvSpPr>
          <p:nvPr/>
        </p:nvSpPr>
        <p:spPr>
          <a:xfrm>
            <a:off x="4381500" y="2257160"/>
            <a:ext cx="1300841" cy="357879"/>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access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sp>
        <p:nvSpPr>
          <p:cNvPr id="38" name="Content Placeholder 2">
            <a:extLst>
              <a:ext uri="{FF2B5EF4-FFF2-40B4-BE49-F238E27FC236}">
                <a16:creationId xmlns:a16="http://schemas.microsoft.com/office/drawing/2014/main" id="{C8F4B1DA-40F5-42C0-9B04-A245C0D461D4}"/>
              </a:ext>
            </a:extLst>
          </p:cNvPr>
          <p:cNvSpPr txBox="1">
            <a:spLocks/>
          </p:cNvSpPr>
          <p:nvPr/>
        </p:nvSpPr>
        <p:spPr>
          <a:xfrm>
            <a:off x="5892800" y="2257160"/>
            <a:ext cx="1389742" cy="3578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access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7F0182A8-2450-4B82-8A5F-CB8D2632FDAE}"/>
              </a:ext>
            </a:extLst>
          </p:cNvPr>
          <p:cNvCxnSpPr/>
          <p:nvPr/>
        </p:nvCxnSpPr>
        <p:spPr>
          <a:xfrm>
            <a:off x="9410700" y="2196534"/>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D2283B10-3446-4FC5-ADD2-FA9979BFE537}"/>
              </a:ext>
            </a:extLst>
          </p:cNvPr>
          <p:cNvSpPr txBox="1">
            <a:spLocks/>
          </p:cNvSpPr>
          <p:nvPr/>
        </p:nvSpPr>
        <p:spPr>
          <a:xfrm>
            <a:off x="9446080" y="2236946"/>
            <a:ext cx="1389742" cy="35787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err="1">
                <a:solidFill>
                  <a:schemeClr val="accent1">
                    <a:lumMod val="75000"/>
                  </a:schemeClr>
                </a:solidFill>
                <a:latin typeface="Sitka Banner" panose="02000505000000020004" pitchFamily="2" charset="0"/>
                <a:cs typeface="Times New Roman" panose="02020603050405020304" pitchFamily="18" charset="0"/>
              </a:rPr>
              <a:t>munmap</a:t>
            </a:r>
            <a:r>
              <a:rPr lang="en-US" altLang="zh-CN" sz="2000" dirty="0">
                <a:solidFill>
                  <a:schemeClr val="accent1">
                    <a:lumMod val="75000"/>
                  </a:schemeClr>
                </a:solidFill>
                <a:latin typeface="Sitka Banner" panose="02000505000000020004" pitchFamily="2" charset="0"/>
                <a:cs typeface="Times New Roman" panose="02020603050405020304" pitchFamily="18" charset="0"/>
              </a:rPr>
              <a:t>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cxnSp>
        <p:nvCxnSpPr>
          <p:cNvPr id="44" name="直接箭头连接符 43">
            <a:extLst>
              <a:ext uri="{FF2B5EF4-FFF2-40B4-BE49-F238E27FC236}">
                <a16:creationId xmlns:a16="http://schemas.microsoft.com/office/drawing/2014/main" id="{39163E10-FC2B-4A95-9319-E04BAD0D45D9}"/>
              </a:ext>
            </a:extLst>
          </p:cNvPr>
          <p:cNvCxnSpPr/>
          <p:nvPr/>
        </p:nvCxnSpPr>
        <p:spPr>
          <a:xfrm>
            <a:off x="7499350" y="2207223"/>
            <a:ext cx="0" cy="488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E67004C0-BF52-41AC-A1A2-B77D69F05B85}"/>
              </a:ext>
            </a:extLst>
          </p:cNvPr>
          <p:cNvSpPr txBox="1">
            <a:spLocks/>
          </p:cNvSpPr>
          <p:nvPr/>
        </p:nvSpPr>
        <p:spPr>
          <a:xfrm>
            <a:off x="7651750" y="2257160"/>
            <a:ext cx="1389742" cy="3578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lumMod val="75000"/>
                  </a:schemeClr>
                </a:solidFill>
                <a:latin typeface="Sitka Banner" panose="02000505000000020004" pitchFamily="2" charset="0"/>
                <a:cs typeface="Times New Roman" panose="02020603050405020304" pitchFamily="18" charset="0"/>
              </a:rPr>
              <a:t>access PM</a:t>
            </a:r>
            <a:endParaRPr lang="zh-CN" altLang="en-US" sz="2000" dirty="0">
              <a:solidFill>
                <a:schemeClr val="accent1">
                  <a:lumMod val="75000"/>
                </a:schemeClr>
              </a:solidFill>
              <a:latin typeface="Sitka Banner" panose="02000505000000020004" pitchFamily="2" charset="0"/>
              <a:cs typeface="Times New Roman" panose="02020603050405020304" pitchFamily="18" charset="0"/>
            </a:endParaRPr>
          </a:p>
        </p:txBody>
      </p:sp>
      <p:sp>
        <p:nvSpPr>
          <p:cNvPr id="18" name="矩形 17">
            <a:extLst>
              <a:ext uri="{FF2B5EF4-FFF2-40B4-BE49-F238E27FC236}">
                <a16:creationId xmlns:a16="http://schemas.microsoft.com/office/drawing/2014/main" id="{B76B2A96-2386-43A0-9C93-B4A796730A3F}"/>
              </a:ext>
            </a:extLst>
          </p:cNvPr>
          <p:cNvSpPr/>
          <p:nvPr/>
        </p:nvSpPr>
        <p:spPr>
          <a:xfrm>
            <a:off x="2687323" y="2744222"/>
            <a:ext cx="1901186" cy="2022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5A6B6FC5-E6D9-4003-B3D2-9E1937ACAC85}"/>
              </a:ext>
            </a:extLst>
          </p:cNvPr>
          <p:cNvCxnSpPr>
            <a:cxnSpLocks/>
          </p:cNvCxnSpPr>
          <p:nvPr/>
        </p:nvCxnSpPr>
        <p:spPr>
          <a:xfrm flipV="1">
            <a:off x="2727780" y="2971951"/>
            <a:ext cx="0" cy="5039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DFEE8F8-0688-40F3-9416-ADF38E43F6DD}"/>
              </a:ext>
            </a:extLst>
          </p:cNvPr>
          <p:cNvCxnSpPr>
            <a:cxnSpLocks/>
          </p:cNvCxnSpPr>
          <p:nvPr/>
        </p:nvCxnSpPr>
        <p:spPr>
          <a:xfrm flipV="1">
            <a:off x="6049008" y="2946448"/>
            <a:ext cx="0" cy="5039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84668816-829B-43EF-A2E0-83888FBB184A}"/>
              </a:ext>
            </a:extLst>
          </p:cNvPr>
          <p:cNvCxnSpPr>
            <a:cxnSpLocks/>
          </p:cNvCxnSpPr>
          <p:nvPr/>
        </p:nvCxnSpPr>
        <p:spPr>
          <a:xfrm flipV="1">
            <a:off x="9301842" y="2946448"/>
            <a:ext cx="0" cy="5039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8E13277-3D05-4597-8E01-57F9B98EEAEC}"/>
              </a:ext>
            </a:extLst>
          </p:cNvPr>
          <p:cNvCxnSpPr>
            <a:cxnSpLocks/>
          </p:cNvCxnSpPr>
          <p:nvPr/>
        </p:nvCxnSpPr>
        <p:spPr>
          <a:xfrm flipV="1">
            <a:off x="4381500" y="2971950"/>
            <a:ext cx="0" cy="5039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8F9AA086-EA4C-4826-A718-4A864CA92625}"/>
              </a:ext>
            </a:extLst>
          </p:cNvPr>
          <p:cNvCxnSpPr>
            <a:cxnSpLocks/>
          </p:cNvCxnSpPr>
          <p:nvPr/>
        </p:nvCxnSpPr>
        <p:spPr>
          <a:xfrm flipV="1">
            <a:off x="7509508" y="2946449"/>
            <a:ext cx="0" cy="5039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2" descr="Image result for attacker">
            <a:extLst>
              <a:ext uri="{FF2B5EF4-FFF2-40B4-BE49-F238E27FC236}">
                <a16:creationId xmlns:a16="http://schemas.microsoft.com/office/drawing/2014/main" id="{C7E03BA7-1FE4-46F9-AAE4-FE876A7BF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595" y="3522097"/>
            <a:ext cx="866825" cy="866825"/>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Rounded Corners 43">
            <a:extLst>
              <a:ext uri="{FF2B5EF4-FFF2-40B4-BE49-F238E27FC236}">
                <a16:creationId xmlns:a16="http://schemas.microsoft.com/office/drawing/2014/main" id="{81EDAE16-1F86-4131-85DE-114E115A09A7}"/>
              </a:ext>
            </a:extLst>
          </p:cNvPr>
          <p:cNvSpPr/>
          <p:nvPr/>
        </p:nvSpPr>
        <p:spPr>
          <a:xfrm>
            <a:off x="1369206" y="2867902"/>
            <a:ext cx="1197443" cy="528772"/>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Memory Exposure</a:t>
            </a:r>
            <a:endParaRPr lang="zh-CN" altLang="en-US" dirty="0"/>
          </a:p>
        </p:txBody>
      </p:sp>
      <p:sp>
        <p:nvSpPr>
          <p:cNvPr id="55" name="矩形 54">
            <a:extLst>
              <a:ext uri="{FF2B5EF4-FFF2-40B4-BE49-F238E27FC236}">
                <a16:creationId xmlns:a16="http://schemas.microsoft.com/office/drawing/2014/main" id="{4C5D2DE5-BB6D-4BF9-BD15-4F0BFD94C73C}"/>
              </a:ext>
            </a:extLst>
          </p:cNvPr>
          <p:cNvSpPr/>
          <p:nvPr/>
        </p:nvSpPr>
        <p:spPr>
          <a:xfrm>
            <a:off x="4570357" y="2744222"/>
            <a:ext cx="1901186" cy="2022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1A589082-F3FB-40A8-A813-B690B910DC82}"/>
              </a:ext>
            </a:extLst>
          </p:cNvPr>
          <p:cNvSpPr/>
          <p:nvPr/>
        </p:nvSpPr>
        <p:spPr>
          <a:xfrm>
            <a:off x="6453390" y="2744222"/>
            <a:ext cx="2987961" cy="2022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F03A5E84-F3E5-45E1-923C-ACF3686983D0}"/>
              </a:ext>
            </a:extLst>
          </p:cNvPr>
          <p:cNvSpPr/>
          <p:nvPr/>
        </p:nvSpPr>
        <p:spPr>
          <a:xfrm>
            <a:off x="2692400" y="2744222"/>
            <a:ext cx="6748947" cy="2022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Content Placeholder 2">
            <a:extLst>
              <a:ext uri="{FF2B5EF4-FFF2-40B4-BE49-F238E27FC236}">
                <a16:creationId xmlns:a16="http://schemas.microsoft.com/office/drawing/2014/main" id="{100102A2-43D8-4FBF-9AC0-2262CB0FDD80}"/>
              </a:ext>
            </a:extLst>
          </p:cNvPr>
          <p:cNvSpPr txBox="1">
            <a:spLocks/>
          </p:cNvSpPr>
          <p:nvPr/>
        </p:nvSpPr>
        <p:spPr>
          <a:xfrm>
            <a:off x="5520950" y="4460590"/>
            <a:ext cx="1389742" cy="438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Sitka Banner" panose="02000505000000020004" pitchFamily="2" charset="0"/>
                <a:cs typeface="Times New Roman" panose="02020603050405020304" pitchFamily="18" charset="0"/>
              </a:rPr>
              <a:t>Attacker</a:t>
            </a:r>
            <a:endParaRPr lang="zh-CN" altLang="en-US" sz="2000" dirty="0">
              <a:latin typeface="Sitka Banner"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7747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ppt_x"/>
                                          </p:val>
                                        </p:tav>
                                        <p:tav tm="100000">
                                          <p:val>
                                            <p:strVal val="#ppt_x"/>
                                          </p:val>
                                        </p:tav>
                                      </p:tavLst>
                                    </p:anim>
                                    <p:anim calcmode="lin" valueType="num">
                                      <p:cBhvr additive="base">
                                        <p:cTn id="25" dur="500" fill="hold"/>
                                        <p:tgtEl>
                                          <p:spTgt spid="3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1500"/>
                            </p:stCondLst>
                            <p:childTnLst>
                              <p:par>
                                <p:cTn id="40" presetID="2" presetClass="entr" presetSubtype="4"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ppt_x"/>
                                          </p:val>
                                        </p:tav>
                                        <p:tav tm="100000">
                                          <p:val>
                                            <p:strVal val="#ppt_x"/>
                                          </p:val>
                                        </p:tav>
                                      </p:tavLst>
                                    </p:anim>
                                    <p:anim calcmode="lin" valueType="num">
                                      <p:cBhvr additive="base">
                                        <p:cTn id="43" dur="500" fill="hold"/>
                                        <p:tgtEl>
                                          <p:spTgt spid="4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fill="hold"/>
                                        <p:tgtEl>
                                          <p:spTgt spid="45"/>
                                        </p:tgtEl>
                                        <p:attrNameLst>
                                          <p:attrName>ppt_x</p:attrName>
                                        </p:attrNameLst>
                                      </p:cBhvr>
                                      <p:tavLst>
                                        <p:tav tm="0">
                                          <p:val>
                                            <p:strVal val="#ppt_x"/>
                                          </p:val>
                                        </p:tav>
                                        <p:tav tm="100000">
                                          <p:val>
                                            <p:strVal val="#ppt_x"/>
                                          </p:val>
                                        </p:tav>
                                      </p:tavLst>
                                    </p:anim>
                                    <p:anim calcmode="lin" valueType="num">
                                      <p:cBhvr additive="base">
                                        <p:cTn id="47" dur="500" fill="hold"/>
                                        <p:tgtEl>
                                          <p:spTgt spid="45"/>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4"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5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2" presetClass="entr" presetSubtype="4"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 calcmode="lin" valueType="num">
                                      <p:cBhvr additive="base">
                                        <p:cTn id="91" dur="500" fill="hold"/>
                                        <p:tgtEl>
                                          <p:spTgt spid="51"/>
                                        </p:tgtEl>
                                        <p:attrNameLst>
                                          <p:attrName>ppt_x</p:attrName>
                                        </p:attrNameLst>
                                      </p:cBhvr>
                                      <p:tavLst>
                                        <p:tav tm="0">
                                          <p:val>
                                            <p:strVal val="#ppt_x"/>
                                          </p:val>
                                        </p:tav>
                                        <p:tav tm="100000">
                                          <p:val>
                                            <p:strVal val="#ppt_x"/>
                                          </p:val>
                                        </p:tav>
                                      </p:tavLst>
                                    </p:anim>
                                    <p:anim calcmode="lin" valueType="num">
                                      <p:cBhvr additive="base">
                                        <p:cTn id="92" dur="500" fill="hold"/>
                                        <p:tgtEl>
                                          <p:spTgt spid="51"/>
                                        </p:tgtEl>
                                        <p:attrNameLst>
                                          <p:attrName>ppt_y</p:attrName>
                                        </p:attrNameLst>
                                      </p:cBhvr>
                                      <p:tavLst>
                                        <p:tav tm="0">
                                          <p:val>
                                            <p:strVal val="1+#ppt_h/2"/>
                                          </p:val>
                                        </p:tav>
                                        <p:tav tm="100000">
                                          <p:val>
                                            <p:strVal val="#ppt_y"/>
                                          </p:val>
                                        </p:tav>
                                      </p:tavLst>
                                    </p:anim>
                                  </p:childTnLst>
                                </p:cTn>
                              </p:par>
                            </p:childTnLst>
                          </p:cTn>
                        </p:par>
                        <p:par>
                          <p:cTn id="93" fill="hold">
                            <p:stCondLst>
                              <p:cond delay="1000"/>
                            </p:stCondLst>
                            <p:childTnLst>
                              <p:par>
                                <p:cTn id="94" presetID="2" presetClass="entr" presetSubtype="4" fill="hold" nodeType="after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additive="base">
                                        <p:cTn id="96" dur="500" fill="hold"/>
                                        <p:tgtEl>
                                          <p:spTgt spid="49"/>
                                        </p:tgtEl>
                                        <p:attrNameLst>
                                          <p:attrName>ppt_x</p:attrName>
                                        </p:attrNameLst>
                                      </p:cBhvr>
                                      <p:tavLst>
                                        <p:tav tm="0">
                                          <p:val>
                                            <p:strVal val="#ppt_x"/>
                                          </p:val>
                                        </p:tav>
                                        <p:tav tm="100000">
                                          <p:val>
                                            <p:strVal val="#ppt_x"/>
                                          </p:val>
                                        </p:tav>
                                      </p:tavLst>
                                    </p:anim>
                                    <p:anim calcmode="lin" valueType="num">
                                      <p:cBhvr additive="base">
                                        <p:cTn id="97" dur="500" fill="hold"/>
                                        <p:tgtEl>
                                          <p:spTgt spid="49"/>
                                        </p:tgtEl>
                                        <p:attrNameLst>
                                          <p:attrName>ppt_y</p:attrName>
                                        </p:attrNameLst>
                                      </p:cBhvr>
                                      <p:tavLst>
                                        <p:tav tm="0">
                                          <p:val>
                                            <p:strVal val="1+#ppt_h/2"/>
                                          </p:val>
                                        </p:tav>
                                        <p:tav tm="100000">
                                          <p:val>
                                            <p:strVal val="#ppt_y"/>
                                          </p:val>
                                        </p:tav>
                                      </p:tavLst>
                                    </p:anim>
                                  </p:childTnLst>
                                </p:cTn>
                              </p:par>
                            </p:childTnLst>
                          </p:cTn>
                        </p:par>
                        <p:par>
                          <p:cTn id="98" fill="hold">
                            <p:stCondLst>
                              <p:cond delay="1500"/>
                            </p:stCondLst>
                            <p:childTnLst>
                              <p:par>
                                <p:cTn id="99" presetID="2" presetClass="entr" presetSubtype="4" fill="hold" nodeType="afterEffect">
                                  <p:stCondLst>
                                    <p:cond delay="0"/>
                                  </p:stCondLst>
                                  <p:childTnLst>
                                    <p:set>
                                      <p:cBhvr>
                                        <p:cTn id="100" dur="1" fill="hold">
                                          <p:stCondLst>
                                            <p:cond delay="0"/>
                                          </p:stCondLst>
                                        </p:cTn>
                                        <p:tgtEl>
                                          <p:spTgt spid="52"/>
                                        </p:tgtEl>
                                        <p:attrNameLst>
                                          <p:attrName>style.visibility</p:attrName>
                                        </p:attrNameLst>
                                      </p:cBhvr>
                                      <p:to>
                                        <p:strVal val="visible"/>
                                      </p:to>
                                    </p:set>
                                    <p:anim calcmode="lin" valueType="num">
                                      <p:cBhvr additive="base">
                                        <p:cTn id="101" dur="500" fill="hold"/>
                                        <p:tgtEl>
                                          <p:spTgt spid="52"/>
                                        </p:tgtEl>
                                        <p:attrNameLst>
                                          <p:attrName>ppt_x</p:attrName>
                                        </p:attrNameLst>
                                      </p:cBhvr>
                                      <p:tavLst>
                                        <p:tav tm="0">
                                          <p:val>
                                            <p:strVal val="#ppt_x"/>
                                          </p:val>
                                        </p:tav>
                                        <p:tav tm="100000">
                                          <p:val>
                                            <p:strVal val="#ppt_x"/>
                                          </p:val>
                                        </p:tav>
                                      </p:tavLst>
                                    </p:anim>
                                    <p:anim calcmode="lin" valueType="num">
                                      <p:cBhvr additive="base">
                                        <p:cTn id="102" dur="500" fill="hold"/>
                                        <p:tgtEl>
                                          <p:spTgt spid="52"/>
                                        </p:tgtEl>
                                        <p:attrNameLst>
                                          <p:attrName>ppt_y</p:attrName>
                                        </p:attrNameLst>
                                      </p:cBhvr>
                                      <p:tavLst>
                                        <p:tav tm="0">
                                          <p:val>
                                            <p:strVal val="1+#ppt_h/2"/>
                                          </p:val>
                                        </p:tav>
                                        <p:tav tm="100000">
                                          <p:val>
                                            <p:strVal val="#ppt_y"/>
                                          </p:val>
                                        </p:tav>
                                      </p:tavLst>
                                    </p:anim>
                                  </p:childTnLst>
                                </p:cTn>
                              </p:par>
                            </p:childTnLst>
                          </p:cTn>
                        </p:par>
                        <p:par>
                          <p:cTn id="103" fill="hold">
                            <p:stCondLst>
                              <p:cond delay="2000"/>
                            </p:stCondLst>
                            <p:childTnLst>
                              <p:par>
                                <p:cTn id="104" presetID="2" presetClass="entr" presetSubtype="4" fill="hold" nodeType="afterEffect">
                                  <p:stCondLst>
                                    <p:cond delay="0"/>
                                  </p:stCondLst>
                                  <p:childTnLst>
                                    <p:set>
                                      <p:cBhvr>
                                        <p:cTn id="105" dur="1" fill="hold">
                                          <p:stCondLst>
                                            <p:cond delay="0"/>
                                          </p:stCondLst>
                                        </p:cTn>
                                        <p:tgtEl>
                                          <p:spTgt spid="50"/>
                                        </p:tgtEl>
                                        <p:attrNameLst>
                                          <p:attrName>style.visibility</p:attrName>
                                        </p:attrNameLst>
                                      </p:cBhvr>
                                      <p:to>
                                        <p:strVal val="visible"/>
                                      </p:to>
                                    </p:set>
                                    <p:anim calcmode="lin" valueType="num">
                                      <p:cBhvr additive="base">
                                        <p:cTn id="106" dur="500" fill="hold"/>
                                        <p:tgtEl>
                                          <p:spTgt spid="50"/>
                                        </p:tgtEl>
                                        <p:attrNameLst>
                                          <p:attrName>ppt_x</p:attrName>
                                        </p:attrNameLst>
                                      </p:cBhvr>
                                      <p:tavLst>
                                        <p:tav tm="0">
                                          <p:val>
                                            <p:strVal val="#ppt_x"/>
                                          </p:val>
                                        </p:tav>
                                        <p:tav tm="100000">
                                          <p:val>
                                            <p:strVal val="#ppt_x"/>
                                          </p:val>
                                        </p:tav>
                                      </p:tavLst>
                                    </p:anim>
                                    <p:anim calcmode="lin" valueType="num">
                                      <p:cBhvr additive="base">
                                        <p:cTn id="10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P spid="33" grpId="0"/>
      <p:bldP spid="37" grpId="0"/>
      <p:bldP spid="38" grpId="0"/>
      <p:bldP spid="41" grpId="0"/>
      <p:bldP spid="45" grpId="0"/>
      <p:bldP spid="18" grpId="0" animBg="1"/>
      <p:bldP spid="54" grpId="0" animBg="1"/>
      <p:bldP spid="55" grpId="0" animBg="1"/>
      <p:bldP spid="56" grpId="0" animBg="1"/>
      <p:bldP spid="57" grpId="0" animBg="1"/>
      <p:bldP spid="5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7">
            <a:extLst>
              <a:ext uri="{FF2B5EF4-FFF2-40B4-BE49-F238E27FC236}">
                <a16:creationId xmlns:a16="http://schemas.microsoft.com/office/drawing/2014/main" id="{A6280D0D-047D-47CB-B6D6-F454D5D259B0}"/>
              </a:ext>
            </a:extLst>
          </p:cNvPr>
          <p:cNvSpPr/>
          <p:nvPr/>
        </p:nvSpPr>
        <p:spPr>
          <a:xfrm>
            <a:off x="9398925" y="2658872"/>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2</a:t>
            </a:r>
            <a:endParaRPr lang="zh-CN" altLang="en-US" sz="2400" dirty="0">
              <a:latin typeface="Times New Roman" panose="02020603050405020304" pitchFamily="18" charset="0"/>
              <a:cs typeface="Times New Roman" panose="02020603050405020304" pitchFamily="18" charset="0"/>
            </a:endParaRPr>
          </a:p>
        </p:txBody>
      </p:sp>
      <p:sp>
        <p:nvSpPr>
          <p:cNvPr id="18" name="Rectangle: Rounded Corners 7">
            <a:extLst>
              <a:ext uri="{FF2B5EF4-FFF2-40B4-BE49-F238E27FC236}">
                <a16:creationId xmlns:a16="http://schemas.microsoft.com/office/drawing/2014/main" id="{42E81577-04B6-49B5-A97B-28CB060CCD55}"/>
              </a:ext>
            </a:extLst>
          </p:cNvPr>
          <p:cNvSpPr/>
          <p:nvPr/>
        </p:nvSpPr>
        <p:spPr>
          <a:xfrm>
            <a:off x="9398925" y="2658871"/>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3</a:t>
            </a:r>
            <a:endParaRPr lang="zh-CN" altLang="en-US" sz="2400" dirty="0">
              <a:latin typeface="Times New Roman" panose="02020603050405020304" pitchFamily="18" charset="0"/>
              <a:cs typeface="Times New Roman" panose="02020603050405020304" pitchFamily="18" charset="0"/>
            </a:endParaRPr>
          </a:p>
        </p:txBody>
      </p:sp>
      <p:sp>
        <p:nvSpPr>
          <p:cNvPr id="19" name="Rectangle: Rounded Corners 7">
            <a:extLst>
              <a:ext uri="{FF2B5EF4-FFF2-40B4-BE49-F238E27FC236}">
                <a16:creationId xmlns:a16="http://schemas.microsoft.com/office/drawing/2014/main" id="{E40A9706-2241-4D67-962C-9702CE017A6A}"/>
              </a:ext>
            </a:extLst>
          </p:cNvPr>
          <p:cNvSpPr/>
          <p:nvPr/>
        </p:nvSpPr>
        <p:spPr>
          <a:xfrm>
            <a:off x="9398925" y="2658873"/>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4</a:t>
            </a:r>
            <a:endParaRPr lang="zh-CN" altLang="en-US" sz="2400" dirty="0">
              <a:latin typeface="Times New Roman" panose="02020603050405020304" pitchFamily="18" charset="0"/>
              <a:cs typeface="Times New Roman" panose="02020603050405020304" pitchFamily="18" charset="0"/>
            </a:endParaRPr>
          </a:p>
        </p:txBody>
      </p:sp>
      <p:sp>
        <p:nvSpPr>
          <p:cNvPr id="20" name="Rectangle: Rounded Corners 7">
            <a:extLst>
              <a:ext uri="{FF2B5EF4-FFF2-40B4-BE49-F238E27FC236}">
                <a16:creationId xmlns:a16="http://schemas.microsoft.com/office/drawing/2014/main" id="{6E699935-22F6-483F-B6C2-CB6B2B38F75D}"/>
              </a:ext>
            </a:extLst>
          </p:cNvPr>
          <p:cNvSpPr/>
          <p:nvPr/>
        </p:nvSpPr>
        <p:spPr>
          <a:xfrm>
            <a:off x="9398925" y="2658869"/>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6</a:t>
            </a:r>
            <a:endParaRPr lang="zh-CN" altLang="en-US" sz="2400" dirty="0">
              <a:latin typeface="Times New Roman" panose="02020603050405020304" pitchFamily="18" charset="0"/>
              <a:cs typeface="Times New Roman" panose="02020603050405020304" pitchFamily="18" charset="0"/>
            </a:endParaRPr>
          </a:p>
        </p:txBody>
      </p:sp>
      <p:sp>
        <p:nvSpPr>
          <p:cNvPr id="21" name="Rectangle: Rounded Corners 7">
            <a:extLst>
              <a:ext uri="{FF2B5EF4-FFF2-40B4-BE49-F238E27FC236}">
                <a16:creationId xmlns:a16="http://schemas.microsoft.com/office/drawing/2014/main" id="{580E047F-D594-422B-A6CC-43246D20FCF3}"/>
              </a:ext>
            </a:extLst>
          </p:cNvPr>
          <p:cNvSpPr/>
          <p:nvPr/>
        </p:nvSpPr>
        <p:spPr>
          <a:xfrm>
            <a:off x="9398925" y="2658870"/>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5</a:t>
            </a:r>
            <a:endParaRPr lang="zh-CN" altLang="en-US" sz="2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Heterogenous SoC Example</a:t>
            </a:r>
            <a:endParaRPr lang="en-US" sz="3600" dirty="0">
              <a:solidFill>
                <a:srgbClr val="646B5F"/>
              </a:solidFill>
              <a:latin typeface="Rockwell" panose="02060603020205020403" pitchFamily="18" charset="0"/>
              <a:cs typeface="Times New Roman" panose="02020603050405020304" pitchFamily="18" charset="0"/>
            </a:endParaRPr>
          </a:p>
        </p:txBody>
      </p:sp>
      <p:pic>
        <p:nvPicPr>
          <p:cNvPr id="6" name="图片 5" descr="图示&#10;&#10;描述已自动生成">
            <a:extLst>
              <a:ext uri="{FF2B5EF4-FFF2-40B4-BE49-F238E27FC236}">
                <a16:creationId xmlns:a16="http://schemas.microsoft.com/office/drawing/2014/main" id="{48B52336-7F76-4A74-B8E6-A2CC37F96D8A}"/>
              </a:ext>
            </a:extLst>
          </p:cNvPr>
          <p:cNvPicPr>
            <a:picLocks noChangeAspect="1"/>
          </p:cNvPicPr>
          <p:nvPr/>
        </p:nvPicPr>
        <p:blipFill>
          <a:blip r:embed="rId3"/>
          <a:stretch>
            <a:fillRect/>
          </a:stretch>
        </p:blipFill>
        <p:spPr>
          <a:xfrm>
            <a:off x="838200" y="2106432"/>
            <a:ext cx="6929334" cy="3721922"/>
          </a:xfrm>
          <a:prstGeom prst="rect">
            <a:avLst/>
          </a:prstGeom>
        </p:spPr>
      </p:pic>
      <p:sp>
        <p:nvSpPr>
          <p:cNvPr id="10" name="Rectangle: Rounded Corners 7">
            <a:extLst>
              <a:ext uri="{FF2B5EF4-FFF2-40B4-BE49-F238E27FC236}">
                <a16:creationId xmlns:a16="http://schemas.microsoft.com/office/drawing/2014/main" id="{2C9ED080-1B56-4482-9B0E-714B9DE4EFE8}"/>
              </a:ext>
            </a:extLst>
          </p:cNvPr>
          <p:cNvSpPr/>
          <p:nvPr/>
        </p:nvSpPr>
        <p:spPr>
          <a:xfrm>
            <a:off x="9398925" y="2658873"/>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1</a:t>
            </a:r>
            <a:endParaRPr lang="zh-CN" altLang="en-US" sz="2400"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98DEB615-65F6-4B13-9140-722C689710D5}"/>
              </a:ext>
            </a:extLst>
          </p:cNvPr>
          <p:cNvSpPr/>
          <p:nvPr/>
        </p:nvSpPr>
        <p:spPr>
          <a:xfrm>
            <a:off x="9105849" y="2658873"/>
            <a:ext cx="1841373"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Application</a:t>
            </a:r>
            <a:endParaRPr lang="zh-CN" altLang="en-US" sz="24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D2A1AC01-C6A8-46B7-BA05-79F205A0760C}"/>
              </a:ext>
            </a:extLst>
          </p:cNvPr>
          <p:cNvSpPr>
            <a:spLocks noGrp="1"/>
          </p:cNvSpPr>
          <p:nvPr>
            <p:ph type="sldNum" sz="quarter" idx="12"/>
          </p:nvPr>
        </p:nvSpPr>
        <p:spPr/>
        <p:txBody>
          <a:bodyPr/>
          <a:lstStyle/>
          <a:p>
            <a:fld id="{C0ED2AAB-815A-AE45-B56A-7ECDEA478B7F}" type="slidenum">
              <a:rPr lang="en-US" smtClean="0"/>
              <a:t>90</a:t>
            </a:fld>
            <a:endParaRPr lang="en-US"/>
          </a:p>
        </p:txBody>
      </p:sp>
      <p:sp>
        <p:nvSpPr>
          <p:cNvPr id="15" name="Content Placeholder 2">
            <a:extLst>
              <a:ext uri="{FF2B5EF4-FFF2-40B4-BE49-F238E27FC236}">
                <a16:creationId xmlns:a16="http://schemas.microsoft.com/office/drawing/2014/main" id="{44BD9514-8A12-4A2E-89AB-F946CF4C0B91}"/>
              </a:ext>
            </a:extLst>
          </p:cNvPr>
          <p:cNvSpPr txBox="1">
            <a:spLocks/>
          </p:cNvSpPr>
          <p:nvPr/>
        </p:nvSpPr>
        <p:spPr>
          <a:xfrm>
            <a:off x="724389" y="1603839"/>
            <a:ext cx="11261377" cy="2596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rgbClr val="646B5F"/>
                </a:solidFill>
                <a:cs typeface="Times New Roman" panose="02020603050405020304" pitchFamily="18" charset="0"/>
              </a:rPr>
              <a:t>5-processor unit (PU) NVIDIA Jetson Xavier</a:t>
            </a:r>
          </a:p>
        </p:txBody>
      </p:sp>
    </p:spTree>
    <p:extLst>
      <p:ext uri="{BB962C8B-B14F-4D97-AF65-F5344CB8AC3E}">
        <p14:creationId xmlns:p14="http://schemas.microsoft.com/office/powerpoint/2010/main" val="24440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10" grpId="0"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Heterogenous SoC Example</a:t>
            </a:r>
            <a:endParaRPr lang="en-US" sz="3600" dirty="0">
              <a:solidFill>
                <a:srgbClr val="646B5F"/>
              </a:solidFill>
              <a:latin typeface="Rockwell" panose="02060603020205020403" pitchFamily="18" charset="0"/>
              <a:cs typeface="Times New Roman" panose="02020603050405020304" pitchFamily="18" charset="0"/>
            </a:endParaRPr>
          </a:p>
        </p:txBody>
      </p:sp>
      <p:pic>
        <p:nvPicPr>
          <p:cNvPr id="6" name="图片 5" descr="图示&#10;&#10;描述已自动生成">
            <a:extLst>
              <a:ext uri="{FF2B5EF4-FFF2-40B4-BE49-F238E27FC236}">
                <a16:creationId xmlns:a16="http://schemas.microsoft.com/office/drawing/2014/main" id="{48B52336-7F76-4A74-B8E6-A2CC37F96D8A}"/>
              </a:ext>
            </a:extLst>
          </p:cNvPr>
          <p:cNvPicPr>
            <a:picLocks noChangeAspect="1"/>
          </p:cNvPicPr>
          <p:nvPr/>
        </p:nvPicPr>
        <p:blipFill>
          <a:blip r:embed="rId3"/>
          <a:stretch>
            <a:fillRect/>
          </a:stretch>
        </p:blipFill>
        <p:spPr>
          <a:xfrm>
            <a:off x="838200" y="2106432"/>
            <a:ext cx="6929334" cy="3721922"/>
          </a:xfrm>
          <a:prstGeom prst="rect">
            <a:avLst/>
          </a:prstGeom>
        </p:spPr>
      </p:pic>
      <p:sp>
        <p:nvSpPr>
          <p:cNvPr id="9" name="Rectangle: Rounded Corners 7">
            <a:extLst>
              <a:ext uri="{FF2B5EF4-FFF2-40B4-BE49-F238E27FC236}">
                <a16:creationId xmlns:a16="http://schemas.microsoft.com/office/drawing/2014/main" id="{8C500CAC-5EF2-4EE0-8887-FDD0B7D7DAC5}"/>
              </a:ext>
            </a:extLst>
          </p:cNvPr>
          <p:cNvSpPr/>
          <p:nvPr/>
        </p:nvSpPr>
        <p:spPr>
          <a:xfrm>
            <a:off x="907155" y="2852903"/>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1</a:t>
            </a:r>
            <a:endParaRPr lang="zh-CN" altLang="en-US" sz="2400" dirty="0">
              <a:latin typeface="Times New Roman" panose="02020603050405020304" pitchFamily="18" charset="0"/>
              <a:cs typeface="Times New Roman" panose="02020603050405020304" pitchFamily="18" charset="0"/>
            </a:endParaRPr>
          </a:p>
        </p:txBody>
      </p:sp>
      <p:sp>
        <p:nvSpPr>
          <p:cNvPr id="10" name="Rectangle: Rounded Corners 7">
            <a:extLst>
              <a:ext uri="{FF2B5EF4-FFF2-40B4-BE49-F238E27FC236}">
                <a16:creationId xmlns:a16="http://schemas.microsoft.com/office/drawing/2014/main" id="{94B9F990-8A88-468E-91D9-01C6B586383C}"/>
              </a:ext>
            </a:extLst>
          </p:cNvPr>
          <p:cNvSpPr/>
          <p:nvPr/>
        </p:nvSpPr>
        <p:spPr>
          <a:xfrm>
            <a:off x="9105849" y="2658873"/>
            <a:ext cx="1841373"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Application</a:t>
            </a:r>
            <a:endParaRPr lang="zh-CN" altLang="en-US" sz="2400" dirty="0">
              <a:latin typeface="Times New Roman" panose="02020603050405020304" pitchFamily="18" charset="0"/>
              <a:cs typeface="Times New Roman" panose="02020603050405020304" pitchFamily="18" charset="0"/>
            </a:endParaRPr>
          </a:p>
        </p:txBody>
      </p:sp>
      <p:sp>
        <p:nvSpPr>
          <p:cNvPr id="12" name="Rectangle: Rounded Corners 7">
            <a:extLst>
              <a:ext uri="{FF2B5EF4-FFF2-40B4-BE49-F238E27FC236}">
                <a16:creationId xmlns:a16="http://schemas.microsoft.com/office/drawing/2014/main" id="{A111495B-B6F7-4E0E-8839-7B72BF9F65EA}"/>
              </a:ext>
            </a:extLst>
          </p:cNvPr>
          <p:cNvSpPr/>
          <p:nvPr/>
        </p:nvSpPr>
        <p:spPr>
          <a:xfrm>
            <a:off x="2734890" y="2852902"/>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2</a:t>
            </a:r>
            <a:endParaRPr lang="zh-CN" altLang="en-US" sz="2400" dirty="0">
              <a:latin typeface="Times New Roman" panose="02020603050405020304" pitchFamily="18" charset="0"/>
              <a:cs typeface="Times New Roman" panose="02020603050405020304" pitchFamily="18" charset="0"/>
            </a:endParaRPr>
          </a:p>
        </p:txBody>
      </p:sp>
      <p:sp>
        <p:nvSpPr>
          <p:cNvPr id="13" name="Rectangle: Rounded Corners 7">
            <a:extLst>
              <a:ext uri="{FF2B5EF4-FFF2-40B4-BE49-F238E27FC236}">
                <a16:creationId xmlns:a16="http://schemas.microsoft.com/office/drawing/2014/main" id="{A01BC5E4-CA26-4F45-858C-7C31D8EDB849}"/>
              </a:ext>
            </a:extLst>
          </p:cNvPr>
          <p:cNvSpPr/>
          <p:nvPr/>
        </p:nvSpPr>
        <p:spPr>
          <a:xfrm>
            <a:off x="4416618" y="2852901"/>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3</a:t>
            </a:r>
            <a:endParaRPr lang="zh-CN" altLang="en-US" sz="2400" dirty="0">
              <a:latin typeface="Times New Roman" panose="02020603050405020304" pitchFamily="18" charset="0"/>
              <a:cs typeface="Times New Roman" panose="02020603050405020304" pitchFamily="18" charset="0"/>
            </a:endParaRPr>
          </a:p>
        </p:txBody>
      </p:sp>
      <p:sp>
        <p:nvSpPr>
          <p:cNvPr id="14" name="Rectangle: Rounded Corners 7">
            <a:extLst>
              <a:ext uri="{FF2B5EF4-FFF2-40B4-BE49-F238E27FC236}">
                <a16:creationId xmlns:a16="http://schemas.microsoft.com/office/drawing/2014/main" id="{11CBABEB-6A2E-4144-93F0-7EAAE2DF010C}"/>
              </a:ext>
            </a:extLst>
          </p:cNvPr>
          <p:cNvSpPr/>
          <p:nvPr/>
        </p:nvSpPr>
        <p:spPr>
          <a:xfrm>
            <a:off x="2734890" y="3599372"/>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4</a:t>
            </a:r>
            <a:endParaRPr lang="zh-CN" altLang="en-US" sz="2400" dirty="0">
              <a:latin typeface="Times New Roman" panose="02020603050405020304" pitchFamily="18" charset="0"/>
              <a:cs typeface="Times New Roman" panose="02020603050405020304" pitchFamily="18" charset="0"/>
            </a:endParaRPr>
          </a:p>
        </p:txBody>
      </p:sp>
      <p:sp>
        <p:nvSpPr>
          <p:cNvPr id="15" name="Rectangle: Rounded Corners 7">
            <a:extLst>
              <a:ext uri="{FF2B5EF4-FFF2-40B4-BE49-F238E27FC236}">
                <a16:creationId xmlns:a16="http://schemas.microsoft.com/office/drawing/2014/main" id="{EC06C6AA-C33B-420A-AD7A-C97BA191C562}"/>
              </a:ext>
            </a:extLst>
          </p:cNvPr>
          <p:cNvSpPr/>
          <p:nvPr/>
        </p:nvSpPr>
        <p:spPr>
          <a:xfrm>
            <a:off x="4416618" y="3599372"/>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6</a:t>
            </a:r>
            <a:endParaRPr lang="zh-CN" altLang="en-US" sz="2400" dirty="0">
              <a:latin typeface="Times New Roman" panose="02020603050405020304" pitchFamily="18" charset="0"/>
              <a:cs typeface="Times New Roman" panose="02020603050405020304" pitchFamily="18" charset="0"/>
            </a:endParaRPr>
          </a:p>
        </p:txBody>
      </p:sp>
      <p:sp>
        <p:nvSpPr>
          <p:cNvPr id="16" name="Rectangle: Rounded Corners 7">
            <a:extLst>
              <a:ext uri="{FF2B5EF4-FFF2-40B4-BE49-F238E27FC236}">
                <a16:creationId xmlns:a16="http://schemas.microsoft.com/office/drawing/2014/main" id="{860F4928-B42B-4FB4-99B1-EF7D875BB723}"/>
              </a:ext>
            </a:extLst>
          </p:cNvPr>
          <p:cNvSpPr/>
          <p:nvPr/>
        </p:nvSpPr>
        <p:spPr>
          <a:xfrm>
            <a:off x="6244353" y="2852900"/>
            <a:ext cx="1407620" cy="679007"/>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Task 5</a:t>
            </a:r>
            <a:endParaRPr lang="zh-CN" altLang="en-US" sz="2400" dirty="0">
              <a:latin typeface="Times New Roman" panose="02020603050405020304" pitchFamily="18" charset="0"/>
              <a:cs typeface="Times New Roman" panose="02020603050405020304" pitchFamily="18" charset="0"/>
            </a:endParaRPr>
          </a:p>
        </p:txBody>
      </p:sp>
      <p:sp>
        <p:nvSpPr>
          <p:cNvPr id="3" name="箭头: 下 2">
            <a:extLst>
              <a:ext uri="{FF2B5EF4-FFF2-40B4-BE49-F238E27FC236}">
                <a16:creationId xmlns:a16="http://schemas.microsoft.com/office/drawing/2014/main" id="{5C707494-6B0E-4859-816B-853D7DBC31B6}"/>
              </a:ext>
            </a:extLst>
          </p:cNvPr>
          <p:cNvSpPr/>
          <p:nvPr/>
        </p:nvSpPr>
        <p:spPr>
          <a:xfrm rot="18344481">
            <a:off x="2151467" y="3910088"/>
            <a:ext cx="345298" cy="1202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21">
            <a:extLst>
              <a:ext uri="{FF2B5EF4-FFF2-40B4-BE49-F238E27FC236}">
                <a16:creationId xmlns:a16="http://schemas.microsoft.com/office/drawing/2014/main" id="{98F1A459-2F9E-4E62-B07F-BEAF12F1397F}"/>
              </a:ext>
            </a:extLst>
          </p:cNvPr>
          <p:cNvSpPr/>
          <p:nvPr/>
        </p:nvSpPr>
        <p:spPr>
          <a:xfrm>
            <a:off x="3064246" y="4278378"/>
            <a:ext cx="345298" cy="6093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922EE40F-0301-45E2-A43D-FA4E3AFEF4F7}"/>
              </a:ext>
            </a:extLst>
          </p:cNvPr>
          <p:cNvSpPr/>
          <p:nvPr/>
        </p:nvSpPr>
        <p:spPr>
          <a:xfrm rot="14896703" flipV="1">
            <a:off x="4130216" y="3842907"/>
            <a:ext cx="345298" cy="1480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71090448-AA77-4EEB-AE3B-F2CD79728DDD}"/>
              </a:ext>
            </a:extLst>
          </p:cNvPr>
          <p:cNvSpPr/>
          <p:nvPr/>
        </p:nvSpPr>
        <p:spPr>
          <a:xfrm rot="4015482">
            <a:off x="5161075" y="3102122"/>
            <a:ext cx="345298" cy="28217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B178A4B2-891F-4343-99C7-37B0CBDD5355}"/>
              </a:ext>
            </a:extLst>
          </p:cNvPr>
          <p:cNvSpPr>
            <a:spLocks noGrp="1"/>
          </p:cNvSpPr>
          <p:nvPr>
            <p:ph type="sldNum" sz="quarter" idx="12"/>
          </p:nvPr>
        </p:nvSpPr>
        <p:spPr/>
        <p:txBody>
          <a:bodyPr/>
          <a:lstStyle/>
          <a:p>
            <a:fld id="{C0ED2AAB-815A-AE45-B56A-7ECDEA478B7F}" type="slidenum">
              <a:rPr lang="en-US" smtClean="0"/>
              <a:t>91</a:t>
            </a:fld>
            <a:endParaRPr lang="en-US"/>
          </a:p>
        </p:txBody>
      </p:sp>
      <p:sp>
        <p:nvSpPr>
          <p:cNvPr id="17" name="Content Placeholder 2">
            <a:extLst>
              <a:ext uri="{FF2B5EF4-FFF2-40B4-BE49-F238E27FC236}">
                <a16:creationId xmlns:a16="http://schemas.microsoft.com/office/drawing/2014/main" id="{AA3BF18B-3F51-4721-A026-C852FB406289}"/>
              </a:ext>
            </a:extLst>
          </p:cNvPr>
          <p:cNvSpPr txBox="1">
            <a:spLocks/>
          </p:cNvSpPr>
          <p:nvPr/>
        </p:nvSpPr>
        <p:spPr>
          <a:xfrm>
            <a:off x="724389" y="1603839"/>
            <a:ext cx="11261377" cy="2596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rgbClr val="646B5F"/>
                </a:solidFill>
                <a:cs typeface="Times New Roman" panose="02020603050405020304" pitchFamily="18" charset="0"/>
              </a:rPr>
              <a:t>5-processor unit (PU) NVIDIA Jetson Xavier</a:t>
            </a:r>
          </a:p>
        </p:txBody>
      </p:sp>
    </p:spTree>
    <p:extLst>
      <p:ext uri="{BB962C8B-B14F-4D97-AF65-F5344CB8AC3E}">
        <p14:creationId xmlns:p14="http://schemas.microsoft.com/office/powerpoint/2010/main" val="47934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表, 气泡图&#10;&#10;描述已自动生成">
            <a:extLst>
              <a:ext uri="{FF2B5EF4-FFF2-40B4-BE49-F238E27FC236}">
                <a16:creationId xmlns:a16="http://schemas.microsoft.com/office/drawing/2014/main" id="{97BC7A45-C8E9-46DE-B759-A7203E8C0769}"/>
              </a:ext>
            </a:extLst>
          </p:cNvPr>
          <p:cNvPicPr>
            <a:picLocks noChangeAspect="1"/>
          </p:cNvPicPr>
          <p:nvPr/>
        </p:nvPicPr>
        <p:blipFill rotWithShape="1">
          <a:blip r:embed="rId3"/>
          <a:srcRect l="10591" r="10593"/>
          <a:stretch/>
        </p:blipFill>
        <p:spPr>
          <a:xfrm>
            <a:off x="6060344" y="2349098"/>
            <a:ext cx="3651504" cy="2171700"/>
          </a:xfrm>
          <a:prstGeom prst="rect">
            <a:avLst/>
          </a:prstGeom>
        </p:spPr>
      </p:pic>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Commercial SoCs are Challenge To Design </a:t>
            </a:r>
            <a:endParaRPr lang="en-US" sz="3600" dirty="0">
              <a:solidFill>
                <a:srgbClr val="646B5F"/>
              </a:solidFill>
              <a:latin typeface="Rockwell" panose="02060603020205020403" pitchFamily="18" charset="0"/>
              <a:cs typeface="Times New Roman" panose="02020603050405020304" pitchFamily="18" charset="0"/>
            </a:endParaRPr>
          </a:p>
        </p:txBody>
      </p:sp>
      <p:graphicFrame>
        <p:nvGraphicFramePr>
          <p:cNvPr id="3" name="图示 2">
            <a:extLst>
              <a:ext uri="{FF2B5EF4-FFF2-40B4-BE49-F238E27FC236}">
                <a16:creationId xmlns:a16="http://schemas.microsoft.com/office/drawing/2014/main" id="{1B80EFD1-54A3-4EB9-AC95-860BF66615D1}"/>
              </a:ext>
            </a:extLst>
          </p:cNvPr>
          <p:cNvGraphicFramePr/>
          <p:nvPr/>
        </p:nvGraphicFramePr>
        <p:xfrm>
          <a:off x="-1118355" y="1120245"/>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Rounded Corners 7">
            <a:extLst>
              <a:ext uri="{FF2B5EF4-FFF2-40B4-BE49-F238E27FC236}">
                <a16:creationId xmlns:a16="http://schemas.microsoft.com/office/drawing/2014/main" id="{18DF3459-5D04-499C-9B22-76F11C741EBC}"/>
              </a:ext>
            </a:extLst>
          </p:cNvPr>
          <p:cNvSpPr/>
          <p:nvPr/>
        </p:nvSpPr>
        <p:spPr>
          <a:xfrm>
            <a:off x="1407648" y="2622088"/>
            <a:ext cx="3286272" cy="45132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Memory Contention</a:t>
            </a:r>
          </a:p>
        </p:txBody>
      </p:sp>
      <p:sp>
        <p:nvSpPr>
          <p:cNvPr id="4" name="灯片编号占位符 3">
            <a:extLst>
              <a:ext uri="{FF2B5EF4-FFF2-40B4-BE49-F238E27FC236}">
                <a16:creationId xmlns:a16="http://schemas.microsoft.com/office/drawing/2014/main" id="{79732BCD-C2F6-477C-B229-8126D8D6E857}"/>
              </a:ext>
            </a:extLst>
          </p:cNvPr>
          <p:cNvSpPr>
            <a:spLocks noGrp="1"/>
          </p:cNvSpPr>
          <p:nvPr>
            <p:ph type="sldNum" sz="quarter" idx="12"/>
          </p:nvPr>
        </p:nvSpPr>
        <p:spPr/>
        <p:txBody>
          <a:bodyPr/>
          <a:lstStyle/>
          <a:p>
            <a:fld id="{C0ED2AAB-815A-AE45-B56A-7ECDEA478B7F}" type="slidenum">
              <a:rPr lang="en-US" smtClean="0"/>
              <a:t>92</a:t>
            </a:fld>
            <a:endParaRPr lang="en-US"/>
          </a:p>
        </p:txBody>
      </p:sp>
      <p:graphicFrame>
        <p:nvGraphicFramePr>
          <p:cNvPr id="5" name="图示 4">
            <a:extLst>
              <a:ext uri="{FF2B5EF4-FFF2-40B4-BE49-F238E27FC236}">
                <a16:creationId xmlns:a16="http://schemas.microsoft.com/office/drawing/2014/main" id="{2C470F6A-6D87-49CD-B39C-19981E2A714B}"/>
              </a:ext>
            </a:extLst>
          </p:cNvPr>
          <p:cNvGraphicFramePr/>
          <p:nvPr/>
        </p:nvGraphicFramePr>
        <p:xfrm>
          <a:off x="8795912" y="1515902"/>
          <a:ext cx="4632960" cy="38261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 name="Rectangle: Rounded Corners 7">
            <a:extLst>
              <a:ext uri="{FF2B5EF4-FFF2-40B4-BE49-F238E27FC236}">
                <a16:creationId xmlns:a16="http://schemas.microsoft.com/office/drawing/2014/main" id="{57107F53-0AC6-41D3-BF2F-72A9E35C36E1}"/>
              </a:ext>
            </a:extLst>
          </p:cNvPr>
          <p:cNvSpPr/>
          <p:nvPr/>
        </p:nvSpPr>
        <p:spPr>
          <a:xfrm>
            <a:off x="5529992" y="1733273"/>
            <a:ext cx="4517136" cy="45132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N</a:t>
            </a:r>
            <a:r>
              <a:rPr lang="zh-CN" altLang="zh-CN" sz="2800" dirty="0">
                <a:latin typeface="Times New Roman" panose="02020603050405020304" pitchFamily="18" charset="0"/>
                <a:cs typeface="Times New Roman" panose="02020603050405020304" pitchFamily="18" charset="0"/>
              </a:rPr>
              <a:t>umerous</a:t>
            </a:r>
            <a:r>
              <a:rPr lang="en-US" altLang="zh-CN" sz="2800" dirty="0">
                <a:latin typeface="Times New Roman" panose="02020603050405020304" pitchFamily="18" charset="0"/>
                <a:cs typeface="Times New Roman" panose="02020603050405020304" pitchFamily="18" charset="0"/>
              </a:rPr>
              <a:t> possible designs</a:t>
            </a:r>
          </a:p>
        </p:txBody>
      </p:sp>
      <p:sp>
        <p:nvSpPr>
          <p:cNvPr id="13" name="Rectangle 2">
            <a:extLst>
              <a:ext uri="{FF2B5EF4-FFF2-40B4-BE49-F238E27FC236}">
                <a16:creationId xmlns:a16="http://schemas.microsoft.com/office/drawing/2014/main" id="{432805D0-A55C-4114-9552-5432518846AC}"/>
              </a:ext>
            </a:extLst>
          </p:cNvPr>
          <p:cNvSpPr>
            <a:spLocks noChangeArrowheads="1"/>
          </p:cNvSpPr>
          <p:nvPr/>
        </p:nvSpPr>
        <p:spPr bwMode="auto">
          <a:xfrm>
            <a:off x="0" y="207437"/>
            <a:ext cx="11222" cy="423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Rectangle: Rounded Corners 7">
            <a:extLst>
              <a:ext uri="{FF2B5EF4-FFF2-40B4-BE49-F238E27FC236}">
                <a16:creationId xmlns:a16="http://schemas.microsoft.com/office/drawing/2014/main" id="{B5B7CB5D-1247-4DE8-9481-6ABA1A69BB2A}"/>
              </a:ext>
            </a:extLst>
          </p:cNvPr>
          <p:cNvSpPr/>
          <p:nvPr/>
        </p:nvSpPr>
        <p:spPr>
          <a:xfrm>
            <a:off x="5486866" y="4687433"/>
            <a:ext cx="4517136" cy="45132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Several efficient designs</a:t>
            </a:r>
          </a:p>
        </p:txBody>
      </p:sp>
      <p:sp>
        <p:nvSpPr>
          <p:cNvPr id="29" name="任意多边形: 形状 28">
            <a:extLst>
              <a:ext uri="{FF2B5EF4-FFF2-40B4-BE49-F238E27FC236}">
                <a16:creationId xmlns:a16="http://schemas.microsoft.com/office/drawing/2014/main" id="{49111A0A-CFB2-453A-B0A6-641A0584181A}"/>
              </a:ext>
            </a:extLst>
          </p:cNvPr>
          <p:cNvSpPr/>
          <p:nvPr/>
        </p:nvSpPr>
        <p:spPr>
          <a:xfrm>
            <a:off x="5938424" y="2349097"/>
            <a:ext cx="3986783" cy="2105532"/>
          </a:xfrm>
          <a:custGeom>
            <a:avLst/>
            <a:gdLst>
              <a:gd name="connsiteX0" fmla="*/ 2533402 w 3986783"/>
              <a:gd name="connsiteY0" fmla="*/ 1136159 h 2105532"/>
              <a:gd name="connsiteX1" fmla="*/ 2302641 w 3986783"/>
              <a:gd name="connsiteY1" fmla="*/ 1366920 h 2105532"/>
              <a:gd name="connsiteX2" fmla="*/ 2533402 w 3986783"/>
              <a:gd name="connsiteY2" fmla="*/ 1597681 h 2105532"/>
              <a:gd name="connsiteX3" fmla="*/ 2764163 w 3986783"/>
              <a:gd name="connsiteY3" fmla="*/ 1366920 h 2105532"/>
              <a:gd name="connsiteX4" fmla="*/ 2533402 w 3986783"/>
              <a:gd name="connsiteY4" fmla="*/ 1136159 h 2105532"/>
              <a:gd name="connsiteX5" fmla="*/ 605769 w 3986783"/>
              <a:gd name="connsiteY5" fmla="*/ 731189 h 2105532"/>
              <a:gd name="connsiteX6" fmla="*/ 412962 w 3986783"/>
              <a:gd name="connsiteY6" fmla="*/ 923996 h 2105532"/>
              <a:gd name="connsiteX7" fmla="*/ 605769 w 3986783"/>
              <a:gd name="connsiteY7" fmla="*/ 1116803 h 2105532"/>
              <a:gd name="connsiteX8" fmla="*/ 798576 w 3986783"/>
              <a:gd name="connsiteY8" fmla="*/ 923996 h 2105532"/>
              <a:gd name="connsiteX9" fmla="*/ 605769 w 3986783"/>
              <a:gd name="connsiteY9" fmla="*/ 731189 h 2105532"/>
              <a:gd name="connsiteX10" fmla="*/ 1936588 w 3986783"/>
              <a:gd name="connsiteY10" fmla="*/ 395295 h 2105532"/>
              <a:gd name="connsiteX11" fmla="*/ 1753401 w 3986783"/>
              <a:gd name="connsiteY11" fmla="*/ 578482 h 2105532"/>
              <a:gd name="connsiteX12" fmla="*/ 1936588 w 3986783"/>
              <a:gd name="connsiteY12" fmla="*/ 761669 h 2105532"/>
              <a:gd name="connsiteX13" fmla="*/ 2119775 w 3986783"/>
              <a:gd name="connsiteY13" fmla="*/ 578482 h 2105532"/>
              <a:gd name="connsiteX14" fmla="*/ 1936588 w 3986783"/>
              <a:gd name="connsiteY14" fmla="*/ 395295 h 2105532"/>
              <a:gd name="connsiteX15" fmla="*/ 2807597 w 3986783"/>
              <a:gd name="connsiteY15" fmla="*/ 122012 h 2105532"/>
              <a:gd name="connsiteX16" fmla="*/ 2650523 w 3986783"/>
              <a:gd name="connsiteY16" fmla="*/ 279086 h 2105532"/>
              <a:gd name="connsiteX17" fmla="*/ 2807597 w 3986783"/>
              <a:gd name="connsiteY17" fmla="*/ 436160 h 2105532"/>
              <a:gd name="connsiteX18" fmla="*/ 2964671 w 3986783"/>
              <a:gd name="connsiteY18" fmla="*/ 279086 h 2105532"/>
              <a:gd name="connsiteX19" fmla="*/ 2807597 w 3986783"/>
              <a:gd name="connsiteY19" fmla="*/ 122012 h 2105532"/>
              <a:gd name="connsiteX20" fmla="*/ 0 w 3986783"/>
              <a:gd name="connsiteY20" fmla="*/ 0 h 2105532"/>
              <a:gd name="connsiteX21" fmla="*/ 3986783 w 3986783"/>
              <a:gd name="connsiteY21" fmla="*/ 0 h 2105532"/>
              <a:gd name="connsiteX22" fmla="*/ 3986783 w 3986783"/>
              <a:gd name="connsiteY22" fmla="*/ 2105532 h 2105532"/>
              <a:gd name="connsiteX23" fmla="*/ 0 w 3986783"/>
              <a:gd name="connsiteY23" fmla="*/ 2105532 h 210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86783" h="2105532">
                <a:moveTo>
                  <a:pt x="2533402" y="1136159"/>
                </a:moveTo>
                <a:cubicBezTo>
                  <a:pt x="2405956" y="1136159"/>
                  <a:pt x="2302641" y="1239474"/>
                  <a:pt x="2302641" y="1366920"/>
                </a:cubicBezTo>
                <a:cubicBezTo>
                  <a:pt x="2302641" y="1494366"/>
                  <a:pt x="2405956" y="1597681"/>
                  <a:pt x="2533402" y="1597681"/>
                </a:cubicBezTo>
                <a:cubicBezTo>
                  <a:pt x="2660848" y="1597681"/>
                  <a:pt x="2764163" y="1494366"/>
                  <a:pt x="2764163" y="1366920"/>
                </a:cubicBezTo>
                <a:cubicBezTo>
                  <a:pt x="2764163" y="1239474"/>
                  <a:pt x="2660848" y="1136159"/>
                  <a:pt x="2533402" y="1136159"/>
                </a:cubicBezTo>
                <a:close/>
                <a:moveTo>
                  <a:pt x="605769" y="731189"/>
                </a:moveTo>
                <a:cubicBezTo>
                  <a:pt x="499285" y="731189"/>
                  <a:pt x="412962" y="817512"/>
                  <a:pt x="412962" y="923996"/>
                </a:cubicBezTo>
                <a:cubicBezTo>
                  <a:pt x="412962" y="1030480"/>
                  <a:pt x="499285" y="1116803"/>
                  <a:pt x="605769" y="1116803"/>
                </a:cubicBezTo>
                <a:cubicBezTo>
                  <a:pt x="712253" y="1116803"/>
                  <a:pt x="798576" y="1030480"/>
                  <a:pt x="798576" y="923996"/>
                </a:cubicBezTo>
                <a:cubicBezTo>
                  <a:pt x="798576" y="817512"/>
                  <a:pt x="712253" y="731189"/>
                  <a:pt x="605769" y="731189"/>
                </a:cubicBezTo>
                <a:close/>
                <a:moveTo>
                  <a:pt x="1936588" y="395295"/>
                </a:moveTo>
                <a:cubicBezTo>
                  <a:pt x="1835417" y="395295"/>
                  <a:pt x="1753401" y="477311"/>
                  <a:pt x="1753401" y="578482"/>
                </a:cubicBezTo>
                <a:cubicBezTo>
                  <a:pt x="1753401" y="679653"/>
                  <a:pt x="1835417" y="761669"/>
                  <a:pt x="1936588" y="761669"/>
                </a:cubicBezTo>
                <a:cubicBezTo>
                  <a:pt x="2037759" y="761669"/>
                  <a:pt x="2119775" y="679653"/>
                  <a:pt x="2119775" y="578482"/>
                </a:cubicBezTo>
                <a:cubicBezTo>
                  <a:pt x="2119775" y="477311"/>
                  <a:pt x="2037759" y="395295"/>
                  <a:pt x="1936588" y="395295"/>
                </a:cubicBezTo>
                <a:close/>
                <a:moveTo>
                  <a:pt x="2807597" y="122012"/>
                </a:moveTo>
                <a:cubicBezTo>
                  <a:pt x="2720847" y="122012"/>
                  <a:pt x="2650523" y="192336"/>
                  <a:pt x="2650523" y="279086"/>
                </a:cubicBezTo>
                <a:cubicBezTo>
                  <a:pt x="2650523" y="365836"/>
                  <a:pt x="2720847" y="436160"/>
                  <a:pt x="2807597" y="436160"/>
                </a:cubicBezTo>
                <a:cubicBezTo>
                  <a:pt x="2894347" y="436160"/>
                  <a:pt x="2964671" y="365836"/>
                  <a:pt x="2964671" y="279086"/>
                </a:cubicBezTo>
                <a:cubicBezTo>
                  <a:pt x="2964671" y="192336"/>
                  <a:pt x="2894347" y="122012"/>
                  <a:pt x="2807597" y="122012"/>
                </a:cubicBezTo>
                <a:close/>
                <a:moveTo>
                  <a:pt x="0" y="0"/>
                </a:moveTo>
                <a:lnTo>
                  <a:pt x="3986783" y="0"/>
                </a:lnTo>
                <a:lnTo>
                  <a:pt x="3986783" y="2105532"/>
                </a:lnTo>
                <a:lnTo>
                  <a:pt x="0" y="2105532"/>
                </a:lnTo>
                <a:close/>
              </a:path>
            </a:pathLst>
          </a:custGeom>
          <a:solidFill>
            <a:schemeClr val="bg1">
              <a:alpha val="8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1931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EBC5E86-8099-4EF6-989C-99BDD9148B5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B223AAD5-46AB-4139-85F0-DC13EED753F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976BD454-11B7-4A75-99C2-3BEBB6D4534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DCF22388-E3FC-4399-9EFB-50A4459F301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A429BF29-5EC7-4E7E-808A-9B703DF91817}"/>
                                            </p:graphicEl>
                                          </p:spTgt>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rev="1"/>
        </p:bldSub>
      </p:bldGraphic>
      <p:bldP spid="8" grpId="0" animBg="1"/>
      <p:bldGraphic spid="5" grpId="0">
        <p:bldAsOne/>
      </p:bldGraphic>
      <p:bldP spid="11" grpId="0" animBg="1"/>
      <p:bldP spid="14" grpId="0" animBg="1"/>
      <p:bldP spid="2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sz="3600" dirty="0">
                <a:solidFill>
                  <a:srgbClr val="646B5F"/>
                </a:solidFill>
                <a:latin typeface="Rockwell" panose="02060603020205020403" pitchFamily="18" charset="0"/>
                <a:cs typeface="Times New Roman" panose="02020603050405020304" pitchFamily="18" charset="0"/>
              </a:rPr>
              <a:t>Contributions</a:t>
            </a:r>
          </a:p>
        </p:txBody>
      </p:sp>
      <p:sp>
        <p:nvSpPr>
          <p:cNvPr id="6" name="文本框 5">
            <a:extLst>
              <a:ext uri="{FF2B5EF4-FFF2-40B4-BE49-F238E27FC236}">
                <a16:creationId xmlns:a16="http://schemas.microsoft.com/office/drawing/2014/main" id="{4637923C-6D5D-48AB-9F15-7D5426019FCC}"/>
              </a:ext>
            </a:extLst>
          </p:cNvPr>
          <p:cNvSpPr txBox="1"/>
          <p:nvPr/>
        </p:nvSpPr>
        <p:spPr>
          <a:xfrm>
            <a:off x="929971" y="2105577"/>
            <a:ext cx="10688872" cy="954107"/>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Ø"/>
            </a:pPr>
            <a:r>
              <a:rPr lang="en-US" altLang="zh-CN" sz="2800" dirty="0"/>
              <a:t>Built the </a:t>
            </a:r>
            <a:r>
              <a:rPr lang="en-US" altLang="zh-CN" sz="2800" b="1" dirty="0">
                <a:solidFill>
                  <a:srgbClr val="FF0000"/>
                </a:solidFill>
              </a:rPr>
              <a:t>fundamental understanding </a:t>
            </a:r>
            <a:r>
              <a:rPr lang="en-US" altLang="zh-CN" sz="2800" dirty="0"/>
              <a:t>of memory contention on SoCs</a:t>
            </a:r>
          </a:p>
          <a:p>
            <a:pPr marL="457200" indent="-457200">
              <a:buClr>
                <a:schemeClr val="accent1">
                  <a:lumMod val="75000"/>
                </a:schemeClr>
              </a:buClr>
              <a:buFont typeface="Wingdings" panose="05000000000000000000" pitchFamily="2" charset="2"/>
              <a:buChar char="Ø"/>
            </a:pPr>
            <a:endParaRPr lang="zh-CN" altLang="en-US" sz="2800" dirty="0"/>
          </a:p>
        </p:txBody>
      </p:sp>
      <p:sp>
        <p:nvSpPr>
          <p:cNvPr id="7" name="文本框 6">
            <a:extLst>
              <a:ext uri="{FF2B5EF4-FFF2-40B4-BE49-F238E27FC236}">
                <a16:creationId xmlns:a16="http://schemas.microsoft.com/office/drawing/2014/main" id="{E9444EE0-09AC-4C28-A23E-1502D61C34E2}"/>
              </a:ext>
            </a:extLst>
          </p:cNvPr>
          <p:cNvSpPr txBox="1"/>
          <p:nvPr/>
        </p:nvSpPr>
        <p:spPr>
          <a:xfrm>
            <a:off x="929971" y="2763135"/>
            <a:ext cx="10022951" cy="523220"/>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Ø"/>
            </a:pPr>
            <a:r>
              <a:rPr lang="en-US" altLang="zh-CN" sz="2800" dirty="0"/>
              <a:t>Designed </a:t>
            </a:r>
            <a:r>
              <a:rPr lang="en-US" altLang="zh-CN" sz="2800" b="1" dirty="0">
                <a:solidFill>
                  <a:srgbClr val="FF0000"/>
                </a:solidFill>
              </a:rPr>
              <a:t>processor-centric contention-aware slowdown model</a:t>
            </a:r>
            <a:endParaRPr lang="zh-CN" altLang="en-US" sz="2800" b="1" dirty="0">
              <a:solidFill>
                <a:srgbClr val="FF0000"/>
              </a:solidFill>
            </a:endParaRPr>
          </a:p>
        </p:txBody>
      </p:sp>
      <p:sp>
        <p:nvSpPr>
          <p:cNvPr id="8" name="文本框 7">
            <a:extLst>
              <a:ext uri="{FF2B5EF4-FFF2-40B4-BE49-F238E27FC236}">
                <a16:creationId xmlns:a16="http://schemas.microsoft.com/office/drawing/2014/main" id="{9E099006-70CB-425F-9F20-78D04CB98BF6}"/>
              </a:ext>
            </a:extLst>
          </p:cNvPr>
          <p:cNvSpPr txBox="1"/>
          <p:nvPr/>
        </p:nvSpPr>
        <p:spPr>
          <a:xfrm>
            <a:off x="929971" y="4336269"/>
            <a:ext cx="9665142" cy="954107"/>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Ø"/>
            </a:pPr>
            <a:r>
              <a:rPr lang="en-US" altLang="zh-CN" sz="2800" dirty="0"/>
              <a:t>Identified the </a:t>
            </a:r>
            <a:r>
              <a:rPr lang="en-US" altLang="zh-CN" sz="2800" b="1" dirty="0">
                <a:solidFill>
                  <a:srgbClr val="FF0000"/>
                </a:solidFill>
              </a:rPr>
              <a:t>real bottleneck </a:t>
            </a:r>
            <a:r>
              <a:rPr lang="en-US" altLang="zh-CN" sz="2800" dirty="0"/>
              <a:t>of SoCs at pre-silicon stage, saving up to </a:t>
            </a:r>
            <a:r>
              <a:rPr lang="en-US" altLang="zh-CN" sz="2800" b="1" dirty="0">
                <a:solidFill>
                  <a:srgbClr val="FF0000"/>
                </a:solidFill>
              </a:rPr>
              <a:t>50% frequency or number of cores </a:t>
            </a:r>
            <a:endParaRPr lang="zh-CN" altLang="en-US" sz="2800" b="1" dirty="0">
              <a:solidFill>
                <a:srgbClr val="FF0000"/>
              </a:solidFill>
            </a:endParaRPr>
          </a:p>
        </p:txBody>
      </p:sp>
      <p:sp>
        <p:nvSpPr>
          <p:cNvPr id="3" name="灯片编号占位符 2">
            <a:extLst>
              <a:ext uri="{FF2B5EF4-FFF2-40B4-BE49-F238E27FC236}">
                <a16:creationId xmlns:a16="http://schemas.microsoft.com/office/drawing/2014/main" id="{20382CF2-57D6-4700-BBDF-3A62C55ED266}"/>
              </a:ext>
            </a:extLst>
          </p:cNvPr>
          <p:cNvSpPr>
            <a:spLocks noGrp="1"/>
          </p:cNvSpPr>
          <p:nvPr>
            <p:ph type="sldNum" sz="quarter" idx="12"/>
          </p:nvPr>
        </p:nvSpPr>
        <p:spPr/>
        <p:txBody>
          <a:bodyPr/>
          <a:lstStyle/>
          <a:p>
            <a:fld id="{C0ED2AAB-815A-AE45-B56A-7ECDEA478B7F}" type="slidenum">
              <a:rPr lang="en-US" smtClean="0"/>
              <a:t>93</a:t>
            </a:fld>
            <a:endParaRPr lang="en-US"/>
          </a:p>
        </p:txBody>
      </p:sp>
      <p:sp>
        <p:nvSpPr>
          <p:cNvPr id="9" name="文本框 7">
            <a:extLst>
              <a:ext uri="{FF2B5EF4-FFF2-40B4-BE49-F238E27FC236}">
                <a16:creationId xmlns:a16="http://schemas.microsoft.com/office/drawing/2014/main" id="{4C85E6B8-95CA-444A-B48D-E2681FFE3A3F}"/>
              </a:ext>
            </a:extLst>
          </p:cNvPr>
          <p:cNvSpPr txBox="1"/>
          <p:nvPr/>
        </p:nvSpPr>
        <p:spPr>
          <a:xfrm>
            <a:off x="929971" y="3382079"/>
            <a:ext cx="9933101" cy="954107"/>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Ø"/>
            </a:pPr>
            <a:r>
              <a:rPr lang="en-US" altLang="zh-CN" sz="2800" dirty="0"/>
              <a:t>Predicted accurate memory contention effects, improving </a:t>
            </a:r>
          </a:p>
          <a:p>
            <a:pPr>
              <a:buClr>
                <a:schemeClr val="accent1">
                  <a:lumMod val="75000"/>
                </a:schemeClr>
              </a:buClr>
            </a:pPr>
            <a:r>
              <a:rPr lang="en-US" altLang="zh-CN" sz="2800" b="1" dirty="0">
                <a:solidFill>
                  <a:srgbClr val="FF0000"/>
                </a:solidFill>
              </a:rPr>
              <a:t>      70% prediction accuracy </a:t>
            </a:r>
            <a:r>
              <a:rPr lang="en-US" altLang="zh-CN" sz="2800" dirty="0"/>
              <a:t>over the state-of-the-art work</a:t>
            </a:r>
            <a:endParaRPr lang="zh-CN" altLang="en-US" sz="2800" dirty="0"/>
          </a:p>
        </p:txBody>
      </p:sp>
    </p:spTree>
    <p:extLst>
      <p:ext uri="{BB962C8B-B14F-4D97-AF65-F5344CB8AC3E}">
        <p14:creationId xmlns:p14="http://schemas.microsoft.com/office/powerpoint/2010/main" val="239107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755117" y="365125"/>
            <a:ext cx="11436883" cy="1445977"/>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Outline</a:t>
            </a:r>
            <a:endParaRPr lang="zh-CN" altLang="en-US" sz="40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8F1111F1-ECCD-499D-8B19-7B70FAEC9C21}"/>
              </a:ext>
            </a:extLst>
          </p:cNvPr>
          <p:cNvSpPr txBox="1">
            <a:spLocks/>
          </p:cNvSpPr>
          <p:nvPr/>
        </p:nvSpPr>
        <p:spPr>
          <a:xfrm>
            <a:off x="838199" y="3291840"/>
            <a:ext cx="8653863" cy="90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8042A4E2-70AA-4AD9-8C7D-F3A13B7D9EF6}"/>
              </a:ext>
            </a:extLst>
          </p:cNvPr>
          <p:cNvSpPr txBox="1">
            <a:spLocks/>
          </p:cNvSpPr>
          <p:nvPr/>
        </p:nvSpPr>
        <p:spPr>
          <a:xfrm>
            <a:off x="724389" y="1603839"/>
            <a:ext cx="11261377" cy="2596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646B5F"/>
                </a:solidFill>
                <a:cs typeface="Times New Roman" panose="02020603050405020304" pitchFamily="18" charset="0"/>
              </a:rPr>
              <a:t>Background</a:t>
            </a:r>
          </a:p>
          <a:p>
            <a:r>
              <a:rPr lang="en-US" altLang="zh-CN" sz="2400" dirty="0">
                <a:solidFill>
                  <a:srgbClr val="646B5F"/>
                </a:solidFill>
                <a:cs typeface="Times New Roman" panose="02020603050405020304" pitchFamily="18" charset="0"/>
              </a:rPr>
              <a:t>Observation</a:t>
            </a:r>
          </a:p>
          <a:p>
            <a:r>
              <a:rPr lang="en-US" altLang="zh-CN" sz="2400" dirty="0">
                <a:solidFill>
                  <a:srgbClr val="646B5F"/>
                </a:solidFill>
                <a:cs typeface="Times New Roman" panose="02020603050405020304" pitchFamily="18" charset="0"/>
              </a:rPr>
              <a:t>Architectural analysis</a:t>
            </a:r>
          </a:p>
          <a:p>
            <a:r>
              <a:rPr lang="en-US" altLang="zh-CN" sz="2400" dirty="0">
                <a:solidFill>
                  <a:srgbClr val="646B5F"/>
                </a:solidFill>
                <a:cs typeface="Times New Roman" panose="02020603050405020304" pitchFamily="18" charset="0"/>
              </a:rPr>
              <a:t>PCCS model</a:t>
            </a:r>
          </a:p>
          <a:p>
            <a:r>
              <a:rPr lang="en-US" altLang="zh-CN" sz="2400" dirty="0">
                <a:solidFill>
                  <a:srgbClr val="646B5F"/>
                </a:solidFill>
                <a:cs typeface="Times New Roman" panose="02020603050405020304" pitchFamily="18" charset="0"/>
              </a:rPr>
              <a:t>SoC design guidance</a:t>
            </a:r>
          </a:p>
          <a:p>
            <a:endParaRPr lang="en-US" altLang="zh-CN" sz="2400" dirty="0">
              <a:solidFill>
                <a:srgbClr val="646B5F"/>
              </a:solidFill>
              <a:cs typeface="Times New Roman" panose="02020603050405020304" pitchFamily="18" charset="0"/>
            </a:endParaRPr>
          </a:p>
        </p:txBody>
      </p:sp>
      <p:sp>
        <p:nvSpPr>
          <p:cNvPr id="3" name="灯片编号占位符 2">
            <a:extLst>
              <a:ext uri="{FF2B5EF4-FFF2-40B4-BE49-F238E27FC236}">
                <a16:creationId xmlns:a16="http://schemas.microsoft.com/office/drawing/2014/main" id="{78F15F29-12C2-45FA-9CC6-9E124984A702}"/>
              </a:ext>
            </a:extLst>
          </p:cNvPr>
          <p:cNvSpPr>
            <a:spLocks noGrp="1"/>
          </p:cNvSpPr>
          <p:nvPr>
            <p:ph type="sldNum" sz="quarter" idx="12"/>
          </p:nvPr>
        </p:nvSpPr>
        <p:spPr/>
        <p:txBody>
          <a:bodyPr/>
          <a:lstStyle/>
          <a:p>
            <a:fld id="{C0ED2AAB-815A-AE45-B56A-7ECDEA478B7F}" type="slidenum">
              <a:rPr lang="en-US" smtClean="0"/>
              <a:t>94</a:t>
            </a:fld>
            <a:endParaRPr lang="en-US"/>
          </a:p>
        </p:txBody>
      </p:sp>
    </p:spTree>
    <p:extLst>
      <p:ext uri="{BB962C8B-B14F-4D97-AF65-F5344CB8AC3E}">
        <p14:creationId xmlns:p14="http://schemas.microsoft.com/office/powerpoint/2010/main" val="3301803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sz="3600" dirty="0">
                <a:solidFill>
                  <a:srgbClr val="646B5F"/>
                </a:solidFill>
                <a:latin typeface="Rockwell" panose="02060603020205020403" pitchFamily="18" charset="0"/>
                <a:cs typeface="Times New Roman" panose="02020603050405020304" pitchFamily="18" charset="0"/>
              </a:rPr>
              <a:t>Computer Architecture &amp; Performance Models</a:t>
            </a:r>
          </a:p>
        </p:txBody>
      </p:sp>
      <p:sp>
        <p:nvSpPr>
          <p:cNvPr id="11" name="文本框 10">
            <a:extLst>
              <a:ext uri="{FF2B5EF4-FFF2-40B4-BE49-F238E27FC236}">
                <a16:creationId xmlns:a16="http://schemas.microsoft.com/office/drawing/2014/main" id="{7B114753-CE5B-4580-A785-0EF7CE706F01}"/>
              </a:ext>
            </a:extLst>
          </p:cNvPr>
          <p:cNvSpPr txBox="1"/>
          <p:nvPr/>
        </p:nvSpPr>
        <p:spPr>
          <a:xfrm>
            <a:off x="2057312" y="3455560"/>
            <a:ext cx="1624227" cy="369332"/>
          </a:xfrm>
          <a:prstGeom prst="rect">
            <a:avLst/>
          </a:prstGeom>
          <a:noFill/>
        </p:spPr>
        <p:txBody>
          <a:bodyPr wrap="none" rtlCol="0">
            <a:spAutoFit/>
          </a:bodyPr>
          <a:lstStyle/>
          <a:p>
            <a:r>
              <a:rPr lang="en-US" altLang="zh-CN" dirty="0"/>
              <a:t>Roofline Model</a:t>
            </a:r>
            <a:endParaRPr lang="zh-CN" altLang="en-US" baseline="30000" dirty="0"/>
          </a:p>
        </p:txBody>
      </p:sp>
      <p:sp>
        <p:nvSpPr>
          <p:cNvPr id="12" name="文本框 11">
            <a:extLst>
              <a:ext uri="{FF2B5EF4-FFF2-40B4-BE49-F238E27FC236}">
                <a16:creationId xmlns:a16="http://schemas.microsoft.com/office/drawing/2014/main" id="{7F158E97-2819-4D2B-BF24-E17D8C51E799}"/>
              </a:ext>
            </a:extLst>
          </p:cNvPr>
          <p:cNvSpPr txBox="1"/>
          <p:nvPr/>
        </p:nvSpPr>
        <p:spPr>
          <a:xfrm>
            <a:off x="6154845" y="1433972"/>
            <a:ext cx="4465320" cy="400110"/>
          </a:xfrm>
          <a:prstGeom prst="rect">
            <a:avLst/>
          </a:prstGeom>
          <a:noFill/>
        </p:spPr>
        <p:txBody>
          <a:bodyPr wrap="square" rtlCol="0">
            <a:spAutoFit/>
          </a:bodyPr>
          <a:lstStyle/>
          <a:p>
            <a:r>
              <a:rPr lang="en-US" altLang="zh-CN" sz="2000" b="1" dirty="0">
                <a:solidFill>
                  <a:schemeClr val="accent2"/>
                </a:solidFill>
              </a:rPr>
              <a:t>Performance model vs. Simulation </a:t>
            </a:r>
            <a:endParaRPr lang="zh-CN" altLang="en-US" sz="2000" b="1" dirty="0"/>
          </a:p>
        </p:txBody>
      </p:sp>
      <p:sp>
        <p:nvSpPr>
          <p:cNvPr id="14" name="文本框 13">
            <a:extLst>
              <a:ext uri="{FF2B5EF4-FFF2-40B4-BE49-F238E27FC236}">
                <a16:creationId xmlns:a16="http://schemas.microsoft.com/office/drawing/2014/main" id="{3504BE63-0FC0-4438-B30D-6B33CA140F76}"/>
              </a:ext>
            </a:extLst>
          </p:cNvPr>
          <p:cNvSpPr txBox="1"/>
          <p:nvPr/>
        </p:nvSpPr>
        <p:spPr>
          <a:xfrm>
            <a:off x="446009" y="6361909"/>
            <a:ext cx="10731411" cy="307777"/>
          </a:xfrm>
          <a:prstGeom prst="rect">
            <a:avLst/>
          </a:prstGeom>
          <a:noFill/>
        </p:spPr>
        <p:txBody>
          <a:bodyPr wrap="square">
            <a:spAutoFit/>
          </a:bodyPr>
          <a:lstStyle/>
          <a:p>
            <a:r>
              <a:rPr lang="en-US" altLang="zh-CN" sz="1400" dirty="0"/>
              <a:t>Source: https://commons.wikimedia.org/wiki/File:Example_of_a_naive_Roofline_model.svg</a:t>
            </a:r>
            <a:endParaRPr lang="zh-CN" altLang="en-US" sz="1400" dirty="0"/>
          </a:p>
        </p:txBody>
      </p:sp>
      <p:pic>
        <p:nvPicPr>
          <p:cNvPr id="16" name="图片 15" descr="图片包含 形状&#10;&#10;描述已自动生成">
            <a:extLst>
              <a:ext uri="{FF2B5EF4-FFF2-40B4-BE49-F238E27FC236}">
                <a16:creationId xmlns:a16="http://schemas.microsoft.com/office/drawing/2014/main" id="{1FE6A5DF-9A08-4169-8615-8D6395085DE9}"/>
              </a:ext>
            </a:extLst>
          </p:cNvPr>
          <p:cNvPicPr>
            <a:picLocks noChangeAspect="1"/>
          </p:cNvPicPr>
          <p:nvPr/>
        </p:nvPicPr>
        <p:blipFill>
          <a:blip r:embed="rId3"/>
          <a:stretch>
            <a:fillRect/>
          </a:stretch>
        </p:blipFill>
        <p:spPr>
          <a:xfrm>
            <a:off x="171338" y="964397"/>
            <a:ext cx="5119990" cy="2459995"/>
          </a:xfrm>
          <a:prstGeom prst="rect">
            <a:avLst/>
          </a:prstGeom>
        </p:spPr>
      </p:pic>
      <p:sp>
        <p:nvSpPr>
          <p:cNvPr id="3" name="灯片编号占位符 2">
            <a:extLst>
              <a:ext uri="{FF2B5EF4-FFF2-40B4-BE49-F238E27FC236}">
                <a16:creationId xmlns:a16="http://schemas.microsoft.com/office/drawing/2014/main" id="{C41BC1CE-CC72-4D64-B57F-00FA8EC98D26}"/>
              </a:ext>
            </a:extLst>
          </p:cNvPr>
          <p:cNvSpPr>
            <a:spLocks noGrp="1"/>
          </p:cNvSpPr>
          <p:nvPr>
            <p:ph type="sldNum" sz="quarter" idx="12"/>
          </p:nvPr>
        </p:nvSpPr>
        <p:spPr/>
        <p:txBody>
          <a:bodyPr/>
          <a:lstStyle/>
          <a:p>
            <a:fld id="{C0ED2AAB-815A-AE45-B56A-7ECDEA478B7F}" type="slidenum">
              <a:rPr lang="en-US" smtClean="0"/>
              <a:t>95</a:t>
            </a:fld>
            <a:endParaRPr lang="en-US"/>
          </a:p>
        </p:txBody>
      </p:sp>
      <p:sp>
        <p:nvSpPr>
          <p:cNvPr id="13" name="文本框 12">
            <a:extLst>
              <a:ext uri="{FF2B5EF4-FFF2-40B4-BE49-F238E27FC236}">
                <a16:creationId xmlns:a16="http://schemas.microsoft.com/office/drawing/2014/main" id="{E7C1858A-B428-4A28-977D-96FDE1FE51DD}"/>
              </a:ext>
            </a:extLst>
          </p:cNvPr>
          <p:cNvSpPr txBox="1"/>
          <p:nvPr/>
        </p:nvSpPr>
        <p:spPr>
          <a:xfrm>
            <a:off x="6154845" y="1925184"/>
            <a:ext cx="4465320"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solidFill>
                  <a:schemeClr val="accent2"/>
                </a:solidFill>
              </a:rPr>
              <a:t>More insights</a:t>
            </a:r>
          </a:p>
          <a:p>
            <a:pPr marL="342900" indent="-342900">
              <a:buFont typeface="Arial" panose="020B0604020202020204" pitchFamily="34" charset="0"/>
              <a:buChar char="•"/>
            </a:pPr>
            <a:r>
              <a:rPr lang="en-US" altLang="zh-CN" sz="2000" b="1" dirty="0">
                <a:solidFill>
                  <a:schemeClr val="accent2"/>
                </a:solidFill>
              </a:rPr>
              <a:t>Less efforts and time</a:t>
            </a:r>
          </a:p>
          <a:p>
            <a:pPr marL="342900" indent="-342900">
              <a:buFont typeface="Arial" panose="020B0604020202020204" pitchFamily="34" charset="0"/>
              <a:buChar char="•"/>
            </a:pPr>
            <a:r>
              <a:rPr lang="en-US" altLang="zh-CN" sz="2000" b="1" dirty="0">
                <a:solidFill>
                  <a:schemeClr val="accent2"/>
                </a:solidFill>
              </a:rPr>
              <a:t>Don’t need architectural details</a:t>
            </a:r>
          </a:p>
          <a:p>
            <a:endParaRPr lang="en-US" altLang="zh-CN" sz="2000" b="1" dirty="0">
              <a:solidFill>
                <a:schemeClr val="accent2"/>
              </a:solidFill>
            </a:endParaRPr>
          </a:p>
          <a:p>
            <a:endParaRPr lang="zh-CN" altLang="en-US" sz="2000" b="1" dirty="0"/>
          </a:p>
        </p:txBody>
      </p:sp>
      <p:sp>
        <p:nvSpPr>
          <p:cNvPr id="9" name="Rectangle: Rounded Corners 7">
            <a:extLst>
              <a:ext uri="{FF2B5EF4-FFF2-40B4-BE49-F238E27FC236}">
                <a16:creationId xmlns:a16="http://schemas.microsoft.com/office/drawing/2014/main" id="{2CE50F80-C837-4688-A008-739991BEA84C}"/>
              </a:ext>
            </a:extLst>
          </p:cNvPr>
          <p:cNvSpPr/>
          <p:nvPr/>
        </p:nvSpPr>
        <p:spPr>
          <a:xfrm>
            <a:off x="4982481" y="4571511"/>
            <a:ext cx="1407620" cy="47151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SoCs</a:t>
            </a:r>
            <a:endParaRPr lang="zh-CN" altLang="en-US" sz="2400" dirty="0">
              <a:latin typeface="Times New Roman" panose="02020603050405020304" pitchFamily="18" charset="0"/>
              <a:cs typeface="Times New Roman" panose="02020603050405020304" pitchFamily="18" charset="0"/>
            </a:endParaRPr>
          </a:p>
        </p:txBody>
      </p:sp>
      <p:sp>
        <p:nvSpPr>
          <p:cNvPr id="10" name="箭头: 右 9">
            <a:extLst>
              <a:ext uri="{FF2B5EF4-FFF2-40B4-BE49-F238E27FC236}">
                <a16:creationId xmlns:a16="http://schemas.microsoft.com/office/drawing/2014/main" id="{91C9A3E6-B8B3-4877-9C6A-5934BD1A5F16}"/>
              </a:ext>
            </a:extLst>
          </p:cNvPr>
          <p:cNvSpPr/>
          <p:nvPr/>
        </p:nvSpPr>
        <p:spPr>
          <a:xfrm>
            <a:off x="6674582" y="4575129"/>
            <a:ext cx="908841" cy="4412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Rounded Corners 7">
            <a:extLst>
              <a:ext uri="{FF2B5EF4-FFF2-40B4-BE49-F238E27FC236}">
                <a16:creationId xmlns:a16="http://schemas.microsoft.com/office/drawing/2014/main" id="{636B3DBD-08FE-44E6-AA17-D0174D85E279}"/>
              </a:ext>
            </a:extLst>
          </p:cNvPr>
          <p:cNvSpPr/>
          <p:nvPr/>
        </p:nvSpPr>
        <p:spPr>
          <a:xfrm>
            <a:off x="7737872" y="4544832"/>
            <a:ext cx="2479023" cy="47151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Better utilization</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527E7AA-A6A5-41B7-8B3E-50C3520F22BF}"/>
              </a:ext>
            </a:extLst>
          </p:cNvPr>
          <p:cNvSpPr txBox="1"/>
          <p:nvPr/>
        </p:nvSpPr>
        <p:spPr>
          <a:xfrm>
            <a:off x="6102054" y="4150390"/>
            <a:ext cx="2143664" cy="369332"/>
          </a:xfrm>
          <a:prstGeom prst="rect">
            <a:avLst/>
          </a:prstGeom>
          <a:noFill/>
        </p:spPr>
        <p:txBody>
          <a:bodyPr wrap="none" rtlCol="0">
            <a:spAutoFit/>
          </a:bodyPr>
          <a:lstStyle/>
          <a:p>
            <a:r>
              <a:rPr lang="en-US" altLang="zh-CN" dirty="0"/>
              <a:t>Performance Models</a:t>
            </a:r>
            <a:endParaRPr lang="zh-CN" altLang="en-US" baseline="30000" dirty="0"/>
          </a:p>
        </p:txBody>
      </p:sp>
      <p:sp>
        <p:nvSpPr>
          <p:cNvPr id="18" name="箭头: 右 17">
            <a:extLst>
              <a:ext uri="{FF2B5EF4-FFF2-40B4-BE49-F238E27FC236}">
                <a16:creationId xmlns:a16="http://schemas.microsoft.com/office/drawing/2014/main" id="{335A5AB9-A04E-4E85-B0B4-6D7338E81D8C}"/>
              </a:ext>
            </a:extLst>
          </p:cNvPr>
          <p:cNvSpPr/>
          <p:nvPr/>
        </p:nvSpPr>
        <p:spPr>
          <a:xfrm rot="10800000">
            <a:off x="3919191" y="4586659"/>
            <a:ext cx="908841" cy="4412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Rectangle: Rounded Corners 7">
            <a:extLst>
              <a:ext uri="{FF2B5EF4-FFF2-40B4-BE49-F238E27FC236}">
                <a16:creationId xmlns:a16="http://schemas.microsoft.com/office/drawing/2014/main" id="{739CF217-6D8A-489C-953D-96467A042A5A}"/>
              </a:ext>
            </a:extLst>
          </p:cNvPr>
          <p:cNvSpPr/>
          <p:nvPr/>
        </p:nvSpPr>
        <p:spPr>
          <a:xfrm>
            <a:off x="838200" y="4571511"/>
            <a:ext cx="2938750" cy="47151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Next generation SoCs</a:t>
            </a:r>
            <a:endParaRPr lang="zh-CN" altLang="en-US" sz="24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DF0039B-8F73-4DFF-A073-7606D6F9001B}"/>
              </a:ext>
            </a:extLst>
          </p:cNvPr>
          <p:cNvSpPr txBox="1"/>
          <p:nvPr/>
        </p:nvSpPr>
        <p:spPr>
          <a:xfrm>
            <a:off x="3556741" y="4142661"/>
            <a:ext cx="821059" cy="369332"/>
          </a:xfrm>
          <a:prstGeom prst="rect">
            <a:avLst/>
          </a:prstGeom>
          <a:noFill/>
        </p:spPr>
        <p:txBody>
          <a:bodyPr wrap="none" rtlCol="0">
            <a:spAutoFit/>
          </a:bodyPr>
          <a:lstStyle/>
          <a:p>
            <a:r>
              <a:rPr lang="en-US" altLang="zh-CN" dirty="0"/>
              <a:t>Gables</a:t>
            </a:r>
            <a:endParaRPr lang="zh-CN" altLang="en-US" baseline="30000" dirty="0"/>
          </a:p>
        </p:txBody>
      </p:sp>
      <p:sp>
        <p:nvSpPr>
          <p:cNvPr id="22" name="文本框 21">
            <a:extLst>
              <a:ext uri="{FF2B5EF4-FFF2-40B4-BE49-F238E27FC236}">
                <a16:creationId xmlns:a16="http://schemas.microsoft.com/office/drawing/2014/main" id="{8D22F92A-150E-4CA8-9A44-444AFCEA1548}"/>
              </a:ext>
            </a:extLst>
          </p:cNvPr>
          <p:cNvSpPr txBox="1"/>
          <p:nvPr/>
        </p:nvSpPr>
        <p:spPr>
          <a:xfrm>
            <a:off x="4297534" y="4142661"/>
            <a:ext cx="1060996" cy="369332"/>
          </a:xfrm>
          <a:prstGeom prst="rect">
            <a:avLst/>
          </a:prstGeom>
          <a:noFill/>
        </p:spPr>
        <p:txBody>
          <a:bodyPr wrap="none" rtlCol="0">
            <a:spAutoFit/>
          </a:bodyPr>
          <a:lstStyle/>
          <a:p>
            <a:r>
              <a:rPr lang="en-US" altLang="zh-CN" dirty="0"/>
              <a:t>Our work</a:t>
            </a:r>
            <a:endParaRPr lang="zh-CN" altLang="en-US" baseline="30000" dirty="0"/>
          </a:p>
        </p:txBody>
      </p:sp>
      <p:sp>
        <p:nvSpPr>
          <p:cNvPr id="24" name="文本框 23">
            <a:extLst>
              <a:ext uri="{FF2B5EF4-FFF2-40B4-BE49-F238E27FC236}">
                <a16:creationId xmlns:a16="http://schemas.microsoft.com/office/drawing/2014/main" id="{F7968FE5-2DCF-477A-BA6F-32D8C36654E1}"/>
              </a:ext>
            </a:extLst>
          </p:cNvPr>
          <p:cNvSpPr txBox="1"/>
          <p:nvPr/>
        </p:nvSpPr>
        <p:spPr>
          <a:xfrm>
            <a:off x="6390101" y="5094811"/>
            <a:ext cx="1243161" cy="369332"/>
          </a:xfrm>
          <a:prstGeom prst="rect">
            <a:avLst/>
          </a:prstGeom>
          <a:noFill/>
        </p:spPr>
        <p:txBody>
          <a:bodyPr wrap="none" rtlCol="0">
            <a:spAutoFit/>
          </a:bodyPr>
          <a:lstStyle/>
          <a:p>
            <a:r>
              <a:rPr lang="en-US" altLang="zh-CN" dirty="0"/>
              <a:t>Post-silicon</a:t>
            </a:r>
            <a:endParaRPr lang="zh-CN" altLang="en-US" baseline="30000" dirty="0"/>
          </a:p>
        </p:txBody>
      </p:sp>
      <p:sp>
        <p:nvSpPr>
          <p:cNvPr id="25" name="文本框 24">
            <a:extLst>
              <a:ext uri="{FF2B5EF4-FFF2-40B4-BE49-F238E27FC236}">
                <a16:creationId xmlns:a16="http://schemas.microsoft.com/office/drawing/2014/main" id="{B04332AC-6DB5-4CB8-9CEC-F9485AFEA325}"/>
              </a:ext>
            </a:extLst>
          </p:cNvPr>
          <p:cNvSpPr txBox="1"/>
          <p:nvPr/>
        </p:nvSpPr>
        <p:spPr>
          <a:xfrm>
            <a:off x="3776950" y="5162059"/>
            <a:ext cx="1154355" cy="369332"/>
          </a:xfrm>
          <a:prstGeom prst="rect">
            <a:avLst/>
          </a:prstGeom>
          <a:noFill/>
        </p:spPr>
        <p:txBody>
          <a:bodyPr wrap="none" rtlCol="0">
            <a:spAutoFit/>
          </a:bodyPr>
          <a:lstStyle/>
          <a:p>
            <a:r>
              <a:rPr lang="en-US" altLang="zh-CN" dirty="0"/>
              <a:t>Pre-silicon</a:t>
            </a:r>
            <a:endParaRPr lang="zh-CN" altLang="en-US" baseline="30000" dirty="0"/>
          </a:p>
        </p:txBody>
      </p:sp>
    </p:spTree>
    <p:extLst>
      <p:ext uri="{BB962C8B-B14F-4D97-AF65-F5344CB8AC3E}">
        <p14:creationId xmlns:p14="http://schemas.microsoft.com/office/powerpoint/2010/main" val="32278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right)">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9" grpId="0" animBg="1"/>
      <p:bldP spid="10" grpId="0" animBg="1"/>
      <p:bldP spid="15" grpId="0" animBg="1"/>
      <p:bldP spid="17" grpId="0"/>
      <p:bldP spid="18" grpId="0" animBg="1"/>
      <p:bldP spid="19" grpId="0" animBg="1"/>
      <p:bldP spid="20" grpId="0"/>
      <p:bldP spid="22" grpId="0"/>
      <p:bldP spid="24" grpId="0"/>
      <p:bldP spid="2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State-of-the-art Contention Model: Gables </a:t>
            </a:r>
            <a:r>
              <a:rPr lang="en-US" altLang="zh-CN" sz="3600" baseline="30000" dirty="0">
                <a:solidFill>
                  <a:srgbClr val="646B5F"/>
                </a:solidFill>
                <a:latin typeface="Rockwell" panose="02060603020205020403" pitchFamily="18" charset="0"/>
                <a:cs typeface="Times New Roman" panose="02020603050405020304" pitchFamily="18" charset="0"/>
              </a:rPr>
              <a:t>[1]</a:t>
            </a:r>
            <a:endParaRPr lang="en-US" sz="3600" baseline="30000" dirty="0">
              <a:solidFill>
                <a:srgbClr val="646B5F"/>
              </a:solidFill>
              <a:latin typeface="Rockwell" panose="02060603020205020403"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A32EB6A-E832-495A-8A51-2D64E653CAFA}"/>
              </a:ext>
            </a:extLst>
          </p:cNvPr>
          <p:cNvSpPr txBox="1"/>
          <p:nvPr/>
        </p:nvSpPr>
        <p:spPr>
          <a:xfrm>
            <a:off x="531728" y="6308208"/>
            <a:ext cx="5784148" cy="307777"/>
          </a:xfrm>
          <a:prstGeom prst="rect">
            <a:avLst/>
          </a:prstGeom>
          <a:noFill/>
        </p:spPr>
        <p:txBody>
          <a:bodyPr wrap="none" rtlCol="0">
            <a:spAutoFit/>
          </a:bodyPr>
          <a:lstStyle/>
          <a:p>
            <a:r>
              <a:rPr lang="en-US" altLang="zh-CN" sz="1400" dirty="0"/>
              <a:t>[1] Mark D. Hill, et al., Gables: A Roofline Model for Mobile SoCs, HPCA 2019 </a:t>
            </a:r>
            <a:endParaRPr lang="zh-CN" altLang="en-US" sz="1400" dirty="0"/>
          </a:p>
        </p:txBody>
      </p:sp>
      <p:sp>
        <p:nvSpPr>
          <p:cNvPr id="7" name="文本框 6">
            <a:extLst>
              <a:ext uri="{FF2B5EF4-FFF2-40B4-BE49-F238E27FC236}">
                <a16:creationId xmlns:a16="http://schemas.microsoft.com/office/drawing/2014/main" id="{DB3D37D9-7FEB-4E89-8E57-247822295FF0}"/>
              </a:ext>
            </a:extLst>
          </p:cNvPr>
          <p:cNvSpPr txBox="1"/>
          <p:nvPr/>
        </p:nvSpPr>
        <p:spPr>
          <a:xfrm>
            <a:off x="1036926" y="2430389"/>
            <a:ext cx="1661552" cy="369332"/>
          </a:xfrm>
          <a:prstGeom prst="rect">
            <a:avLst/>
          </a:prstGeom>
          <a:noFill/>
        </p:spPr>
        <p:txBody>
          <a:bodyPr wrap="square" rtlCol="0">
            <a:spAutoFit/>
          </a:bodyPr>
          <a:lstStyle/>
          <a:p>
            <a:r>
              <a:rPr lang="en-US" altLang="zh-CN" b="1" dirty="0">
                <a:solidFill>
                  <a:schemeClr val="accent6">
                    <a:lumMod val="75000"/>
                  </a:schemeClr>
                </a:solidFill>
              </a:rPr>
              <a:t>Roofline Model</a:t>
            </a:r>
            <a:endParaRPr lang="zh-CN" altLang="en-US" b="1" dirty="0">
              <a:solidFill>
                <a:schemeClr val="accent6">
                  <a:lumMod val="75000"/>
                </a:schemeClr>
              </a:solidFill>
            </a:endParaRPr>
          </a:p>
        </p:txBody>
      </p:sp>
      <p:pic>
        <p:nvPicPr>
          <p:cNvPr id="8" name="图片 7" descr="图片包含 形状&#10;&#10;描述已自动生成">
            <a:extLst>
              <a:ext uri="{FF2B5EF4-FFF2-40B4-BE49-F238E27FC236}">
                <a16:creationId xmlns:a16="http://schemas.microsoft.com/office/drawing/2014/main" id="{E0607849-72C2-4205-B10F-B28A0DE4A769}"/>
              </a:ext>
            </a:extLst>
          </p:cNvPr>
          <p:cNvPicPr>
            <a:picLocks noChangeAspect="1"/>
          </p:cNvPicPr>
          <p:nvPr/>
        </p:nvPicPr>
        <p:blipFill>
          <a:blip r:embed="rId3"/>
          <a:stretch>
            <a:fillRect/>
          </a:stretch>
        </p:blipFill>
        <p:spPr>
          <a:xfrm>
            <a:off x="194161" y="968035"/>
            <a:ext cx="2933017" cy="1409223"/>
          </a:xfrm>
          <a:prstGeom prst="rect">
            <a:avLst/>
          </a:prstGeom>
        </p:spPr>
      </p:pic>
      <p:sp>
        <p:nvSpPr>
          <p:cNvPr id="3" name="箭头: 右 2">
            <a:extLst>
              <a:ext uri="{FF2B5EF4-FFF2-40B4-BE49-F238E27FC236}">
                <a16:creationId xmlns:a16="http://schemas.microsoft.com/office/drawing/2014/main" id="{23F8CB92-0216-40FB-9D7A-E6EAB7C34908}"/>
              </a:ext>
            </a:extLst>
          </p:cNvPr>
          <p:cNvSpPr/>
          <p:nvPr/>
        </p:nvSpPr>
        <p:spPr>
          <a:xfrm rot="5400000">
            <a:off x="7137879" y="3044847"/>
            <a:ext cx="498792" cy="4412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54D1E76A-930A-4A7B-B8E9-5039DBC70DB8}"/>
              </a:ext>
            </a:extLst>
          </p:cNvPr>
          <p:cNvCxnSpPr/>
          <p:nvPr/>
        </p:nvCxnSpPr>
        <p:spPr>
          <a:xfrm flipV="1">
            <a:off x="4820904" y="2348509"/>
            <a:ext cx="447608" cy="505158"/>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4611DF02-EAD3-4D34-A355-53049609B8CA}"/>
              </a:ext>
            </a:extLst>
          </p:cNvPr>
          <p:cNvCxnSpPr>
            <a:cxnSpLocks/>
          </p:cNvCxnSpPr>
          <p:nvPr/>
        </p:nvCxnSpPr>
        <p:spPr>
          <a:xfrm>
            <a:off x="5268512" y="2348509"/>
            <a:ext cx="876966"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736A96F-E2A2-48F4-8ECB-7A6C7E69DF11}"/>
              </a:ext>
            </a:extLst>
          </p:cNvPr>
          <p:cNvCxnSpPr>
            <a:cxnSpLocks/>
          </p:cNvCxnSpPr>
          <p:nvPr/>
        </p:nvCxnSpPr>
        <p:spPr>
          <a:xfrm flipV="1">
            <a:off x="6593086" y="1991322"/>
            <a:ext cx="737922" cy="862345"/>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2F976001-24CE-4B41-A973-C60FD9A71971}"/>
              </a:ext>
            </a:extLst>
          </p:cNvPr>
          <p:cNvCxnSpPr>
            <a:cxnSpLocks/>
          </p:cNvCxnSpPr>
          <p:nvPr/>
        </p:nvCxnSpPr>
        <p:spPr>
          <a:xfrm>
            <a:off x="7331008" y="1998350"/>
            <a:ext cx="586652"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5EDEDC4B-1023-477F-BEEE-912782C5AE04}"/>
              </a:ext>
            </a:extLst>
          </p:cNvPr>
          <p:cNvCxnSpPr>
            <a:cxnSpLocks/>
          </p:cNvCxnSpPr>
          <p:nvPr/>
        </p:nvCxnSpPr>
        <p:spPr>
          <a:xfrm flipV="1">
            <a:off x="8526661" y="2584369"/>
            <a:ext cx="252279" cy="276327"/>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6A9487E2-D573-4ACD-AA50-EFAF5C6C0A6D}"/>
              </a:ext>
            </a:extLst>
          </p:cNvPr>
          <p:cNvCxnSpPr>
            <a:cxnSpLocks/>
          </p:cNvCxnSpPr>
          <p:nvPr/>
        </p:nvCxnSpPr>
        <p:spPr>
          <a:xfrm>
            <a:off x="8778940" y="2584369"/>
            <a:ext cx="1072295"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4" name="Rectangle: Rounded Corners 7">
            <a:extLst>
              <a:ext uri="{FF2B5EF4-FFF2-40B4-BE49-F238E27FC236}">
                <a16:creationId xmlns:a16="http://schemas.microsoft.com/office/drawing/2014/main" id="{80CA5247-E625-45D1-9EF9-396019D52EEC}"/>
              </a:ext>
            </a:extLst>
          </p:cNvPr>
          <p:cNvSpPr/>
          <p:nvPr/>
        </p:nvSpPr>
        <p:spPr>
          <a:xfrm>
            <a:off x="5044708" y="1459122"/>
            <a:ext cx="1215247"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PU 1</a:t>
            </a:r>
            <a:endParaRPr lang="zh-CN" altLang="en-US" sz="2000" dirty="0">
              <a:latin typeface="Times New Roman" panose="02020603050405020304" pitchFamily="18" charset="0"/>
              <a:cs typeface="Times New Roman" panose="02020603050405020304" pitchFamily="18" charset="0"/>
            </a:endParaRPr>
          </a:p>
        </p:txBody>
      </p:sp>
      <p:sp>
        <p:nvSpPr>
          <p:cNvPr id="25" name="Rectangle: Rounded Corners 7">
            <a:extLst>
              <a:ext uri="{FF2B5EF4-FFF2-40B4-BE49-F238E27FC236}">
                <a16:creationId xmlns:a16="http://schemas.microsoft.com/office/drawing/2014/main" id="{E2DAE616-32E2-40BD-B813-242161B10B0F}"/>
              </a:ext>
            </a:extLst>
          </p:cNvPr>
          <p:cNvSpPr/>
          <p:nvPr/>
        </p:nvSpPr>
        <p:spPr>
          <a:xfrm>
            <a:off x="6923468" y="1441140"/>
            <a:ext cx="1215247"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PU 2</a:t>
            </a:r>
            <a:endParaRPr lang="zh-CN" altLang="en-US" sz="2000" dirty="0">
              <a:latin typeface="Times New Roman" panose="02020603050405020304" pitchFamily="18" charset="0"/>
              <a:cs typeface="Times New Roman" panose="02020603050405020304" pitchFamily="18" charset="0"/>
            </a:endParaRPr>
          </a:p>
        </p:txBody>
      </p:sp>
      <p:sp>
        <p:nvSpPr>
          <p:cNvPr id="26" name="Rectangle: Rounded Corners 7">
            <a:extLst>
              <a:ext uri="{FF2B5EF4-FFF2-40B4-BE49-F238E27FC236}">
                <a16:creationId xmlns:a16="http://schemas.microsoft.com/office/drawing/2014/main" id="{5FF01C20-BFCA-4945-B5C3-CED7FF24CD46}"/>
              </a:ext>
            </a:extLst>
          </p:cNvPr>
          <p:cNvSpPr/>
          <p:nvPr/>
        </p:nvSpPr>
        <p:spPr>
          <a:xfrm>
            <a:off x="8802228" y="1448168"/>
            <a:ext cx="1215247"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PU 3</a:t>
            </a:r>
            <a:endParaRPr lang="zh-CN" altLang="en-US" sz="2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460234A3-E569-485D-882B-B14501DC86F4}"/>
              </a:ext>
            </a:extLst>
          </p:cNvPr>
          <p:cNvSpPr txBox="1"/>
          <p:nvPr/>
        </p:nvSpPr>
        <p:spPr>
          <a:xfrm>
            <a:off x="-12013" y="3190650"/>
            <a:ext cx="3929014" cy="369332"/>
          </a:xfrm>
          <a:prstGeom prst="rect">
            <a:avLst/>
          </a:prstGeom>
          <a:noFill/>
        </p:spPr>
        <p:txBody>
          <a:bodyPr wrap="square" rtlCol="0">
            <a:spAutoFit/>
          </a:bodyPr>
          <a:lstStyle/>
          <a:p>
            <a:r>
              <a:rPr lang="en-US" altLang="zh-CN" b="1" dirty="0">
                <a:solidFill>
                  <a:schemeClr val="accent6">
                    <a:lumMod val="75000"/>
                  </a:schemeClr>
                </a:solidFill>
              </a:rPr>
              <a:t>Memory Bandwidth Contention Model</a:t>
            </a:r>
            <a:endParaRPr lang="zh-CN" altLang="en-US" b="1" baseline="30000" dirty="0">
              <a:solidFill>
                <a:schemeClr val="accent6">
                  <a:lumMod val="75000"/>
                </a:schemeClr>
              </a:solidFill>
            </a:endParaRPr>
          </a:p>
        </p:txBody>
      </p:sp>
      <p:sp>
        <p:nvSpPr>
          <p:cNvPr id="28" name="十字形 27">
            <a:extLst>
              <a:ext uri="{FF2B5EF4-FFF2-40B4-BE49-F238E27FC236}">
                <a16:creationId xmlns:a16="http://schemas.microsoft.com/office/drawing/2014/main" id="{0D25791B-4F04-48A5-A248-69DC211A387F}"/>
              </a:ext>
            </a:extLst>
          </p:cNvPr>
          <p:cNvSpPr/>
          <p:nvPr/>
        </p:nvSpPr>
        <p:spPr>
          <a:xfrm>
            <a:off x="1742007" y="2776287"/>
            <a:ext cx="385429" cy="337066"/>
          </a:xfrm>
          <a:prstGeom prst="plus">
            <a:avLst>
              <a:gd name="adj" fmla="val 3771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839B41B-FA77-4C01-9D85-0F2CC8786205}"/>
              </a:ext>
            </a:extLst>
          </p:cNvPr>
          <p:cNvSpPr txBox="1"/>
          <p:nvPr/>
        </p:nvSpPr>
        <p:spPr>
          <a:xfrm>
            <a:off x="4340359" y="4222705"/>
            <a:ext cx="3143550" cy="369332"/>
          </a:xfrm>
          <a:prstGeom prst="rect">
            <a:avLst/>
          </a:prstGeom>
          <a:noFill/>
        </p:spPr>
        <p:txBody>
          <a:bodyPr wrap="square" rtlCol="0">
            <a:spAutoFit/>
          </a:bodyPr>
          <a:lstStyle/>
          <a:p>
            <a:r>
              <a:rPr lang="en-US" altLang="zh-CN" b="1" dirty="0">
                <a:solidFill>
                  <a:schemeClr val="accent6">
                    <a:lumMod val="75000"/>
                  </a:schemeClr>
                </a:solidFill>
              </a:rPr>
              <a:t>Total BW demand &lt; Peak BW</a:t>
            </a:r>
            <a:endParaRPr lang="zh-CN" altLang="en-US" b="1" baseline="30000" dirty="0">
              <a:solidFill>
                <a:schemeClr val="accent6">
                  <a:lumMod val="75000"/>
                </a:schemeClr>
              </a:solidFill>
            </a:endParaRPr>
          </a:p>
        </p:txBody>
      </p:sp>
      <p:sp>
        <p:nvSpPr>
          <p:cNvPr id="30" name="文本框 29">
            <a:extLst>
              <a:ext uri="{FF2B5EF4-FFF2-40B4-BE49-F238E27FC236}">
                <a16:creationId xmlns:a16="http://schemas.microsoft.com/office/drawing/2014/main" id="{24628847-9E24-428A-8160-CD3B71BBB161}"/>
              </a:ext>
            </a:extLst>
          </p:cNvPr>
          <p:cNvSpPr txBox="1"/>
          <p:nvPr/>
        </p:nvSpPr>
        <p:spPr>
          <a:xfrm>
            <a:off x="7331008" y="4225166"/>
            <a:ext cx="3143550" cy="369332"/>
          </a:xfrm>
          <a:prstGeom prst="rect">
            <a:avLst/>
          </a:prstGeom>
          <a:noFill/>
        </p:spPr>
        <p:txBody>
          <a:bodyPr wrap="square" rtlCol="0">
            <a:spAutoFit/>
          </a:bodyPr>
          <a:lstStyle/>
          <a:p>
            <a:r>
              <a:rPr lang="en-US" altLang="zh-CN" b="1" dirty="0">
                <a:solidFill>
                  <a:schemeClr val="accent6">
                    <a:lumMod val="75000"/>
                  </a:schemeClr>
                </a:solidFill>
              </a:rPr>
              <a:t>Total BW demand &gt; Peak BW</a:t>
            </a:r>
            <a:endParaRPr lang="zh-CN" altLang="en-US" b="1" baseline="30000" dirty="0">
              <a:solidFill>
                <a:schemeClr val="accent6">
                  <a:lumMod val="75000"/>
                </a:schemeClr>
              </a:solidFill>
            </a:endParaRPr>
          </a:p>
        </p:txBody>
      </p:sp>
      <p:cxnSp>
        <p:nvCxnSpPr>
          <p:cNvPr id="31" name="直接连接符 30">
            <a:extLst>
              <a:ext uri="{FF2B5EF4-FFF2-40B4-BE49-F238E27FC236}">
                <a16:creationId xmlns:a16="http://schemas.microsoft.com/office/drawing/2014/main" id="{CFD155AE-1A5D-4834-887D-30E4F8CF5EE3}"/>
              </a:ext>
            </a:extLst>
          </p:cNvPr>
          <p:cNvCxnSpPr>
            <a:cxnSpLocks/>
          </p:cNvCxnSpPr>
          <p:nvPr/>
        </p:nvCxnSpPr>
        <p:spPr>
          <a:xfrm flipV="1">
            <a:off x="7304567" y="4089590"/>
            <a:ext cx="0" cy="1446424"/>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664805F-A5C5-4B64-A0F6-121E655E630A}"/>
                  </a:ext>
                </a:extLst>
              </p:cNvPr>
              <p:cNvSpPr txBox="1"/>
              <p:nvPr/>
            </p:nvSpPr>
            <p:spPr>
              <a:xfrm>
                <a:off x="3806169" y="4938520"/>
                <a:ext cx="3542700" cy="2714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𝑃𝑈</m:t>
                      </m:r>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e>
                            <m:sub>
                              <m:r>
                                <a:rPr lang="en-US" altLang="zh-CN" sz="1600" b="0" i="1" smtClean="0">
                                  <a:latin typeface="Cambria Math" panose="02040503050406030204" pitchFamily="18" charset="0"/>
                                </a:rPr>
                                <m:t>𝑜𝑏𝑡𝑎𝑖𝑛𝑒𝑑</m:t>
                              </m:r>
                            </m:sub>
                          </m:sSub>
                        </m:e>
                        <m:sub>
                          <m:r>
                            <a:rPr lang="en-US" altLang="zh-CN" sz="1600" b="0" i="1" smtClean="0">
                              <a:latin typeface="Cambria Math" panose="02040503050406030204" pitchFamily="18" charset="0"/>
                            </a:rPr>
                            <m:t>𝐵𝑊</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𝑃𝑈</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r>
                        <a:rPr lang="en-US" altLang="zh-CN" sz="1600" b="0" i="1" smtClean="0">
                          <a:latin typeface="Cambria Math" panose="02040503050406030204" pitchFamily="18" charset="0"/>
                        </a:rPr>
                        <m:t>_</m:t>
                      </m:r>
                      <m:r>
                        <a:rPr lang="en-US" altLang="zh-CN" sz="1600" b="0" i="1" smtClean="0">
                          <a:latin typeface="Cambria Math" panose="02040503050406030204" pitchFamily="18" charset="0"/>
                        </a:rPr>
                        <m:t>𝐵𝑊</m:t>
                      </m:r>
                      <m:r>
                        <a:rPr lang="en-US" altLang="zh-CN" sz="1600" b="0" i="1" smtClean="0">
                          <a:latin typeface="Cambria Math" panose="02040503050406030204" pitchFamily="18" charset="0"/>
                        </a:rPr>
                        <m:t>_</m:t>
                      </m:r>
                      <m:r>
                        <a:rPr lang="en-US" altLang="zh-CN" sz="1600" b="0" i="1" smtClean="0">
                          <a:latin typeface="Cambria Math" panose="02040503050406030204" pitchFamily="18" charset="0"/>
                        </a:rPr>
                        <m:t>𝑑𝑒𝑚𝑎𝑛𝑑</m:t>
                      </m:r>
                    </m:oMath>
                  </m:oMathPara>
                </a14:m>
                <a:endParaRPr lang="zh-CN" altLang="en-US" sz="1600" dirty="0"/>
              </a:p>
            </p:txBody>
          </p:sp>
        </mc:Choice>
        <mc:Fallback xmlns="">
          <p:sp>
            <p:nvSpPr>
              <p:cNvPr id="39" name="文本框 38">
                <a:extLst>
                  <a:ext uri="{FF2B5EF4-FFF2-40B4-BE49-F238E27FC236}">
                    <a16:creationId xmlns:a16="http://schemas.microsoft.com/office/drawing/2014/main" id="{D664805F-A5C5-4B64-A0F6-121E655E630A}"/>
                  </a:ext>
                </a:extLst>
              </p:cNvPr>
              <p:cNvSpPr txBox="1">
                <a:spLocks noRot="1" noChangeAspect="1" noMove="1" noResize="1" noEditPoints="1" noAdjustHandles="1" noChangeArrowheads="1" noChangeShapeType="1" noTextEdit="1"/>
              </p:cNvSpPr>
              <p:nvPr/>
            </p:nvSpPr>
            <p:spPr>
              <a:xfrm>
                <a:off x="3806169" y="4938520"/>
                <a:ext cx="3542700" cy="271421"/>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8BAEB7B-6B64-4080-AB7E-3C50217DB4FD}"/>
                  </a:ext>
                </a:extLst>
              </p:cNvPr>
              <p:cNvSpPr txBox="1"/>
              <p:nvPr/>
            </p:nvSpPr>
            <p:spPr>
              <a:xfrm>
                <a:off x="7004392" y="4809525"/>
                <a:ext cx="5518009" cy="467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𝑃𝑈</m:t>
                      </m:r>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e>
                            <m:sub>
                              <m:r>
                                <a:rPr lang="en-US" altLang="zh-CN" sz="1600" b="0" i="1" smtClean="0">
                                  <a:latin typeface="Cambria Math" panose="02040503050406030204" pitchFamily="18" charset="0"/>
                                </a:rPr>
                                <m:t>𝑜𝑏𝑡𝑎𝑖𝑛𝑒𝑑</m:t>
                              </m:r>
                            </m:sub>
                          </m:sSub>
                        </m:e>
                        <m:sub>
                          <m:r>
                            <a:rPr lang="en-US" altLang="zh-CN" sz="1600" b="0" i="1" smtClean="0">
                              <a:latin typeface="Cambria Math" panose="02040503050406030204" pitchFamily="18" charset="0"/>
                            </a:rPr>
                            <m:t>𝐵𝑊</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𝑃𝑈</m:t>
                      </m:r>
                      <m:sSub>
                        <m:sSubPr>
                          <m:ctrlPr>
                            <a:rPr lang="en-US" altLang="zh-CN" sz="1600" b="0" i="1" smtClean="0">
                              <a:latin typeface="Cambria Math" panose="02040503050406030204" pitchFamily="18" charset="0"/>
                            </a:rPr>
                          </m:ctrlPr>
                        </m:sSubPr>
                        <m:e>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e>
                        <m:sub>
                          <m:r>
                            <a:rPr lang="en-US" altLang="zh-CN" sz="1600" b="0" i="1" smtClean="0">
                              <a:latin typeface="Cambria Math" panose="02040503050406030204" pitchFamily="18" charset="0"/>
                            </a:rPr>
                            <m:t>𝐵</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𝑑𝑒𝑚𝑎𝑛𝑑</m:t>
                              </m:r>
                            </m:sub>
                          </m:sSub>
                        </m:sub>
                      </m:sSub>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𝑃𝑒𝑎𝑘</m:t>
                          </m:r>
                          <m:r>
                            <a:rPr lang="en-US" altLang="zh-CN" sz="1600" b="0" i="1" smtClean="0">
                              <a:latin typeface="Cambria Math" panose="02040503050406030204" pitchFamily="18" charset="0"/>
                            </a:rPr>
                            <m:t>_</m:t>
                          </m:r>
                          <m:r>
                            <a:rPr lang="en-US" altLang="zh-CN" sz="1600" b="0" i="1" smtClean="0">
                              <a:latin typeface="Cambria Math" panose="02040503050406030204" pitchFamily="18" charset="0"/>
                            </a:rPr>
                            <m:t>𝐵𝑊</m:t>
                          </m:r>
                        </m:num>
                        <m:den>
                          <m:r>
                            <a:rPr lang="en-US" altLang="zh-CN" sz="1600" b="0" i="1" smtClean="0">
                              <a:latin typeface="Cambria Math" panose="02040503050406030204" pitchFamily="18" charset="0"/>
                            </a:rPr>
                            <m:t>𝑇𝑜𝑡𝑎𝑙</m:t>
                          </m:r>
                          <m:r>
                            <a:rPr lang="en-US" altLang="zh-CN" sz="1600" b="0" i="1" smtClean="0">
                              <a:latin typeface="Cambria Math" panose="02040503050406030204" pitchFamily="18" charset="0"/>
                            </a:rPr>
                            <m:t>_</m:t>
                          </m:r>
                          <m:r>
                            <a:rPr lang="en-US" altLang="zh-CN" sz="1600" b="0" i="1" smtClean="0">
                              <a:latin typeface="Cambria Math" panose="02040503050406030204" pitchFamily="18" charset="0"/>
                            </a:rPr>
                            <m:t>𝐵𝑊</m:t>
                          </m:r>
                          <m:r>
                            <a:rPr lang="en-US" altLang="zh-CN" sz="1600" b="0" i="1" smtClean="0">
                              <a:latin typeface="Cambria Math" panose="02040503050406030204" pitchFamily="18" charset="0"/>
                            </a:rPr>
                            <m:t>_</m:t>
                          </m:r>
                          <m:r>
                            <a:rPr lang="en-US" altLang="zh-CN" sz="1600" b="0" i="1" smtClean="0">
                              <a:latin typeface="Cambria Math" panose="02040503050406030204" pitchFamily="18" charset="0"/>
                            </a:rPr>
                            <m:t>𝑑𝑒𝑚𝑎𝑛𝑑</m:t>
                          </m:r>
                        </m:den>
                      </m:f>
                    </m:oMath>
                  </m:oMathPara>
                </a14:m>
                <a:endParaRPr lang="zh-CN" altLang="en-US" sz="1600" dirty="0"/>
              </a:p>
            </p:txBody>
          </p:sp>
        </mc:Choice>
        <mc:Fallback xmlns="">
          <p:sp>
            <p:nvSpPr>
              <p:cNvPr id="40" name="文本框 39">
                <a:extLst>
                  <a:ext uri="{FF2B5EF4-FFF2-40B4-BE49-F238E27FC236}">
                    <a16:creationId xmlns:a16="http://schemas.microsoft.com/office/drawing/2014/main" id="{B8BAEB7B-6B64-4080-AB7E-3C50217DB4FD}"/>
                  </a:ext>
                </a:extLst>
              </p:cNvPr>
              <p:cNvSpPr txBox="1">
                <a:spLocks noRot="1" noChangeAspect="1" noMove="1" noResize="1" noEditPoints="1" noAdjustHandles="1" noChangeArrowheads="1" noChangeShapeType="1" noTextEdit="1"/>
              </p:cNvSpPr>
              <p:nvPr/>
            </p:nvSpPr>
            <p:spPr>
              <a:xfrm>
                <a:off x="7004392" y="4809525"/>
                <a:ext cx="5518009" cy="467564"/>
              </a:xfrm>
              <a:prstGeom prst="rect">
                <a:avLst/>
              </a:prstGeom>
              <a:blipFill>
                <a:blip r:embed="rId5"/>
                <a:stretch>
                  <a:fillRect b="-10526"/>
                </a:stretch>
              </a:blipFill>
            </p:spPr>
            <p:txBody>
              <a:bodyPr/>
              <a:lstStyle/>
              <a:p>
                <a:r>
                  <a:rPr lang="en-US">
                    <a:noFill/>
                  </a:rPr>
                  <a:t> </a:t>
                </a:r>
              </a:p>
            </p:txBody>
          </p:sp>
        </mc:Fallback>
      </mc:AlternateContent>
      <p:sp>
        <p:nvSpPr>
          <p:cNvPr id="4" name="灯片编号占位符 3">
            <a:extLst>
              <a:ext uri="{FF2B5EF4-FFF2-40B4-BE49-F238E27FC236}">
                <a16:creationId xmlns:a16="http://schemas.microsoft.com/office/drawing/2014/main" id="{D32B6C14-2154-4E51-895A-5B434FD6CB76}"/>
              </a:ext>
            </a:extLst>
          </p:cNvPr>
          <p:cNvSpPr>
            <a:spLocks noGrp="1"/>
          </p:cNvSpPr>
          <p:nvPr>
            <p:ph type="sldNum" sz="quarter" idx="12"/>
          </p:nvPr>
        </p:nvSpPr>
        <p:spPr/>
        <p:txBody>
          <a:bodyPr/>
          <a:lstStyle/>
          <a:p>
            <a:fld id="{C0ED2AAB-815A-AE45-B56A-7ECDEA478B7F}" type="slidenum">
              <a:rPr lang="en-US" smtClean="0"/>
              <a:t>96</a:t>
            </a:fld>
            <a:endParaRPr 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804CD0EA-9C49-4F4B-9CBA-D78916AE99A7}"/>
                  </a:ext>
                </a:extLst>
              </p:cNvPr>
              <p:cNvSpPr txBox="1"/>
              <p:nvPr/>
            </p:nvSpPr>
            <p:spPr>
              <a:xfrm>
                <a:off x="7680841" y="2991957"/>
                <a:ext cx="1691640" cy="3954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𝑃𝑈</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sub>
                          <m:r>
                            <a:rPr lang="en-US" altLang="zh-CN" b="0" i="1" smtClean="0">
                              <a:latin typeface="Cambria Math" panose="02040503050406030204" pitchFamily="18" charset="0"/>
                            </a:rPr>
                            <m:t>𝐵</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𝑑𝑒𝑚𝑎𝑛𝑑</m:t>
                              </m:r>
                            </m:sub>
                          </m:sSub>
                        </m:sub>
                      </m:sSub>
                    </m:oMath>
                  </m:oMathPara>
                </a14:m>
                <a:endParaRPr lang="zh-CN" altLang="en-US" dirty="0"/>
              </a:p>
            </p:txBody>
          </p:sp>
        </mc:Choice>
        <mc:Fallback xmlns="">
          <p:sp>
            <p:nvSpPr>
              <p:cNvPr id="34" name="文本框 33">
                <a:extLst>
                  <a:ext uri="{FF2B5EF4-FFF2-40B4-BE49-F238E27FC236}">
                    <a16:creationId xmlns:a16="http://schemas.microsoft.com/office/drawing/2014/main" id="{804CD0EA-9C49-4F4B-9CBA-D78916AE99A7}"/>
                  </a:ext>
                </a:extLst>
              </p:cNvPr>
              <p:cNvSpPr txBox="1">
                <a:spLocks noRot="1" noChangeAspect="1" noMove="1" noResize="1" noEditPoints="1" noAdjustHandles="1" noChangeArrowheads="1" noChangeShapeType="1" noTextEdit="1"/>
              </p:cNvSpPr>
              <p:nvPr/>
            </p:nvSpPr>
            <p:spPr>
              <a:xfrm>
                <a:off x="7680841" y="2991957"/>
                <a:ext cx="1691640" cy="39542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0573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up)">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22" presetClass="entr" presetSubtype="8"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par>
                                <p:cTn id="36" presetID="22" presetClass="entr" presetSubtype="8"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par>
                                <p:cTn id="39" presetID="22" presetClass="entr" presetSubtype="8"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up)">
                                      <p:cBhvr>
                                        <p:cTn id="46" dur="500"/>
                                        <p:tgtEl>
                                          <p:spTgt spid="3"/>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up)">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up)">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up)">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up)">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5" grpId="0" animBg="1"/>
      <p:bldP spid="26" grpId="0" animBg="1"/>
      <p:bldP spid="27" grpId="0"/>
      <p:bldP spid="28" grpId="0" animBg="1"/>
      <p:bldP spid="29" grpId="0"/>
      <p:bldP spid="30" grpId="0"/>
      <p:bldP spid="39" grpId="0"/>
      <p:bldP spid="40" grpId="0"/>
      <p:bldP spid="3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Something Gables Missing</a:t>
            </a:r>
            <a:endParaRPr lang="en-US" sz="3600" dirty="0">
              <a:solidFill>
                <a:srgbClr val="646B5F"/>
              </a:solidFill>
              <a:latin typeface="Rockwell" panose="02060603020205020403"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3FA5A7E2-44ED-4E42-A5BE-47563362D400}"/>
              </a:ext>
            </a:extLst>
          </p:cNvPr>
          <p:cNvSpPr txBox="1"/>
          <p:nvPr/>
        </p:nvSpPr>
        <p:spPr>
          <a:xfrm>
            <a:off x="222250" y="2546499"/>
            <a:ext cx="3130550" cy="400110"/>
          </a:xfrm>
          <a:prstGeom prst="rect">
            <a:avLst/>
          </a:prstGeom>
          <a:noFill/>
        </p:spPr>
        <p:txBody>
          <a:bodyPr wrap="square" rtlCol="0">
            <a:spAutoFit/>
          </a:bodyPr>
          <a:lstStyle/>
          <a:p>
            <a:r>
              <a:rPr lang="en-US" altLang="zh-CN" sz="2000" b="1" dirty="0">
                <a:solidFill>
                  <a:schemeClr val="accent6">
                    <a:lumMod val="75000"/>
                  </a:schemeClr>
                </a:solidFill>
              </a:rPr>
              <a:t>Vary the task 1 BW demand</a:t>
            </a:r>
            <a:endParaRPr lang="zh-CN" altLang="en-US" sz="2000" b="1" baseline="30000" dirty="0">
              <a:solidFill>
                <a:schemeClr val="accent6">
                  <a:lumMod val="75000"/>
                </a:schemeClr>
              </a:solidFill>
            </a:endParaRPr>
          </a:p>
        </p:txBody>
      </p:sp>
      <p:sp>
        <p:nvSpPr>
          <p:cNvPr id="3" name="灯片编号占位符 2">
            <a:extLst>
              <a:ext uri="{FF2B5EF4-FFF2-40B4-BE49-F238E27FC236}">
                <a16:creationId xmlns:a16="http://schemas.microsoft.com/office/drawing/2014/main" id="{5A14C337-9C8C-48CF-B5AA-BC9C82359F7F}"/>
              </a:ext>
            </a:extLst>
          </p:cNvPr>
          <p:cNvSpPr>
            <a:spLocks noGrp="1"/>
          </p:cNvSpPr>
          <p:nvPr>
            <p:ph type="sldNum" sz="quarter" idx="12"/>
          </p:nvPr>
        </p:nvSpPr>
        <p:spPr/>
        <p:txBody>
          <a:bodyPr/>
          <a:lstStyle/>
          <a:p>
            <a:fld id="{C0ED2AAB-815A-AE45-B56A-7ECDEA478B7F}" type="slidenum">
              <a:rPr lang="en-US" smtClean="0"/>
              <a:t>97</a:t>
            </a:fld>
            <a:endParaRPr lang="en-US"/>
          </a:p>
        </p:txBody>
      </p:sp>
      <p:sp>
        <p:nvSpPr>
          <p:cNvPr id="35" name="Rectangle: Rounded Corners 7">
            <a:extLst>
              <a:ext uri="{FF2B5EF4-FFF2-40B4-BE49-F238E27FC236}">
                <a16:creationId xmlns:a16="http://schemas.microsoft.com/office/drawing/2014/main" id="{937E1E65-D986-4630-B1A9-A99B5787DFBF}"/>
              </a:ext>
            </a:extLst>
          </p:cNvPr>
          <p:cNvSpPr/>
          <p:nvPr/>
        </p:nvSpPr>
        <p:spPr>
          <a:xfrm>
            <a:off x="2241237" y="1345774"/>
            <a:ext cx="1418128"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1</a:t>
            </a:r>
            <a:endParaRPr lang="zh-CN" altLang="en-US" sz="2000" dirty="0">
              <a:latin typeface="Times New Roman" panose="02020603050405020304" pitchFamily="18" charset="0"/>
              <a:cs typeface="Times New Roman" panose="02020603050405020304" pitchFamily="18" charset="0"/>
            </a:endParaRPr>
          </a:p>
        </p:txBody>
      </p:sp>
      <p:sp>
        <p:nvSpPr>
          <p:cNvPr id="36" name="Rectangle: Rounded Corners 7">
            <a:extLst>
              <a:ext uri="{FF2B5EF4-FFF2-40B4-BE49-F238E27FC236}">
                <a16:creationId xmlns:a16="http://schemas.microsoft.com/office/drawing/2014/main" id="{E4DB9444-E1DE-4666-B026-8C8B0C75143C}"/>
              </a:ext>
            </a:extLst>
          </p:cNvPr>
          <p:cNvSpPr/>
          <p:nvPr/>
        </p:nvSpPr>
        <p:spPr>
          <a:xfrm>
            <a:off x="2241237" y="1927552"/>
            <a:ext cx="1418128"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PU 1 (GPU)</a:t>
            </a:r>
            <a:endParaRPr lang="zh-CN" altLang="en-US" sz="2000" dirty="0">
              <a:latin typeface="Times New Roman" panose="02020603050405020304" pitchFamily="18" charset="0"/>
              <a:cs typeface="Times New Roman" panose="02020603050405020304" pitchFamily="18" charset="0"/>
            </a:endParaRPr>
          </a:p>
        </p:txBody>
      </p:sp>
      <p:sp>
        <p:nvSpPr>
          <p:cNvPr id="37" name="Rectangle: Rounded Corners 7">
            <a:extLst>
              <a:ext uri="{FF2B5EF4-FFF2-40B4-BE49-F238E27FC236}">
                <a16:creationId xmlns:a16="http://schemas.microsoft.com/office/drawing/2014/main" id="{4DDD7386-D86A-47D3-A774-D8E8B246B4F1}"/>
              </a:ext>
            </a:extLst>
          </p:cNvPr>
          <p:cNvSpPr/>
          <p:nvPr/>
        </p:nvSpPr>
        <p:spPr>
          <a:xfrm>
            <a:off x="6454083" y="1345774"/>
            <a:ext cx="1416061"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2</a:t>
            </a:r>
            <a:endParaRPr lang="zh-CN" altLang="en-US" sz="2000" dirty="0">
              <a:latin typeface="Times New Roman" panose="02020603050405020304" pitchFamily="18" charset="0"/>
              <a:cs typeface="Times New Roman" panose="02020603050405020304" pitchFamily="18" charset="0"/>
            </a:endParaRPr>
          </a:p>
        </p:txBody>
      </p:sp>
      <p:sp>
        <p:nvSpPr>
          <p:cNvPr id="38" name="Rectangle: Rounded Corners 7">
            <a:extLst>
              <a:ext uri="{FF2B5EF4-FFF2-40B4-BE49-F238E27FC236}">
                <a16:creationId xmlns:a16="http://schemas.microsoft.com/office/drawing/2014/main" id="{DE1229A0-B517-48FB-98D3-D5EAEC27F501}"/>
              </a:ext>
            </a:extLst>
          </p:cNvPr>
          <p:cNvSpPr/>
          <p:nvPr/>
        </p:nvSpPr>
        <p:spPr>
          <a:xfrm>
            <a:off x="6454083" y="1927552"/>
            <a:ext cx="1416061"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PU 2 (CPU)</a:t>
            </a:r>
            <a:endParaRPr lang="zh-CN" altLang="en-US" sz="20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CB918AA1-B708-4720-8472-191765DA223C}"/>
              </a:ext>
            </a:extLst>
          </p:cNvPr>
          <p:cNvSpPr txBox="1"/>
          <p:nvPr/>
        </p:nvSpPr>
        <p:spPr>
          <a:xfrm>
            <a:off x="3818693" y="1348117"/>
            <a:ext cx="2488521" cy="1015663"/>
          </a:xfrm>
          <a:prstGeom prst="rect">
            <a:avLst/>
          </a:prstGeom>
          <a:noFill/>
        </p:spPr>
        <p:txBody>
          <a:bodyPr wrap="square" rtlCol="0">
            <a:spAutoFit/>
          </a:bodyPr>
          <a:lstStyle/>
          <a:p>
            <a:r>
              <a:rPr lang="en-US" altLang="zh-CN" sz="2000" dirty="0"/>
              <a:t>Vary the total external bandwidth demand from other tasks</a:t>
            </a:r>
            <a:endParaRPr lang="zh-CN" altLang="en-US" sz="2000" baseline="30000" dirty="0"/>
          </a:p>
        </p:txBody>
      </p:sp>
      <p:sp>
        <p:nvSpPr>
          <p:cNvPr id="40" name="Rectangle: Rounded Corners 7">
            <a:extLst>
              <a:ext uri="{FF2B5EF4-FFF2-40B4-BE49-F238E27FC236}">
                <a16:creationId xmlns:a16="http://schemas.microsoft.com/office/drawing/2014/main" id="{2B588F55-E4E9-40E5-973F-13BE2093AFBD}"/>
              </a:ext>
            </a:extLst>
          </p:cNvPr>
          <p:cNvSpPr/>
          <p:nvPr/>
        </p:nvSpPr>
        <p:spPr>
          <a:xfrm>
            <a:off x="7959587" y="1350820"/>
            <a:ext cx="1416061"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3</a:t>
            </a:r>
            <a:endParaRPr lang="zh-CN" altLang="en-US" sz="2000" dirty="0">
              <a:latin typeface="Times New Roman" panose="02020603050405020304" pitchFamily="18" charset="0"/>
              <a:cs typeface="Times New Roman" panose="02020603050405020304" pitchFamily="18" charset="0"/>
            </a:endParaRPr>
          </a:p>
        </p:txBody>
      </p:sp>
      <p:sp>
        <p:nvSpPr>
          <p:cNvPr id="41" name="Rectangle: Rounded Corners 7">
            <a:extLst>
              <a:ext uri="{FF2B5EF4-FFF2-40B4-BE49-F238E27FC236}">
                <a16:creationId xmlns:a16="http://schemas.microsoft.com/office/drawing/2014/main" id="{59EC68D2-663E-4A6E-8275-A72823DCE4B6}"/>
              </a:ext>
            </a:extLst>
          </p:cNvPr>
          <p:cNvSpPr/>
          <p:nvPr/>
        </p:nvSpPr>
        <p:spPr>
          <a:xfrm>
            <a:off x="7959587" y="1932598"/>
            <a:ext cx="1416061"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PU 3 (DLA)</a:t>
            </a:r>
            <a:endParaRPr lang="zh-CN" altLang="en-US" sz="20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8510D5A3-EEE8-4D85-AF55-0D1CFEC1F090}"/>
              </a:ext>
            </a:extLst>
          </p:cNvPr>
          <p:cNvSpPr txBox="1"/>
          <p:nvPr/>
        </p:nvSpPr>
        <p:spPr>
          <a:xfrm>
            <a:off x="60960" y="1511449"/>
            <a:ext cx="1946032" cy="707886"/>
          </a:xfrm>
          <a:prstGeom prst="rect">
            <a:avLst/>
          </a:prstGeom>
          <a:noFill/>
        </p:spPr>
        <p:txBody>
          <a:bodyPr wrap="square" rtlCol="0">
            <a:spAutoFit/>
          </a:bodyPr>
          <a:lstStyle/>
          <a:p>
            <a:r>
              <a:rPr lang="en-US" altLang="zh-CN" sz="2000" dirty="0"/>
              <a:t>Observe task 1’s performance:</a:t>
            </a:r>
            <a:endParaRPr lang="zh-CN" altLang="en-US" sz="2000" baseline="30000" dirty="0"/>
          </a:p>
        </p:txBody>
      </p:sp>
      <p:pic>
        <p:nvPicPr>
          <p:cNvPr id="6" name="Picture 5" descr="Graphical user interface, application&#10;&#10;Description automatically generated">
            <a:extLst>
              <a:ext uri="{FF2B5EF4-FFF2-40B4-BE49-F238E27FC236}">
                <a16:creationId xmlns:a16="http://schemas.microsoft.com/office/drawing/2014/main" id="{32E45F57-30DB-8F46-BEC7-D7A84D745564}"/>
              </a:ext>
            </a:extLst>
          </p:cNvPr>
          <p:cNvPicPr>
            <a:picLocks noChangeAspect="1"/>
          </p:cNvPicPr>
          <p:nvPr/>
        </p:nvPicPr>
        <p:blipFill>
          <a:blip r:embed="rId3"/>
          <a:stretch>
            <a:fillRect/>
          </a:stretch>
        </p:blipFill>
        <p:spPr>
          <a:xfrm>
            <a:off x="4066032" y="3108916"/>
            <a:ext cx="4308312" cy="1068177"/>
          </a:xfrm>
          <a:prstGeom prst="rect">
            <a:avLst/>
          </a:prstGeom>
        </p:spPr>
      </p:pic>
      <p:pic>
        <p:nvPicPr>
          <p:cNvPr id="5" name="图片 4" descr="图表, 折线图&#10;&#10;描述已自动生成">
            <a:extLst>
              <a:ext uri="{FF2B5EF4-FFF2-40B4-BE49-F238E27FC236}">
                <a16:creationId xmlns:a16="http://schemas.microsoft.com/office/drawing/2014/main" id="{E80F2D80-C893-4038-98DE-D65C91562D9C}"/>
              </a:ext>
            </a:extLst>
          </p:cNvPr>
          <p:cNvPicPr>
            <a:picLocks noChangeAspect="1"/>
          </p:cNvPicPr>
          <p:nvPr/>
        </p:nvPicPr>
        <p:blipFill>
          <a:blip r:embed="rId4"/>
          <a:stretch>
            <a:fillRect/>
          </a:stretch>
        </p:blipFill>
        <p:spPr>
          <a:xfrm>
            <a:off x="3302508" y="2546499"/>
            <a:ext cx="5308092" cy="3310128"/>
          </a:xfrm>
          <a:prstGeom prst="rect">
            <a:avLst/>
          </a:prstGeom>
        </p:spPr>
      </p:pic>
    </p:spTree>
    <p:extLst>
      <p:ext uri="{BB962C8B-B14F-4D97-AF65-F5344CB8AC3E}">
        <p14:creationId xmlns:p14="http://schemas.microsoft.com/office/powerpoint/2010/main" val="41300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animBg="1"/>
      <p:bldP spid="36" grpId="0" animBg="1"/>
      <p:bldP spid="37" grpId="0" animBg="1"/>
      <p:bldP spid="38" grpId="0" animBg="1"/>
      <p:bldP spid="39" grpId="0"/>
      <p:bldP spid="40" grpId="0" animBg="1"/>
      <p:bldP spid="41" grpId="0" animBg="1"/>
      <p:bldP spid="4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D6B86A24-DC94-4248-AAB0-592C846B59C5}"/>
              </a:ext>
            </a:extLst>
          </p:cNvPr>
          <p:cNvPicPr>
            <a:picLocks noChangeAspect="1"/>
          </p:cNvPicPr>
          <p:nvPr/>
        </p:nvPicPr>
        <p:blipFill>
          <a:blip r:embed="rId3"/>
          <a:stretch>
            <a:fillRect/>
          </a:stretch>
        </p:blipFill>
        <p:spPr>
          <a:xfrm>
            <a:off x="0" y="2845899"/>
            <a:ext cx="12192000" cy="3022810"/>
          </a:xfrm>
          <a:prstGeom prst="rect">
            <a:avLst/>
          </a:prstGeom>
        </p:spPr>
      </p:pic>
      <p:sp>
        <p:nvSpPr>
          <p:cNvPr id="2" name="Title 1">
            <a:extLst>
              <a:ext uri="{FF2B5EF4-FFF2-40B4-BE49-F238E27FC236}">
                <a16:creationId xmlns:a16="http://schemas.microsoft.com/office/drawing/2014/main" id="{9FA58AF3-5759-3C41-98AD-BAFFB1F613D8}"/>
              </a:ext>
            </a:extLst>
          </p:cNvPr>
          <p:cNvSpPr>
            <a:spLocks noGrp="1"/>
          </p:cNvSpPr>
          <p:nvPr>
            <p:ph type="title"/>
          </p:nvPr>
        </p:nvSpPr>
        <p:spPr>
          <a:xfrm>
            <a:off x="838200" y="365126"/>
            <a:ext cx="10515600" cy="875390"/>
          </a:xfrm>
        </p:spPr>
        <p:txBody>
          <a:bodyPr>
            <a:normAutofit/>
          </a:bodyPr>
          <a:lstStyle/>
          <a:p>
            <a:r>
              <a:rPr lang="en-US" altLang="zh-CN" sz="3600" dirty="0">
                <a:solidFill>
                  <a:srgbClr val="646B5F"/>
                </a:solidFill>
                <a:latin typeface="Rockwell" panose="02060603020205020403" pitchFamily="18" charset="0"/>
                <a:cs typeface="Times New Roman" panose="02020603050405020304" pitchFamily="18" charset="0"/>
              </a:rPr>
              <a:t>Observations</a:t>
            </a:r>
            <a:endParaRPr lang="en-US" sz="3600" dirty="0">
              <a:solidFill>
                <a:srgbClr val="646B5F"/>
              </a:solidFill>
              <a:latin typeface="Rockwell" panose="02060603020205020403"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3FA5A7E2-44ED-4E42-A5BE-47563362D400}"/>
              </a:ext>
            </a:extLst>
          </p:cNvPr>
          <p:cNvSpPr txBox="1"/>
          <p:nvPr/>
        </p:nvSpPr>
        <p:spPr>
          <a:xfrm>
            <a:off x="222250" y="2546499"/>
            <a:ext cx="3130550" cy="400110"/>
          </a:xfrm>
          <a:prstGeom prst="rect">
            <a:avLst/>
          </a:prstGeom>
          <a:noFill/>
        </p:spPr>
        <p:txBody>
          <a:bodyPr wrap="square" rtlCol="0">
            <a:spAutoFit/>
          </a:bodyPr>
          <a:lstStyle/>
          <a:p>
            <a:r>
              <a:rPr lang="en-US" altLang="zh-CN" sz="2000" b="1" dirty="0">
                <a:solidFill>
                  <a:schemeClr val="accent6">
                    <a:lumMod val="75000"/>
                  </a:schemeClr>
                </a:solidFill>
              </a:rPr>
              <a:t>Vary the task 1 BW demand</a:t>
            </a:r>
            <a:endParaRPr lang="zh-CN" altLang="en-US" sz="2000" b="1" baseline="30000" dirty="0">
              <a:solidFill>
                <a:schemeClr val="accent6">
                  <a:lumMod val="75000"/>
                </a:schemeClr>
              </a:solidFill>
            </a:endParaRPr>
          </a:p>
        </p:txBody>
      </p:sp>
      <p:sp>
        <p:nvSpPr>
          <p:cNvPr id="25" name="文本框 24">
            <a:extLst>
              <a:ext uri="{FF2B5EF4-FFF2-40B4-BE49-F238E27FC236}">
                <a16:creationId xmlns:a16="http://schemas.microsoft.com/office/drawing/2014/main" id="{C3AA5EE8-B23E-4850-BF46-3087D9688A83}"/>
              </a:ext>
            </a:extLst>
          </p:cNvPr>
          <p:cNvSpPr txBox="1"/>
          <p:nvPr/>
        </p:nvSpPr>
        <p:spPr>
          <a:xfrm>
            <a:off x="585631" y="5816958"/>
            <a:ext cx="3311212" cy="400110"/>
          </a:xfrm>
          <a:prstGeom prst="rect">
            <a:avLst/>
          </a:prstGeom>
          <a:noFill/>
        </p:spPr>
        <p:txBody>
          <a:bodyPr wrap="square" rtlCol="0">
            <a:spAutoFit/>
          </a:bodyPr>
          <a:lstStyle/>
          <a:p>
            <a:r>
              <a:rPr lang="en-US" altLang="zh-CN" sz="2000" b="1" dirty="0">
                <a:solidFill>
                  <a:schemeClr val="accent6">
                    <a:lumMod val="75000"/>
                  </a:schemeClr>
                </a:solidFill>
              </a:rPr>
              <a:t>Task 1 BW demand </a:t>
            </a:r>
            <a:r>
              <a:rPr lang="zh-CN" altLang="en-US" sz="2000" b="1" dirty="0">
                <a:solidFill>
                  <a:schemeClr val="accent6">
                    <a:lumMod val="75000"/>
                  </a:schemeClr>
                </a:solidFill>
              </a:rPr>
              <a:t>≤ </a:t>
            </a:r>
            <a:r>
              <a:rPr lang="en-US" altLang="zh-CN" sz="2000" b="1" dirty="0">
                <a:solidFill>
                  <a:schemeClr val="accent6">
                    <a:lumMod val="75000"/>
                  </a:schemeClr>
                </a:solidFill>
              </a:rPr>
              <a:t>30 GB/s</a:t>
            </a:r>
            <a:endParaRPr lang="zh-CN" altLang="en-US" sz="2000" b="1" baseline="30000" dirty="0">
              <a:solidFill>
                <a:schemeClr val="accent6">
                  <a:lumMod val="75000"/>
                </a:schemeClr>
              </a:solidFill>
            </a:endParaRPr>
          </a:p>
        </p:txBody>
      </p:sp>
      <p:sp>
        <p:nvSpPr>
          <p:cNvPr id="26" name="文本框 25">
            <a:extLst>
              <a:ext uri="{FF2B5EF4-FFF2-40B4-BE49-F238E27FC236}">
                <a16:creationId xmlns:a16="http://schemas.microsoft.com/office/drawing/2014/main" id="{3B45384B-AD71-4CAA-B53D-02D835A99F92}"/>
              </a:ext>
            </a:extLst>
          </p:cNvPr>
          <p:cNvSpPr txBox="1"/>
          <p:nvPr/>
        </p:nvSpPr>
        <p:spPr>
          <a:xfrm>
            <a:off x="4095460" y="5824084"/>
            <a:ext cx="4362204" cy="400110"/>
          </a:xfrm>
          <a:prstGeom prst="rect">
            <a:avLst/>
          </a:prstGeom>
          <a:noFill/>
        </p:spPr>
        <p:txBody>
          <a:bodyPr wrap="square" rtlCol="0">
            <a:spAutoFit/>
          </a:bodyPr>
          <a:lstStyle/>
          <a:p>
            <a:r>
              <a:rPr lang="en-US" altLang="zh-CN" sz="2000" b="1" dirty="0">
                <a:solidFill>
                  <a:schemeClr val="accent6">
                    <a:lumMod val="75000"/>
                  </a:schemeClr>
                </a:solidFill>
              </a:rPr>
              <a:t>40 GB/s </a:t>
            </a:r>
            <a:r>
              <a:rPr lang="zh-CN" altLang="en-US" sz="2000" b="1" dirty="0">
                <a:solidFill>
                  <a:schemeClr val="accent6">
                    <a:lumMod val="75000"/>
                  </a:schemeClr>
                </a:solidFill>
              </a:rPr>
              <a:t>≤ </a:t>
            </a:r>
            <a:r>
              <a:rPr lang="en-US" altLang="zh-CN" sz="2000" b="1" dirty="0">
                <a:solidFill>
                  <a:schemeClr val="accent6">
                    <a:lumMod val="75000"/>
                  </a:schemeClr>
                </a:solidFill>
              </a:rPr>
              <a:t>Task 1 BW demand </a:t>
            </a:r>
            <a:r>
              <a:rPr lang="zh-CN" altLang="en-US" sz="2000" b="1" dirty="0">
                <a:solidFill>
                  <a:schemeClr val="accent6">
                    <a:lumMod val="75000"/>
                  </a:schemeClr>
                </a:solidFill>
              </a:rPr>
              <a:t>≤ </a:t>
            </a:r>
            <a:r>
              <a:rPr lang="en-US" altLang="zh-CN" sz="2000" b="1" dirty="0">
                <a:solidFill>
                  <a:schemeClr val="accent6">
                    <a:lumMod val="75000"/>
                  </a:schemeClr>
                </a:solidFill>
              </a:rPr>
              <a:t>80 GB/s</a:t>
            </a:r>
            <a:endParaRPr lang="zh-CN" altLang="en-US" sz="2000" b="1" baseline="30000" dirty="0">
              <a:solidFill>
                <a:schemeClr val="accent6">
                  <a:lumMod val="75000"/>
                </a:schemeClr>
              </a:solidFill>
            </a:endParaRPr>
          </a:p>
        </p:txBody>
      </p:sp>
      <p:sp>
        <p:nvSpPr>
          <p:cNvPr id="27" name="文本框 26">
            <a:extLst>
              <a:ext uri="{FF2B5EF4-FFF2-40B4-BE49-F238E27FC236}">
                <a16:creationId xmlns:a16="http://schemas.microsoft.com/office/drawing/2014/main" id="{9038DD2D-CD3B-4056-BAE7-671EDDACD993}"/>
              </a:ext>
            </a:extLst>
          </p:cNvPr>
          <p:cNvSpPr txBox="1"/>
          <p:nvPr/>
        </p:nvSpPr>
        <p:spPr>
          <a:xfrm>
            <a:off x="8757881" y="5824084"/>
            <a:ext cx="3338869" cy="400110"/>
          </a:xfrm>
          <a:prstGeom prst="rect">
            <a:avLst/>
          </a:prstGeom>
          <a:noFill/>
        </p:spPr>
        <p:txBody>
          <a:bodyPr wrap="square" rtlCol="0">
            <a:spAutoFit/>
          </a:bodyPr>
          <a:lstStyle/>
          <a:p>
            <a:r>
              <a:rPr lang="en-US" altLang="zh-CN" sz="2000" b="1" dirty="0">
                <a:solidFill>
                  <a:schemeClr val="accent6">
                    <a:lumMod val="75000"/>
                  </a:schemeClr>
                </a:solidFill>
              </a:rPr>
              <a:t>Task 1 BW demand </a:t>
            </a:r>
            <a:r>
              <a:rPr lang="zh-CN" altLang="en-US" sz="2000" b="1" dirty="0">
                <a:solidFill>
                  <a:schemeClr val="accent6">
                    <a:lumMod val="75000"/>
                  </a:schemeClr>
                </a:solidFill>
              </a:rPr>
              <a:t>≥ </a:t>
            </a:r>
            <a:r>
              <a:rPr lang="en-US" altLang="zh-CN" sz="2000" b="1" dirty="0">
                <a:solidFill>
                  <a:schemeClr val="accent6">
                    <a:lumMod val="75000"/>
                  </a:schemeClr>
                </a:solidFill>
              </a:rPr>
              <a:t>80 GB/s</a:t>
            </a:r>
            <a:endParaRPr lang="zh-CN" altLang="en-US" sz="2000" b="1" baseline="30000" dirty="0">
              <a:solidFill>
                <a:schemeClr val="accent6">
                  <a:lumMod val="75000"/>
                </a:schemeClr>
              </a:solidFill>
            </a:endParaRPr>
          </a:p>
        </p:txBody>
      </p:sp>
      <p:sp>
        <p:nvSpPr>
          <p:cNvPr id="3" name="箭头: 下 2">
            <a:extLst>
              <a:ext uri="{FF2B5EF4-FFF2-40B4-BE49-F238E27FC236}">
                <a16:creationId xmlns:a16="http://schemas.microsoft.com/office/drawing/2014/main" id="{33C080BA-3DA4-4332-B04F-F943BFC0C225}"/>
              </a:ext>
            </a:extLst>
          </p:cNvPr>
          <p:cNvSpPr/>
          <p:nvPr/>
        </p:nvSpPr>
        <p:spPr>
          <a:xfrm rot="10800000">
            <a:off x="7038417" y="4439688"/>
            <a:ext cx="215900" cy="321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箭头: 下 30">
            <a:extLst>
              <a:ext uri="{FF2B5EF4-FFF2-40B4-BE49-F238E27FC236}">
                <a16:creationId xmlns:a16="http://schemas.microsoft.com/office/drawing/2014/main" id="{D0164BFC-0742-44AC-91E2-FB547975A1B2}"/>
              </a:ext>
            </a:extLst>
          </p:cNvPr>
          <p:cNvSpPr/>
          <p:nvPr/>
        </p:nvSpPr>
        <p:spPr>
          <a:xfrm rot="13308231">
            <a:off x="5142687" y="3514288"/>
            <a:ext cx="215900" cy="321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箭头: 下 32">
            <a:extLst>
              <a:ext uri="{FF2B5EF4-FFF2-40B4-BE49-F238E27FC236}">
                <a16:creationId xmlns:a16="http://schemas.microsoft.com/office/drawing/2014/main" id="{CB451C89-16FE-4DD6-B005-EBC58093C387}"/>
              </a:ext>
            </a:extLst>
          </p:cNvPr>
          <p:cNvSpPr/>
          <p:nvPr/>
        </p:nvSpPr>
        <p:spPr>
          <a:xfrm rot="12849344">
            <a:off x="5635378" y="4085137"/>
            <a:ext cx="215900" cy="321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灯片编号占位符 3">
            <a:extLst>
              <a:ext uri="{FF2B5EF4-FFF2-40B4-BE49-F238E27FC236}">
                <a16:creationId xmlns:a16="http://schemas.microsoft.com/office/drawing/2014/main" id="{B1C24672-CDF7-49C5-9BDC-D63B1DC0543D}"/>
              </a:ext>
            </a:extLst>
          </p:cNvPr>
          <p:cNvSpPr>
            <a:spLocks noGrp="1"/>
          </p:cNvSpPr>
          <p:nvPr>
            <p:ph type="sldNum" sz="quarter" idx="12"/>
          </p:nvPr>
        </p:nvSpPr>
        <p:spPr/>
        <p:txBody>
          <a:bodyPr/>
          <a:lstStyle/>
          <a:p>
            <a:fld id="{C0ED2AAB-815A-AE45-B56A-7ECDEA478B7F}" type="slidenum">
              <a:rPr lang="en-US" smtClean="0"/>
              <a:t>98</a:t>
            </a:fld>
            <a:endParaRPr lang="en-US"/>
          </a:p>
        </p:txBody>
      </p:sp>
      <p:sp>
        <p:nvSpPr>
          <p:cNvPr id="28" name="Rectangle: Rounded Corners 7">
            <a:extLst>
              <a:ext uri="{FF2B5EF4-FFF2-40B4-BE49-F238E27FC236}">
                <a16:creationId xmlns:a16="http://schemas.microsoft.com/office/drawing/2014/main" id="{BC69A5B7-FD04-4640-9FBD-C5A61D36F7A1}"/>
              </a:ext>
            </a:extLst>
          </p:cNvPr>
          <p:cNvSpPr/>
          <p:nvPr/>
        </p:nvSpPr>
        <p:spPr>
          <a:xfrm>
            <a:off x="2241237" y="1345774"/>
            <a:ext cx="1418128"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1</a:t>
            </a:r>
            <a:endParaRPr lang="zh-CN" altLang="en-US" sz="2000" dirty="0">
              <a:latin typeface="Times New Roman" panose="02020603050405020304" pitchFamily="18" charset="0"/>
              <a:cs typeface="Times New Roman" panose="02020603050405020304" pitchFamily="18" charset="0"/>
            </a:endParaRPr>
          </a:p>
        </p:txBody>
      </p:sp>
      <p:sp>
        <p:nvSpPr>
          <p:cNvPr id="34" name="Rectangle: Rounded Corners 7">
            <a:extLst>
              <a:ext uri="{FF2B5EF4-FFF2-40B4-BE49-F238E27FC236}">
                <a16:creationId xmlns:a16="http://schemas.microsoft.com/office/drawing/2014/main" id="{DAD24CAF-E735-448B-9EBC-642F11C8608F}"/>
              </a:ext>
            </a:extLst>
          </p:cNvPr>
          <p:cNvSpPr/>
          <p:nvPr/>
        </p:nvSpPr>
        <p:spPr>
          <a:xfrm>
            <a:off x="2241237" y="1927552"/>
            <a:ext cx="1418128"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PU 1 (GPU)</a:t>
            </a:r>
            <a:endParaRPr lang="zh-CN" altLang="en-US" sz="2000" dirty="0">
              <a:latin typeface="Times New Roman" panose="02020603050405020304" pitchFamily="18" charset="0"/>
              <a:cs typeface="Times New Roman" panose="02020603050405020304" pitchFamily="18" charset="0"/>
            </a:endParaRPr>
          </a:p>
        </p:txBody>
      </p:sp>
      <p:sp>
        <p:nvSpPr>
          <p:cNvPr id="35" name="Rectangle: Rounded Corners 7">
            <a:extLst>
              <a:ext uri="{FF2B5EF4-FFF2-40B4-BE49-F238E27FC236}">
                <a16:creationId xmlns:a16="http://schemas.microsoft.com/office/drawing/2014/main" id="{CDDB21CA-0E7B-4E88-A96A-950F54E12643}"/>
              </a:ext>
            </a:extLst>
          </p:cNvPr>
          <p:cNvSpPr/>
          <p:nvPr/>
        </p:nvSpPr>
        <p:spPr>
          <a:xfrm>
            <a:off x="6454084" y="1345774"/>
            <a:ext cx="1416060"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2</a:t>
            </a:r>
            <a:endParaRPr lang="zh-CN" altLang="en-US" sz="2000" dirty="0">
              <a:latin typeface="Times New Roman" panose="02020603050405020304" pitchFamily="18" charset="0"/>
              <a:cs typeface="Times New Roman" panose="02020603050405020304" pitchFamily="18" charset="0"/>
            </a:endParaRPr>
          </a:p>
        </p:txBody>
      </p:sp>
      <p:sp>
        <p:nvSpPr>
          <p:cNvPr id="36" name="Rectangle: Rounded Corners 7">
            <a:extLst>
              <a:ext uri="{FF2B5EF4-FFF2-40B4-BE49-F238E27FC236}">
                <a16:creationId xmlns:a16="http://schemas.microsoft.com/office/drawing/2014/main" id="{C2B1B050-AEF7-4B7C-9D45-9258D07E94AB}"/>
              </a:ext>
            </a:extLst>
          </p:cNvPr>
          <p:cNvSpPr/>
          <p:nvPr/>
        </p:nvSpPr>
        <p:spPr>
          <a:xfrm>
            <a:off x="6454083" y="1927552"/>
            <a:ext cx="1416061"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PU 2 (CPU)</a:t>
            </a:r>
            <a:endParaRPr lang="zh-CN" altLang="en-US" sz="2000"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67D5E8D3-E98E-489E-8872-40908CDBDD95}"/>
              </a:ext>
            </a:extLst>
          </p:cNvPr>
          <p:cNvSpPr txBox="1"/>
          <p:nvPr/>
        </p:nvSpPr>
        <p:spPr>
          <a:xfrm>
            <a:off x="3818693" y="1348117"/>
            <a:ext cx="2488521" cy="1015663"/>
          </a:xfrm>
          <a:prstGeom prst="rect">
            <a:avLst/>
          </a:prstGeom>
          <a:noFill/>
        </p:spPr>
        <p:txBody>
          <a:bodyPr wrap="square" rtlCol="0">
            <a:spAutoFit/>
          </a:bodyPr>
          <a:lstStyle/>
          <a:p>
            <a:r>
              <a:rPr lang="en-US" altLang="zh-CN" sz="2000" dirty="0"/>
              <a:t>Vary the total external bandwidth demand from other tasks</a:t>
            </a:r>
            <a:endParaRPr lang="zh-CN" altLang="en-US" sz="2000" baseline="30000" dirty="0"/>
          </a:p>
        </p:txBody>
      </p:sp>
      <p:sp>
        <p:nvSpPr>
          <p:cNvPr id="38" name="Rectangle: Rounded Corners 7">
            <a:extLst>
              <a:ext uri="{FF2B5EF4-FFF2-40B4-BE49-F238E27FC236}">
                <a16:creationId xmlns:a16="http://schemas.microsoft.com/office/drawing/2014/main" id="{DFA7D133-08BE-49CC-9E5B-08ADD0346D97}"/>
              </a:ext>
            </a:extLst>
          </p:cNvPr>
          <p:cNvSpPr/>
          <p:nvPr/>
        </p:nvSpPr>
        <p:spPr>
          <a:xfrm>
            <a:off x="7959587" y="1350820"/>
            <a:ext cx="1416061" cy="488840"/>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Task 3</a:t>
            </a:r>
            <a:endParaRPr lang="zh-CN" altLang="en-US" sz="2000" dirty="0">
              <a:latin typeface="Times New Roman" panose="02020603050405020304" pitchFamily="18" charset="0"/>
              <a:cs typeface="Times New Roman" panose="02020603050405020304" pitchFamily="18" charset="0"/>
            </a:endParaRPr>
          </a:p>
        </p:txBody>
      </p:sp>
      <p:sp>
        <p:nvSpPr>
          <p:cNvPr id="39" name="Rectangle: Rounded Corners 7">
            <a:extLst>
              <a:ext uri="{FF2B5EF4-FFF2-40B4-BE49-F238E27FC236}">
                <a16:creationId xmlns:a16="http://schemas.microsoft.com/office/drawing/2014/main" id="{72276C5F-38A4-48F1-B7B4-D98019445A34}"/>
              </a:ext>
            </a:extLst>
          </p:cNvPr>
          <p:cNvSpPr/>
          <p:nvPr/>
        </p:nvSpPr>
        <p:spPr>
          <a:xfrm>
            <a:off x="7959587" y="1932598"/>
            <a:ext cx="1416061" cy="43575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PU 3 (DLA)</a:t>
            </a:r>
            <a:endParaRPr lang="zh-CN" altLang="en-US" sz="2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F5B11CCF-F9B8-4166-85B5-FFAEF3959CA8}"/>
              </a:ext>
            </a:extLst>
          </p:cNvPr>
          <p:cNvSpPr txBox="1"/>
          <p:nvPr/>
        </p:nvSpPr>
        <p:spPr>
          <a:xfrm>
            <a:off x="60960" y="1511449"/>
            <a:ext cx="1946032" cy="707886"/>
          </a:xfrm>
          <a:prstGeom prst="rect">
            <a:avLst/>
          </a:prstGeom>
          <a:noFill/>
        </p:spPr>
        <p:txBody>
          <a:bodyPr wrap="square" rtlCol="0">
            <a:spAutoFit/>
          </a:bodyPr>
          <a:lstStyle/>
          <a:p>
            <a:r>
              <a:rPr lang="en-US" altLang="zh-CN" sz="2000" dirty="0"/>
              <a:t>Observe task 1’s performance:</a:t>
            </a:r>
            <a:endParaRPr lang="zh-CN" altLang="en-US" sz="2000" baseline="30000" dirty="0"/>
          </a:p>
        </p:txBody>
      </p:sp>
    </p:spTree>
    <p:extLst>
      <p:ext uri="{BB962C8B-B14F-4D97-AF65-F5344CB8AC3E}">
        <p14:creationId xmlns:p14="http://schemas.microsoft.com/office/powerpoint/2010/main" val="96206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1" grpId="0" animBg="1"/>
      <p:bldP spid="3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E8B5-F664-45DE-917D-0C6C7C5471A2}"/>
              </a:ext>
            </a:extLst>
          </p:cNvPr>
          <p:cNvSpPr>
            <a:spLocks noGrp="1"/>
          </p:cNvSpPr>
          <p:nvPr>
            <p:ph type="title"/>
          </p:nvPr>
        </p:nvSpPr>
        <p:spPr>
          <a:xfrm>
            <a:off x="755117" y="365125"/>
            <a:ext cx="11436883" cy="1445977"/>
          </a:xfrm>
        </p:spPr>
        <p:txBody>
          <a:bodyPr>
            <a:normAutofit/>
          </a:bodyPr>
          <a:lstStyle/>
          <a:p>
            <a:r>
              <a:rPr lang="en-US" altLang="zh-CN" sz="4000" dirty="0">
                <a:solidFill>
                  <a:srgbClr val="646B5F"/>
                </a:solidFill>
                <a:latin typeface="Rockwell" panose="02060603020205020403" pitchFamily="18" charset="0"/>
                <a:cs typeface="Times New Roman" panose="02020603050405020304" pitchFamily="18" charset="0"/>
              </a:rPr>
              <a:t>Outline</a:t>
            </a:r>
            <a:endParaRPr lang="zh-CN" altLang="en-US" sz="40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8F1111F1-ECCD-499D-8B19-7B70FAEC9C21}"/>
              </a:ext>
            </a:extLst>
          </p:cNvPr>
          <p:cNvSpPr txBox="1">
            <a:spLocks/>
          </p:cNvSpPr>
          <p:nvPr/>
        </p:nvSpPr>
        <p:spPr>
          <a:xfrm>
            <a:off x="838199" y="3291840"/>
            <a:ext cx="8653863" cy="90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8042A4E2-70AA-4AD9-8C7D-F3A13B7D9EF6}"/>
              </a:ext>
            </a:extLst>
          </p:cNvPr>
          <p:cNvSpPr txBox="1">
            <a:spLocks/>
          </p:cNvSpPr>
          <p:nvPr/>
        </p:nvSpPr>
        <p:spPr>
          <a:xfrm>
            <a:off x="724389" y="1603839"/>
            <a:ext cx="11261377" cy="2596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bg2">
                    <a:lumMod val="75000"/>
                  </a:schemeClr>
                </a:solidFill>
                <a:cs typeface="Times New Roman" panose="02020603050405020304" pitchFamily="18" charset="0"/>
              </a:rPr>
              <a:t>Background</a:t>
            </a:r>
          </a:p>
          <a:p>
            <a:r>
              <a:rPr lang="en-US" altLang="zh-CN" sz="2400" dirty="0">
                <a:solidFill>
                  <a:schemeClr val="bg2">
                    <a:lumMod val="75000"/>
                  </a:schemeClr>
                </a:solidFill>
                <a:cs typeface="Times New Roman" panose="02020603050405020304" pitchFamily="18" charset="0"/>
              </a:rPr>
              <a:t>Observation</a:t>
            </a:r>
          </a:p>
          <a:p>
            <a:r>
              <a:rPr lang="en-US" altLang="zh-CN" sz="2400" dirty="0">
                <a:solidFill>
                  <a:srgbClr val="646B5F"/>
                </a:solidFill>
                <a:cs typeface="Times New Roman" panose="02020603050405020304" pitchFamily="18" charset="0"/>
              </a:rPr>
              <a:t>Architectural analysis</a:t>
            </a:r>
          </a:p>
          <a:p>
            <a:r>
              <a:rPr lang="en-US" altLang="zh-CN" sz="2400" dirty="0">
                <a:solidFill>
                  <a:schemeClr val="bg2">
                    <a:lumMod val="75000"/>
                  </a:schemeClr>
                </a:solidFill>
                <a:cs typeface="Times New Roman" panose="02020603050405020304" pitchFamily="18" charset="0"/>
              </a:rPr>
              <a:t>PCCS model</a:t>
            </a:r>
          </a:p>
          <a:p>
            <a:r>
              <a:rPr lang="en-US" altLang="zh-CN" sz="2400" dirty="0">
                <a:solidFill>
                  <a:schemeClr val="bg2">
                    <a:lumMod val="75000"/>
                  </a:schemeClr>
                </a:solidFill>
                <a:cs typeface="Times New Roman" panose="02020603050405020304" pitchFamily="18" charset="0"/>
              </a:rPr>
              <a:t>SoC design guidance</a:t>
            </a:r>
          </a:p>
          <a:p>
            <a:endParaRPr lang="en-US" altLang="zh-CN" sz="2400" dirty="0">
              <a:solidFill>
                <a:srgbClr val="646B5F"/>
              </a:solidFill>
              <a:cs typeface="Times New Roman" panose="02020603050405020304" pitchFamily="18" charset="0"/>
            </a:endParaRPr>
          </a:p>
        </p:txBody>
      </p:sp>
      <p:sp>
        <p:nvSpPr>
          <p:cNvPr id="3" name="灯片编号占位符 2">
            <a:extLst>
              <a:ext uri="{FF2B5EF4-FFF2-40B4-BE49-F238E27FC236}">
                <a16:creationId xmlns:a16="http://schemas.microsoft.com/office/drawing/2014/main" id="{B89352EE-0471-4866-AE61-1AA999508F7F}"/>
              </a:ext>
            </a:extLst>
          </p:cNvPr>
          <p:cNvSpPr>
            <a:spLocks noGrp="1"/>
          </p:cNvSpPr>
          <p:nvPr>
            <p:ph type="sldNum" sz="quarter" idx="12"/>
          </p:nvPr>
        </p:nvSpPr>
        <p:spPr/>
        <p:txBody>
          <a:bodyPr/>
          <a:lstStyle/>
          <a:p>
            <a:fld id="{C0ED2AAB-815A-AE45-B56A-7ECDEA478B7F}" type="slidenum">
              <a:rPr lang="en-US" smtClean="0"/>
              <a:t>99</a:t>
            </a:fld>
            <a:endParaRPr lang="en-US"/>
          </a:p>
        </p:txBody>
      </p:sp>
    </p:spTree>
    <p:extLst>
      <p:ext uri="{BB962C8B-B14F-4D97-AF65-F5344CB8AC3E}">
        <p14:creationId xmlns:p14="http://schemas.microsoft.com/office/powerpoint/2010/main" val="3057174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6688</Words>
  <Application>Microsoft Macintosh PowerPoint</Application>
  <PresentationFormat>Widescreen</PresentationFormat>
  <Paragraphs>1731</Paragraphs>
  <Slides>113</Slides>
  <Notes>70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113</vt:i4>
      </vt:variant>
    </vt:vector>
  </HeadingPairs>
  <TitlesOfParts>
    <vt:vector size="125" baseType="lpstr">
      <vt:lpstr>Arial</vt:lpstr>
      <vt:lpstr>Berlin Sans FB Demi</vt:lpstr>
      <vt:lpstr>Calibri</vt:lpstr>
      <vt:lpstr>Calibri Light</vt:lpstr>
      <vt:lpstr>Cambria Math</vt:lpstr>
      <vt:lpstr>Courier</vt:lpstr>
      <vt:lpstr>Roboto</vt:lpstr>
      <vt:lpstr>Rockwell</vt:lpstr>
      <vt:lpstr>Sitka Banner</vt:lpstr>
      <vt:lpstr>Times New Roman</vt:lpstr>
      <vt:lpstr>Wingdings</vt:lpstr>
      <vt:lpstr>Office Theme</vt:lpstr>
      <vt:lpstr>Agenda</vt:lpstr>
      <vt:lpstr>PowerPoint Presentation</vt:lpstr>
      <vt:lpstr>Memory Expousure Reduction Background</vt:lpstr>
      <vt:lpstr>Memory Expousure Reduction Background</vt:lpstr>
      <vt:lpstr>Memory Expousure Reduction Background</vt:lpstr>
      <vt:lpstr>Agenda</vt:lpstr>
      <vt:lpstr>MERR: Improving Security of Persistent Memory Objects via Efficient Memory Exposure Reduction and Randomization</vt:lpstr>
      <vt:lpstr>Security is more Important for PM</vt:lpstr>
      <vt:lpstr>Idea: Memory Exposure Reduction &amp; Randomization</vt:lpstr>
      <vt:lpstr>Idea: Memory Exposure Reduction &amp; Randomization</vt:lpstr>
      <vt:lpstr>MERR</vt:lpstr>
      <vt:lpstr>MERR</vt:lpstr>
      <vt:lpstr>Attach &amp; Detach</vt:lpstr>
      <vt:lpstr>Efficiency Challenge</vt:lpstr>
      <vt:lpstr>Embedding Page Table Subtree</vt:lpstr>
      <vt:lpstr>Embedding Page Table Subtree</vt:lpstr>
      <vt:lpstr>PMO Space Layout Randomization</vt:lpstr>
      <vt:lpstr>Permission Control Challenges</vt:lpstr>
      <vt:lpstr>Permission Control Challenges</vt:lpstr>
      <vt:lpstr>Permission Control Challenges</vt:lpstr>
      <vt:lpstr>Permission Matrix</vt:lpstr>
      <vt:lpstr>Hardware-Based Domain Virtualization for Intra-Process Isolation of Persistent Memory Objects</vt:lpstr>
      <vt:lpstr>Security is more Important for PM</vt:lpstr>
      <vt:lpstr>Intra-process Isolation</vt:lpstr>
      <vt:lpstr>Intra-process Isolation for PM</vt:lpstr>
      <vt:lpstr>Intra-process Isolation for PM</vt:lpstr>
      <vt:lpstr>Contribution</vt:lpstr>
      <vt:lpstr>Intel Memory Protection Keys (MPK)</vt:lpstr>
      <vt:lpstr>Intel Memory Protection Keys (MPK)</vt:lpstr>
      <vt:lpstr>Intel Memory Protection Keys (MPK)</vt:lpstr>
      <vt:lpstr>Intel MPK Workflow</vt:lpstr>
      <vt:lpstr>Inefficiency of Software Virtualization</vt:lpstr>
      <vt:lpstr>Two Hardware Virtualization Design</vt:lpstr>
      <vt:lpstr>Two Hardware Virtualization Design</vt:lpstr>
      <vt:lpstr>Temporal Exposure Reduction Protection for Persistent Memory</vt:lpstr>
      <vt:lpstr>PowerPoint Presentation</vt:lpstr>
      <vt:lpstr>PowerPoint Presentation</vt:lpstr>
      <vt:lpstr>PowerPoint Presentation</vt:lpstr>
      <vt:lpstr>PowerPoint Presentation</vt:lpstr>
      <vt:lpstr>Contributions</vt:lpstr>
      <vt:lpstr>Overview of TERP</vt:lpstr>
      <vt:lpstr>Contributions</vt:lpstr>
      <vt:lpstr>PowerPoint Presentation</vt:lpstr>
      <vt:lpstr>Contributions</vt:lpstr>
      <vt:lpstr>PowerPoint Presentation</vt:lpstr>
      <vt:lpstr>Contributions</vt:lpstr>
      <vt:lpstr>PowerPoint Presentation</vt:lpstr>
      <vt:lpstr>PowerPoint Presentation</vt:lpstr>
      <vt:lpstr>PowerPoint Presentation</vt:lpstr>
      <vt:lpstr>PowerPoint Presentation</vt:lpstr>
      <vt:lpstr>Agenda</vt:lpstr>
      <vt:lpstr>FFCCD: Fence-Free Crash-Consistent Concurrent Defragmentation for Persistent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SoftPM: Software Persistent Memory</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PCCS: Processor-Centric Contention Slowdown Model for Heterogeneous System-on-Chips </vt:lpstr>
      <vt:lpstr>Heterogenous System-on-Chips (SoCs)</vt:lpstr>
      <vt:lpstr>Diversely Heterogeneous Architectures</vt:lpstr>
      <vt:lpstr>Heterogenous SoC Example</vt:lpstr>
      <vt:lpstr>Heterogenous SoC Example</vt:lpstr>
      <vt:lpstr>Commercial SoCs are Challenge To Design </vt:lpstr>
      <vt:lpstr>Contributions</vt:lpstr>
      <vt:lpstr>Outline</vt:lpstr>
      <vt:lpstr>Computer Architecture &amp; Performance Models</vt:lpstr>
      <vt:lpstr>State-of-the-art Contention Model: Gables [1]</vt:lpstr>
      <vt:lpstr>Something Gables Missing</vt:lpstr>
      <vt:lpstr>Observations</vt:lpstr>
      <vt:lpstr>Outline</vt:lpstr>
      <vt:lpstr>Architectural analysis</vt:lpstr>
      <vt:lpstr>Purpose of Fairness Control </vt:lpstr>
      <vt:lpstr>PowerPoint Presentation</vt:lpstr>
      <vt:lpstr>Bandwidth Partitions with Fairness Control</vt:lpstr>
      <vt:lpstr>PowerPoint Presentation</vt:lpstr>
      <vt:lpstr>PowerPoint Presentation</vt:lpstr>
      <vt:lpstr>Outline</vt:lpstr>
      <vt:lpstr>Processor-Centric Contention-aware Slowdown Model (PCCS)</vt:lpstr>
      <vt:lpstr>PCCS parameters</vt:lpstr>
      <vt:lpstr>Outline</vt:lpstr>
      <vt:lpstr>PowerPoint Presentation</vt:lpstr>
      <vt:lpstr>Case study</vt:lpstr>
      <vt:lpstr>Results on streamcluster benchmark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Yuanchao Xu</dc:creator>
  <cp:lastModifiedBy>Yuanchao Xu</cp:lastModifiedBy>
  <cp:revision>27</cp:revision>
  <dcterms:created xsi:type="dcterms:W3CDTF">2022-08-08T23:17:59Z</dcterms:created>
  <dcterms:modified xsi:type="dcterms:W3CDTF">2022-08-09T02:29:25Z</dcterms:modified>
</cp:coreProperties>
</file>